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0" r:id="rId2"/>
    <p:sldMasterId id="2147483690" r:id="rId3"/>
  </p:sldMasterIdLst>
  <p:notesMasterIdLst>
    <p:notesMasterId r:id="rId40"/>
  </p:notesMasterIdLst>
  <p:handoutMasterIdLst>
    <p:handoutMasterId r:id="rId41"/>
  </p:handoutMasterIdLst>
  <p:sldIdLst>
    <p:sldId id="999" r:id="rId4"/>
    <p:sldId id="695" r:id="rId5"/>
    <p:sldId id="625" r:id="rId6"/>
    <p:sldId id="719" r:id="rId7"/>
    <p:sldId id="718" r:id="rId8"/>
    <p:sldId id="733" r:id="rId9"/>
    <p:sldId id="731" r:id="rId10"/>
    <p:sldId id="730" r:id="rId11"/>
    <p:sldId id="992" r:id="rId12"/>
    <p:sldId id="961" r:id="rId13"/>
    <p:sldId id="953" r:id="rId14"/>
    <p:sldId id="734" r:id="rId15"/>
    <p:sldId id="996" r:id="rId16"/>
    <p:sldId id="995" r:id="rId17"/>
    <p:sldId id="968" r:id="rId18"/>
    <p:sldId id="997" r:id="rId19"/>
    <p:sldId id="892" r:id="rId20"/>
    <p:sldId id="721" r:id="rId21"/>
    <p:sldId id="514" r:id="rId22"/>
    <p:sldId id="993" r:id="rId23"/>
    <p:sldId id="655" r:id="rId24"/>
    <p:sldId id="670" r:id="rId25"/>
    <p:sldId id="987" r:id="rId26"/>
    <p:sldId id="989" r:id="rId27"/>
    <p:sldId id="991" r:id="rId28"/>
    <p:sldId id="988" r:id="rId29"/>
    <p:sldId id="748" r:id="rId30"/>
    <p:sldId id="741" r:id="rId31"/>
    <p:sldId id="990" r:id="rId32"/>
    <p:sldId id="743" r:id="rId33"/>
    <p:sldId id="353" r:id="rId34"/>
    <p:sldId id="690" r:id="rId35"/>
    <p:sldId id="691" r:id="rId36"/>
    <p:sldId id="693" r:id="rId37"/>
    <p:sldId id="998" r:id="rId38"/>
    <p:sldId id="10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alls" initials="l" lastIdx="30" clrIdx="0"/>
  <p:cmAuthor id="2" name="Courtney DeLuca" initials="CD" lastIdx="7" clrIdx="1"/>
  <p:cmAuthor id="3" name="Courtney DeLuca" initials="CD [2]" lastIdx="1" clrIdx="2"/>
  <p:cmAuthor id="4" name="Courtney DeLuca" initials="CD [3]" lastIdx="1" clrIdx="3"/>
  <p:cmAuthor id="5" name="Courtney DeLuca" initials="CD [4]" lastIdx="1" clrIdx="4"/>
  <p:cmAuthor id="6" name="AClark@LONGBOARD.local" initials="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4"/>
    <a:srgbClr val="006D6B"/>
    <a:srgbClr val="22B3E4"/>
    <a:srgbClr val="2FAFE5"/>
    <a:srgbClr val="00B6D9"/>
    <a:srgbClr val="D0D8E8"/>
    <a:srgbClr val="005C90"/>
    <a:srgbClr val="1C56A6"/>
    <a:srgbClr val="37B44B"/>
    <a:srgbClr val="5E3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77123" autoAdjust="0"/>
  </p:normalViewPr>
  <p:slideViewPr>
    <p:cSldViewPr snapToGrid="0">
      <p:cViewPr varScale="1">
        <p:scale>
          <a:sx n="86" d="100"/>
          <a:sy n="86" d="100"/>
        </p:scale>
        <p:origin x="354" y="96"/>
      </p:cViewPr>
      <p:guideLst>
        <p:guide orient="horz" pos="2160"/>
        <p:guide pos="3840"/>
      </p:guideLst>
    </p:cSldViewPr>
  </p:slideViewPr>
  <p:outlineViewPr>
    <p:cViewPr>
      <p:scale>
        <a:sx n="33" d="100"/>
        <a:sy n="33" d="100"/>
      </p:scale>
      <p:origin x="0" y="-1426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radforddonovan\Desktop\Meb%20Podcast%20Ops\Marketing\zzz%20Decks\Oct%2024%20YLD%20Deck\compliance%20sub\ShillerCAPE.YCharts%20-%20Slide%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radforddonovan\Downloads\GlobalCAPERatios%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rgbClr val="002A54"/>
              </a:solidFill>
              <a:latin typeface="Franklin Gothic Medium" panose="020B0603020102020204" pitchFamily="34" charset="0"/>
              <a:ea typeface="+mn-ea"/>
              <a:cs typeface="+mn-cs"/>
            </a:defRPr>
          </a:pPr>
          <a:endParaRPr lang="en-US"/>
        </a:p>
      </c:txPr>
    </c:title>
    <c:autoTitleDeleted val="0"/>
    <c:plotArea>
      <c:layout/>
      <c:lineChart>
        <c:grouping val="standard"/>
        <c:varyColors val="0"/>
        <c:ser>
          <c:idx val="0"/>
          <c:order val="0"/>
          <c:tx>
            <c:strRef>
              <c:f>ShillerCAPE.YCharts!$C$1</c:f>
              <c:strCache>
                <c:ptCount val="1"/>
                <c:pt idx="0">
                  <c:v>S&amp;P 500 Shiller CAPE Ratio</c:v>
                </c:pt>
              </c:strCache>
            </c:strRef>
          </c:tx>
          <c:spPr>
            <a:ln w="28575" cap="rnd">
              <a:solidFill>
                <a:srgbClr val="002A54"/>
              </a:solidFill>
              <a:round/>
            </a:ln>
            <a:effectLst/>
          </c:spPr>
          <c:marker>
            <c:symbol val="none"/>
          </c:marker>
          <c:cat>
            <c:numRef>
              <c:f>ShillerCAPE.YCharts!$B$2:$B$1732</c:f>
              <c:numCache>
                <c:formatCode>General</c:formatCode>
                <c:ptCount val="1731"/>
                <c:pt idx="0">
                  <c:v>1881</c:v>
                </c:pt>
                <c:pt idx="1">
                  <c:v>1881</c:v>
                </c:pt>
                <c:pt idx="2">
                  <c:v>1881</c:v>
                </c:pt>
                <c:pt idx="3">
                  <c:v>1881</c:v>
                </c:pt>
                <c:pt idx="4">
                  <c:v>1881</c:v>
                </c:pt>
                <c:pt idx="5">
                  <c:v>1881</c:v>
                </c:pt>
                <c:pt idx="6">
                  <c:v>1881</c:v>
                </c:pt>
                <c:pt idx="7">
                  <c:v>1881</c:v>
                </c:pt>
                <c:pt idx="8">
                  <c:v>1881</c:v>
                </c:pt>
                <c:pt idx="9">
                  <c:v>1881</c:v>
                </c:pt>
                <c:pt idx="10">
                  <c:v>1881</c:v>
                </c:pt>
                <c:pt idx="11">
                  <c:v>1881</c:v>
                </c:pt>
                <c:pt idx="12">
                  <c:v>1882</c:v>
                </c:pt>
                <c:pt idx="13">
                  <c:v>1882</c:v>
                </c:pt>
                <c:pt idx="14">
                  <c:v>1882</c:v>
                </c:pt>
                <c:pt idx="15">
                  <c:v>1882</c:v>
                </c:pt>
                <c:pt idx="16">
                  <c:v>1882</c:v>
                </c:pt>
                <c:pt idx="17">
                  <c:v>1882</c:v>
                </c:pt>
                <c:pt idx="18">
                  <c:v>1882</c:v>
                </c:pt>
                <c:pt idx="19">
                  <c:v>1882</c:v>
                </c:pt>
                <c:pt idx="20">
                  <c:v>1882</c:v>
                </c:pt>
                <c:pt idx="21">
                  <c:v>1882</c:v>
                </c:pt>
                <c:pt idx="22">
                  <c:v>1882</c:v>
                </c:pt>
                <c:pt idx="23">
                  <c:v>1882</c:v>
                </c:pt>
                <c:pt idx="24">
                  <c:v>1883</c:v>
                </c:pt>
                <c:pt idx="25">
                  <c:v>1883</c:v>
                </c:pt>
                <c:pt idx="26">
                  <c:v>1883</c:v>
                </c:pt>
                <c:pt idx="27">
                  <c:v>1883</c:v>
                </c:pt>
                <c:pt idx="28">
                  <c:v>1883</c:v>
                </c:pt>
                <c:pt idx="29">
                  <c:v>1883</c:v>
                </c:pt>
                <c:pt idx="30">
                  <c:v>1883</c:v>
                </c:pt>
                <c:pt idx="31">
                  <c:v>1883</c:v>
                </c:pt>
                <c:pt idx="32">
                  <c:v>1883</c:v>
                </c:pt>
                <c:pt idx="33">
                  <c:v>1883</c:v>
                </c:pt>
                <c:pt idx="34">
                  <c:v>1883</c:v>
                </c:pt>
                <c:pt idx="35">
                  <c:v>1883</c:v>
                </c:pt>
                <c:pt idx="36">
                  <c:v>1884</c:v>
                </c:pt>
                <c:pt idx="37">
                  <c:v>1884</c:v>
                </c:pt>
                <c:pt idx="38">
                  <c:v>1884</c:v>
                </c:pt>
                <c:pt idx="39">
                  <c:v>1884</c:v>
                </c:pt>
                <c:pt idx="40">
                  <c:v>1884</c:v>
                </c:pt>
                <c:pt idx="41">
                  <c:v>1884</c:v>
                </c:pt>
                <c:pt idx="42">
                  <c:v>1884</c:v>
                </c:pt>
                <c:pt idx="43">
                  <c:v>1884</c:v>
                </c:pt>
                <c:pt idx="44">
                  <c:v>1884</c:v>
                </c:pt>
                <c:pt idx="45">
                  <c:v>1884</c:v>
                </c:pt>
                <c:pt idx="46">
                  <c:v>1884</c:v>
                </c:pt>
                <c:pt idx="47">
                  <c:v>1884</c:v>
                </c:pt>
                <c:pt idx="48">
                  <c:v>1885</c:v>
                </c:pt>
                <c:pt idx="49">
                  <c:v>1885</c:v>
                </c:pt>
                <c:pt idx="50">
                  <c:v>1885</c:v>
                </c:pt>
                <c:pt idx="51">
                  <c:v>1885</c:v>
                </c:pt>
                <c:pt idx="52">
                  <c:v>1885</c:v>
                </c:pt>
                <c:pt idx="53">
                  <c:v>1885</c:v>
                </c:pt>
                <c:pt idx="54">
                  <c:v>1885</c:v>
                </c:pt>
                <c:pt idx="55">
                  <c:v>1885</c:v>
                </c:pt>
                <c:pt idx="56">
                  <c:v>1885</c:v>
                </c:pt>
                <c:pt idx="57">
                  <c:v>1885</c:v>
                </c:pt>
                <c:pt idx="58">
                  <c:v>1885</c:v>
                </c:pt>
                <c:pt idx="59">
                  <c:v>1885</c:v>
                </c:pt>
                <c:pt idx="60">
                  <c:v>1886</c:v>
                </c:pt>
                <c:pt idx="61">
                  <c:v>1886</c:v>
                </c:pt>
                <c:pt idx="62">
                  <c:v>1886</c:v>
                </c:pt>
                <c:pt idx="63">
                  <c:v>1886</c:v>
                </c:pt>
                <c:pt idx="64">
                  <c:v>1886</c:v>
                </c:pt>
                <c:pt idx="65">
                  <c:v>1886</c:v>
                </c:pt>
                <c:pt idx="66">
                  <c:v>1886</c:v>
                </c:pt>
                <c:pt idx="67">
                  <c:v>1886</c:v>
                </c:pt>
                <c:pt idx="68">
                  <c:v>1886</c:v>
                </c:pt>
                <c:pt idx="69">
                  <c:v>1886</c:v>
                </c:pt>
                <c:pt idx="70">
                  <c:v>1886</c:v>
                </c:pt>
                <c:pt idx="71">
                  <c:v>1886</c:v>
                </c:pt>
                <c:pt idx="72">
                  <c:v>1887</c:v>
                </c:pt>
                <c:pt idx="73">
                  <c:v>1887</c:v>
                </c:pt>
                <c:pt idx="74">
                  <c:v>1887</c:v>
                </c:pt>
                <c:pt idx="75">
                  <c:v>1887</c:v>
                </c:pt>
                <c:pt idx="76">
                  <c:v>1887</c:v>
                </c:pt>
                <c:pt idx="77">
                  <c:v>1887</c:v>
                </c:pt>
                <c:pt idx="78">
                  <c:v>1887</c:v>
                </c:pt>
                <c:pt idx="79">
                  <c:v>1887</c:v>
                </c:pt>
                <c:pt idx="80">
                  <c:v>1887</c:v>
                </c:pt>
                <c:pt idx="81">
                  <c:v>1887</c:v>
                </c:pt>
                <c:pt idx="82">
                  <c:v>1887</c:v>
                </c:pt>
                <c:pt idx="83">
                  <c:v>1887</c:v>
                </c:pt>
                <c:pt idx="84">
                  <c:v>1888</c:v>
                </c:pt>
                <c:pt idx="85">
                  <c:v>1888</c:v>
                </c:pt>
                <c:pt idx="86">
                  <c:v>1888</c:v>
                </c:pt>
                <c:pt idx="87">
                  <c:v>1888</c:v>
                </c:pt>
                <c:pt idx="88">
                  <c:v>1888</c:v>
                </c:pt>
                <c:pt idx="89">
                  <c:v>1888</c:v>
                </c:pt>
                <c:pt idx="90">
                  <c:v>1888</c:v>
                </c:pt>
                <c:pt idx="91">
                  <c:v>1888</c:v>
                </c:pt>
                <c:pt idx="92">
                  <c:v>1888</c:v>
                </c:pt>
                <c:pt idx="93">
                  <c:v>1888</c:v>
                </c:pt>
                <c:pt idx="94">
                  <c:v>1888</c:v>
                </c:pt>
                <c:pt idx="95">
                  <c:v>1888</c:v>
                </c:pt>
                <c:pt idx="96">
                  <c:v>1889</c:v>
                </c:pt>
                <c:pt idx="97">
                  <c:v>1889</c:v>
                </c:pt>
                <c:pt idx="98">
                  <c:v>1889</c:v>
                </c:pt>
                <c:pt idx="99">
                  <c:v>1889</c:v>
                </c:pt>
                <c:pt idx="100">
                  <c:v>1889</c:v>
                </c:pt>
                <c:pt idx="101">
                  <c:v>1889</c:v>
                </c:pt>
                <c:pt idx="102">
                  <c:v>1889</c:v>
                </c:pt>
                <c:pt idx="103">
                  <c:v>1889</c:v>
                </c:pt>
                <c:pt idx="104">
                  <c:v>1889</c:v>
                </c:pt>
                <c:pt idx="105">
                  <c:v>1889</c:v>
                </c:pt>
                <c:pt idx="106">
                  <c:v>1889</c:v>
                </c:pt>
                <c:pt idx="107">
                  <c:v>1889</c:v>
                </c:pt>
                <c:pt idx="108">
                  <c:v>1890</c:v>
                </c:pt>
                <c:pt idx="109">
                  <c:v>1890</c:v>
                </c:pt>
                <c:pt idx="110">
                  <c:v>1890</c:v>
                </c:pt>
                <c:pt idx="111">
                  <c:v>1890</c:v>
                </c:pt>
                <c:pt idx="112">
                  <c:v>1890</c:v>
                </c:pt>
                <c:pt idx="113">
                  <c:v>1890</c:v>
                </c:pt>
                <c:pt idx="114">
                  <c:v>1890</c:v>
                </c:pt>
                <c:pt idx="115">
                  <c:v>1890</c:v>
                </c:pt>
                <c:pt idx="116">
                  <c:v>1890</c:v>
                </c:pt>
                <c:pt idx="117">
                  <c:v>1890</c:v>
                </c:pt>
                <c:pt idx="118">
                  <c:v>1890</c:v>
                </c:pt>
                <c:pt idx="119">
                  <c:v>1890</c:v>
                </c:pt>
                <c:pt idx="120">
                  <c:v>1891</c:v>
                </c:pt>
                <c:pt idx="121">
                  <c:v>1891</c:v>
                </c:pt>
                <c:pt idx="122">
                  <c:v>1891</c:v>
                </c:pt>
                <c:pt idx="123">
                  <c:v>1891</c:v>
                </c:pt>
                <c:pt idx="124">
                  <c:v>1891</c:v>
                </c:pt>
                <c:pt idx="125">
                  <c:v>1891</c:v>
                </c:pt>
                <c:pt idx="126">
                  <c:v>1891</c:v>
                </c:pt>
                <c:pt idx="127">
                  <c:v>1891</c:v>
                </c:pt>
                <c:pt idx="128">
                  <c:v>1891</c:v>
                </c:pt>
                <c:pt idx="129">
                  <c:v>1891</c:v>
                </c:pt>
                <c:pt idx="130">
                  <c:v>1891</c:v>
                </c:pt>
                <c:pt idx="131">
                  <c:v>1891</c:v>
                </c:pt>
                <c:pt idx="132">
                  <c:v>1892</c:v>
                </c:pt>
                <c:pt idx="133">
                  <c:v>1892</c:v>
                </c:pt>
                <c:pt idx="134">
                  <c:v>1892</c:v>
                </c:pt>
                <c:pt idx="135">
                  <c:v>1892</c:v>
                </c:pt>
                <c:pt idx="136">
                  <c:v>1892</c:v>
                </c:pt>
                <c:pt idx="137">
                  <c:v>1892</c:v>
                </c:pt>
                <c:pt idx="138">
                  <c:v>1892</c:v>
                </c:pt>
                <c:pt idx="139">
                  <c:v>1892</c:v>
                </c:pt>
                <c:pt idx="140">
                  <c:v>1892</c:v>
                </c:pt>
                <c:pt idx="141">
                  <c:v>1892</c:v>
                </c:pt>
                <c:pt idx="142">
                  <c:v>1892</c:v>
                </c:pt>
                <c:pt idx="143">
                  <c:v>1892</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1894</c:v>
                </c:pt>
                <c:pt idx="157">
                  <c:v>1894</c:v>
                </c:pt>
                <c:pt idx="158">
                  <c:v>1894</c:v>
                </c:pt>
                <c:pt idx="159">
                  <c:v>1894</c:v>
                </c:pt>
                <c:pt idx="160">
                  <c:v>1894</c:v>
                </c:pt>
                <c:pt idx="161">
                  <c:v>1894</c:v>
                </c:pt>
                <c:pt idx="162">
                  <c:v>1894</c:v>
                </c:pt>
                <c:pt idx="163">
                  <c:v>1894</c:v>
                </c:pt>
                <c:pt idx="164">
                  <c:v>1894</c:v>
                </c:pt>
                <c:pt idx="165">
                  <c:v>1894</c:v>
                </c:pt>
                <c:pt idx="166">
                  <c:v>1894</c:v>
                </c:pt>
                <c:pt idx="167">
                  <c:v>1894</c:v>
                </c:pt>
                <c:pt idx="168">
                  <c:v>1895</c:v>
                </c:pt>
                <c:pt idx="169">
                  <c:v>1895</c:v>
                </c:pt>
                <c:pt idx="170">
                  <c:v>1895</c:v>
                </c:pt>
                <c:pt idx="171">
                  <c:v>1895</c:v>
                </c:pt>
                <c:pt idx="172">
                  <c:v>1895</c:v>
                </c:pt>
                <c:pt idx="173">
                  <c:v>1895</c:v>
                </c:pt>
                <c:pt idx="174">
                  <c:v>1895</c:v>
                </c:pt>
                <c:pt idx="175">
                  <c:v>1895</c:v>
                </c:pt>
                <c:pt idx="176">
                  <c:v>1895</c:v>
                </c:pt>
                <c:pt idx="177">
                  <c:v>1895</c:v>
                </c:pt>
                <c:pt idx="178">
                  <c:v>1895</c:v>
                </c:pt>
                <c:pt idx="179">
                  <c:v>1895</c:v>
                </c:pt>
                <c:pt idx="180">
                  <c:v>1896</c:v>
                </c:pt>
                <c:pt idx="181">
                  <c:v>1896</c:v>
                </c:pt>
                <c:pt idx="182">
                  <c:v>1896</c:v>
                </c:pt>
                <c:pt idx="183">
                  <c:v>1896</c:v>
                </c:pt>
                <c:pt idx="184">
                  <c:v>1896</c:v>
                </c:pt>
                <c:pt idx="185">
                  <c:v>1896</c:v>
                </c:pt>
                <c:pt idx="186">
                  <c:v>1896</c:v>
                </c:pt>
                <c:pt idx="187">
                  <c:v>1896</c:v>
                </c:pt>
                <c:pt idx="188">
                  <c:v>1896</c:v>
                </c:pt>
                <c:pt idx="189">
                  <c:v>1896</c:v>
                </c:pt>
                <c:pt idx="190">
                  <c:v>1896</c:v>
                </c:pt>
                <c:pt idx="191">
                  <c:v>1896</c:v>
                </c:pt>
                <c:pt idx="192">
                  <c:v>1897</c:v>
                </c:pt>
                <c:pt idx="193">
                  <c:v>1897</c:v>
                </c:pt>
                <c:pt idx="194">
                  <c:v>1897</c:v>
                </c:pt>
                <c:pt idx="195">
                  <c:v>1897</c:v>
                </c:pt>
                <c:pt idx="196">
                  <c:v>1897</c:v>
                </c:pt>
                <c:pt idx="197">
                  <c:v>1897</c:v>
                </c:pt>
                <c:pt idx="198">
                  <c:v>1897</c:v>
                </c:pt>
                <c:pt idx="199">
                  <c:v>1897</c:v>
                </c:pt>
                <c:pt idx="200">
                  <c:v>1897</c:v>
                </c:pt>
                <c:pt idx="201">
                  <c:v>1897</c:v>
                </c:pt>
                <c:pt idx="202">
                  <c:v>1897</c:v>
                </c:pt>
                <c:pt idx="203">
                  <c:v>1897</c:v>
                </c:pt>
                <c:pt idx="204">
                  <c:v>1898</c:v>
                </c:pt>
                <c:pt idx="205">
                  <c:v>1898</c:v>
                </c:pt>
                <c:pt idx="206">
                  <c:v>1898</c:v>
                </c:pt>
                <c:pt idx="207">
                  <c:v>1898</c:v>
                </c:pt>
                <c:pt idx="208">
                  <c:v>1898</c:v>
                </c:pt>
                <c:pt idx="209">
                  <c:v>1898</c:v>
                </c:pt>
                <c:pt idx="210">
                  <c:v>1898</c:v>
                </c:pt>
                <c:pt idx="211">
                  <c:v>1898</c:v>
                </c:pt>
                <c:pt idx="212">
                  <c:v>1898</c:v>
                </c:pt>
                <c:pt idx="213">
                  <c:v>1898</c:v>
                </c:pt>
                <c:pt idx="214">
                  <c:v>1898</c:v>
                </c:pt>
                <c:pt idx="215">
                  <c:v>1898</c:v>
                </c:pt>
                <c:pt idx="216">
                  <c:v>1899</c:v>
                </c:pt>
                <c:pt idx="217">
                  <c:v>1899</c:v>
                </c:pt>
                <c:pt idx="218">
                  <c:v>1899</c:v>
                </c:pt>
                <c:pt idx="219">
                  <c:v>1899</c:v>
                </c:pt>
                <c:pt idx="220">
                  <c:v>1899</c:v>
                </c:pt>
                <c:pt idx="221">
                  <c:v>1899</c:v>
                </c:pt>
                <c:pt idx="222">
                  <c:v>1899</c:v>
                </c:pt>
                <c:pt idx="223">
                  <c:v>1899</c:v>
                </c:pt>
                <c:pt idx="224">
                  <c:v>1899</c:v>
                </c:pt>
                <c:pt idx="225">
                  <c:v>1899</c:v>
                </c:pt>
                <c:pt idx="226">
                  <c:v>1899</c:v>
                </c:pt>
                <c:pt idx="227">
                  <c:v>1899</c:v>
                </c:pt>
                <c:pt idx="228">
                  <c:v>1900</c:v>
                </c:pt>
                <c:pt idx="229">
                  <c:v>1900</c:v>
                </c:pt>
                <c:pt idx="230">
                  <c:v>1900</c:v>
                </c:pt>
                <c:pt idx="231">
                  <c:v>1900</c:v>
                </c:pt>
                <c:pt idx="232">
                  <c:v>1900</c:v>
                </c:pt>
                <c:pt idx="233">
                  <c:v>1900</c:v>
                </c:pt>
                <c:pt idx="234">
                  <c:v>1900</c:v>
                </c:pt>
                <c:pt idx="235">
                  <c:v>1900</c:v>
                </c:pt>
                <c:pt idx="236">
                  <c:v>1900</c:v>
                </c:pt>
                <c:pt idx="237">
                  <c:v>1900</c:v>
                </c:pt>
                <c:pt idx="238">
                  <c:v>1900</c:v>
                </c:pt>
                <c:pt idx="239">
                  <c:v>1900</c:v>
                </c:pt>
                <c:pt idx="240">
                  <c:v>1901</c:v>
                </c:pt>
                <c:pt idx="241">
                  <c:v>1901</c:v>
                </c:pt>
                <c:pt idx="242">
                  <c:v>1901</c:v>
                </c:pt>
                <c:pt idx="243">
                  <c:v>1901</c:v>
                </c:pt>
                <c:pt idx="244">
                  <c:v>1901</c:v>
                </c:pt>
                <c:pt idx="245">
                  <c:v>1901</c:v>
                </c:pt>
                <c:pt idx="246">
                  <c:v>1901</c:v>
                </c:pt>
                <c:pt idx="247">
                  <c:v>1901</c:v>
                </c:pt>
                <c:pt idx="248">
                  <c:v>1901</c:v>
                </c:pt>
                <c:pt idx="249">
                  <c:v>1901</c:v>
                </c:pt>
                <c:pt idx="250">
                  <c:v>1901</c:v>
                </c:pt>
                <c:pt idx="251">
                  <c:v>1901</c:v>
                </c:pt>
                <c:pt idx="252">
                  <c:v>1902</c:v>
                </c:pt>
                <c:pt idx="253">
                  <c:v>1902</c:v>
                </c:pt>
                <c:pt idx="254">
                  <c:v>1902</c:v>
                </c:pt>
                <c:pt idx="255">
                  <c:v>1902</c:v>
                </c:pt>
                <c:pt idx="256">
                  <c:v>1902</c:v>
                </c:pt>
                <c:pt idx="257">
                  <c:v>1902</c:v>
                </c:pt>
                <c:pt idx="258">
                  <c:v>1902</c:v>
                </c:pt>
                <c:pt idx="259">
                  <c:v>1902</c:v>
                </c:pt>
                <c:pt idx="260">
                  <c:v>1902</c:v>
                </c:pt>
                <c:pt idx="261">
                  <c:v>1902</c:v>
                </c:pt>
                <c:pt idx="262">
                  <c:v>1902</c:v>
                </c:pt>
                <c:pt idx="263">
                  <c:v>1902</c:v>
                </c:pt>
                <c:pt idx="264">
                  <c:v>1903</c:v>
                </c:pt>
                <c:pt idx="265">
                  <c:v>1903</c:v>
                </c:pt>
                <c:pt idx="266">
                  <c:v>1903</c:v>
                </c:pt>
                <c:pt idx="267">
                  <c:v>1903</c:v>
                </c:pt>
                <c:pt idx="268">
                  <c:v>1903</c:v>
                </c:pt>
                <c:pt idx="269">
                  <c:v>1903</c:v>
                </c:pt>
                <c:pt idx="270">
                  <c:v>1903</c:v>
                </c:pt>
                <c:pt idx="271">
                  <c:v>1903</c:v>
                </c:pt>
                <c:pt idx="272">
                  <c:v>1903</c:v>
                </c:pt>
                <c:pt idx="273">
                  <c:v>1903</c:v>
                </c:pt>
                <c:pt idx="274">
                  <c:v>1903</c:v>
                </c:pt>
                <c:pt idx="275">
                  <c:v>1903</c:v>
                </c:pt>
                <c:pt idx="276">
                  <c:v>1904</c:v>
                </c:pt>
                <c:pt idx="277">
                  <c:v>1904</c:v>
                </c:pt>
                <c:pt idx="278">
                  <c:v>1904</c:v>
                </c:pt>
                <c:pt idx="279">
                  <c:v>1904</c:v>
                </c:pt>
                <c:pt idx="280">
                  <c:v>1904</c:v>
                </c:pt>
                <c:pt idx="281">
                  <c:v>1904</c:v>
                </c:pt>
                <c:pt idx="282">
                  <c:v>1904</c:v>
                </c:pt>
                <c:pt idx="283">
                  <c:v>1904</c:v>
                </c:pt>
                <c:pt idx="284">
                  <c:v>1904</c:v>
                </c:pt>
                <c:pt idx="285">
                  <c:v>1904</c:v>
                </c:pt>
                <c:pt idx="286">
                  <c:v>1904</c:v>
                </c:pt>
                <c:pt idx="287">
                  <c:v>1904</c:v>
                </c:pt>
                <c:pt idx="288">
                  <c:v>1905</c:v>
                </c:pt>
                <c:pt idx="289">
                  <c:v>1905</c:v>
                </c:pt>
                <c:pt idx="290">
                  <c:v>1905</c:v>
                </c:pt>
                <c:pt idx="291">
                  <c:v>1905</c:v>
                </c:pt>
                <c:pt idx="292">
                  <c:v>1905</c:v>
                </c:pt>
                <c:pt idx="293">
                  <c:v>1905</c:v>
                </c:pt>
                <c:pt idx="294">
                  <c:v>1905</c:v>
                </c:pt>
                <c:pt idx="295">
                  <c:v>1905</c:v>
                </c:pt>
                <c:pt idx="296">
                  <c:v>1905</c:v>
                </c:pt>
                <c:pt idx="297">
                  <c:v>1905</c:v>
                </c:pt>
                <c:pt idx="298">
                  <c:v>1905</c:v>
                </c:pt>
                <c:pt idx="299">
                  <c:v>1905</c:v>
                </c:pt>
                <c:pt idx="300">
                  <c:v>1906</c:v>
                </c:pt>
                <c:pt idx="301">
                  <c:v>1906</c:v>
                </c:pt>
                <c:pt idx="302">
                  <c:v>1906</c:v>
                </c:pt>
                <c:pt idx="303">
                  <c:v>1906</c:v>
                </c:pt>
                <c:pt idx="304">
                  <c:v>1906</c:v>
                </c:pt>
                <c:pt idx="305">
                  <c:v>1906</c:v>
                </c:pt>
                <c:pt idx="306">
                  <c:v>1906</c:v>
                </c:pt>
                <c:pt idx="307">
                  <c:v>1906</c:v>
                </c:pt>
                <c:pt idx="308">
                  <c:v>1906</c:v>
                </c:pt>
                <c:pt idx="309">
                  <c:v>1906</c:v>
                </c:pt>
                <c:pt idx="310">
                  <c:v>1906</c:v>
                </c:pt>
                <c:pt idx="311">
                  <c:v>1906</c:v>
                </c:pt>
                <c:pt idx="312">
                  <c:v>1907</c:v>
                </c:pt>
                <c:pt idx="313">
                  <c:v>1907</c:v>
                </c:pt>
                <c:pt idx="314">
                  <c:v>1907</c:v>
                </c:pt>
                <c:pt idx="315">
                  <c:v>1907</c:v>
                </c:pt>
                <c:pt idx="316">
                  <c:v>1907</c:v>
                </c:pt>
                <c:pt idx="317">
                  <c:v>1907</c:v>
                </c:pt>
                <c:pt idx="318">
                  <c:v>1907</c:v>
                </c:pt>
                <c:pt idx="319">
                  <c:v>1907</c:v>
                </c:pt>
                <c:pt idx="320">
                  <c:v>1907</c:v>
                </c:pt>
                <c:pt idx="321">
                  <c:v>1907</c:v>
                </c:pt>
                <c:pt idx="322">
                  <c:v>1907</c:v>
                </c:pt>
                <c:pt idx="323">
                  <c:v>1907</c:v>
                </c:pt>
                <c:pt idx="324">
                  <c:v>1908</c:v>
                </c:pt>
                <c:pt idx="325">
                  <c:v>1908</c:v>
                </c:pt>
                <c:pt idx="326">
                  <c:v>1908</c:v>
                </c:pt>
                <c:pt idx="327">
                  <c:v>1908</c:v>
                </c:pt>
                <c:pt idx="328">
                  <c:v>1908</c:v>
                </c:pt>
                <c:pt idx="329">
                  <c:v>1908</c:v>
                </c:pt>
                <c:pt idx="330">
                  <c:v>1908</c:v>
                </c:pt>
                <c:pt idx="331">
                  <c:v>1908</c:v>
                </c:pt>
                <c:pt idx="332">
                  <c:v>1908</c:v>
                </c:pt>
                <c:pt idx="333">
                  <c:v>1908</c:v>
                </c:pt>
                <c:pt idx="334">
                  <c:v>1908</c:v>
                </c:pt>
                <c:pt idx="335">
                  <c:v>1908</c:v>
                </c:pt>
                <c:pt idx="336">
                  <c:v>1909</c:v>
                </c:pt>
                <c:pt idx="337">
                  <c:v>1909</c:v>
                </c:pt>
                <c:pt idx="338">
                  <c:v>1909</c:v>
                </c:pt>
                <c:pt idx="339">
                  <c:v>1909</c:v>
                </c:pt>
                <c:pt idx="340">
                  <c:v>1909</c:v>
                </c:pt>
                <c:pt idx="341">
                  <c:v>1909</c:v>
                </c:pt>
                <c:pt idx="342">
                  <c:v>1909</c:v>
                </c:pt>
                <c:pt idx="343">
                  <c:v>1909</c:v>
                </c:pt>
                <c:pt idx="344">
                  <c:v>1909</c:v>
                </c:pt>
                <c:pt idx="345">
                  <c:v>1909</c:v>
                </c:pt>
                <c:pt idx="346">
                  <c:v>1909</c:v>
                </c:pt>
                <c:pt idx="347">
                  <c:v>1909</c:v>
                </c:pt>
                <c:pt idx="348">
                  <c:v>1910</c:v>
                </c:pt>
                <c:pt idx="349">
                  <c:v>1910</c:v>
                </c:pt>
                <c:pt idx="350">
                  <c:v>1910</c:v>
                </c:pt>
                <c:pt idx="351">
                  <c:v>1910</c:v>
                </c:pt>
                <c:pt idx="352">
                  <c:v>1910</c:v>
                </c:pt>
                <c:pt idx="353">
                  <c:v>1910</c:v>
                </c:pt>
                <c:pt idx="354">
                  <c:v>1910</c:v>
                </c:pt>
                <c:pt idx="355">
                  <c:v>1910</c:v>
                </c:pt>
                <c:pt idx="356">
                  <c:v>1910</c:v>
                </c:pt>
                <c:pt idx="357">
                  <c:v>1910</c:v>
                </c:pt>
                <c:pt idx="358">
                  <c:v>1910</c:v>
                </c:pt>
                <c:pt idx="359">
                  <c:v>1910</c:v>
                </c:pt>
                <c:pt idx="360">
                  <c:v>1911</c:v>
                </c:pt>
                <c:pt idx="361">
                  <c:v>1911</c:v>
                </c:pt>
                <c:pt idx="362">
                  <c:v>1911</c:v>
                </c:pt>
                <c:pt idx="363">
                  <c:v>1911</c:v>
                </c:pt>
                <c:pt idx="364">
                  <c:v>1911</c:v>
                </c:pt>
                <c:pt idx="365">
                  <c:v>1911</c:v>
                </c:pt>
                <c:pt idx="366">
                  <c:v>1911</c:v>
                </c:pt>
                <c:pt idx="367">
                  <c:v>1911</c:v>
                </c:pt>
                <c:pt idx="368">
                  <c:v>1911</c:v>
                </c:pt>
                <c:pt idx="369">
                  <c:v>1911</c:v>
                </c:pt>
                <c:pt idx="370">
                  <c:v>1911</c:v>
                </c:pt>
                <c:pt idx="371">
                  <c:v>1911</c:v>
                </c:pt>
                <c:pt idx="372">
                  <c:v>1912</c:v>
                </c:pt>
                <c:pt idx="373">
                  <c:v>1912</c:v>
                </c:pt>
                <c:pt idx="374">
                  <c:v>1912</c:v>
                </c:pt>
                <c:pt idx="375">
                  <c:v>1912</c:v>
                </c:pt>
                <c:pt idx="376">
                  <c:v>1912</c:v>
                </c:pt>
                <c:pt idx="377">
                  <c:v>1912</c:v>
                </c:pt>
                <c:pt idx="378">
                  <c:v>1912</c:v>
                </c:pt>
                <c:pt idx="379">
                  <c:v>1912</c:v>
                </c:pt>
                <c:pt idx="380">
                  <c:v>1912</c:v>
                </c:pt>
                <c:pt idx="381">
                  <c:v>1912</c:v>
                </c:pt>
                <c:pt idx="382">
                  <c:v>1912</c:v>
                </c:pt>
                <c:pt idx="383">
                  <c:v>1912</c:v>
                </c:pt>
                <c:pt idx="384">
                  <c:v>1913</c:v>
                </c:pt>
                <c:pt idx="385">
                  <c:v>1913</c:v>
                </c:pt>
                <c:pt idx="386">
                  <c:v>1913</c:v>
                </c:pt>
                <c:pt idx="387">
                  <c:v>1913</c:v>
                </c:pt>
                <c:pt idx="388">
                  <c:v>1913</c:v>
                </c:pt>
                <c:pt idx="389">
                  <c:v>1913</c:v>
                </c:pt>
                <c:pt idx="390">
                  <c:v>1913</c:v>
                </c:pt>
                <c:pt idx="391">
                  <c:v>1913</c:v>
                </c:pt>
                <c:pt idx="392">
                  <c:v>1913</c:v>
                </c:pt>
                <c:pt idx="393">
                  <c:v>1913</c:v>
                </c:pt>
                <c:pt idx="394">
                  <c:v>1913</c:v>
                </c:pt>
                <c:pt idx="395">
                  <c:v>1913</c:v>
                </c:pt>
                <c:pt idx="396">
                  <c:v>1914</c:v>
                </c:pt>
                <c:pt idx="397">
                  <c:v>1914</c:v>
                </c:pt>
                <c:pt idx="398">
                  <c:v>1914</c:v>
                </c:pt>
                <c:pt idx="399">
                  <c:v>1914</c:v>
                </c:pt>
                <c:pt idx="400">
                  <c:v>1914</c:v>
                </c:pt>
                <c:pt idx="401">
                  <c:v>1914</c:v>
                </c:pt>
                <c:pt idx="402">
                  <c:v>1914</c:v>
                </c:pt>
                <c:pt idx="403">
                  <c:v>1914</c:v>
                </c:pt>
                <c:pt idx="404">
                  <c:v>1914</c:v>
                </c:pt>
                <c:pt idx="405">
                  <c:v>1914</c:v>
                </c:pt>
                <c:pt idx="406">
                  <c:v>1914</c:v>
                </c:pt>
                <c:pt idx="407">
                  <c:v>1914</c:v>
                </c:pt>
                <c:pt idx="408">
                  <c:v>1915</c:v>
                </c:pt>
                <c:pt idx="409">
                  <c:v>1915</c:v>
                </c:pt>
                <c:pt idx="410">
                  <c:v>1915</c:v>
                </c:pt>
                <c:pt idx="411">
                  <c:v>1915</c:v>
                </c:pt>
                <c:pt idx="412">
                  <c:v>1915</c:v>
                </c:pt>
                <c:pt idx="413">
                  <c:v>1915</c:v>
                </c:pt>
                <c:pt idx="414">
                  <c:v>1915</c:v>
                </c:pt>
                <c:pt idx="415">
                  <c:v>1915</c:v>
                </c:pt>
                <c:pt idx="416">
                  <c:v>1915</c:v>
                </c:pt>
                <c:pt idx="417">
                  <c:v>1915</c:v>
                </c:pt>
                <c:pt idx="418">
                  <c:v>1915</c:v>
                </c:pt>
                <c:pt idx="419">
                  <c:v>1915</c:v>
                </c:pt>
                <c:pt idx="420">
                  <c:v>1916</c:v>
                </c:pt>
                <c:pt idx="421">
                  <c:v>1916</c:v>
                </c:pt>
                <c:pt idx="422">
                  <c:v>1916</c:v>
                </c:pt>
                <c:pt idx="423">
                  <c:v>1916</c:v>
                </c:pt>
                <c:pt idx="424">
                  <c:v>1916</c:v>
                </c:pt>
                <c:pt idx="425">
                  <c:v>1916</c:v>
                </c:pt>
                <c:pt idx="426">
                  <c:v>1916</c:v>
                </c:pt>
                <c:pt idx="427">
                  <c:v>1916</c:v>
                </c:pt>
                <c:pt idx="428">
                  <c:v>1916</c:v>
                </c:pt>
                <c:pt idx="429">
                  <c:v>1916</c:v>
                </c:pt>
                <c:pt idx="430">
                  <c:v>1916</c:v>
                </c:pt>
                <c:pt idx="431">
                  <c:v>1916</c:v>
                </c:pt>
                <c:pt idx="432">
                  <c:v>1917</c:v>
                </c:pt>
                <c:pt idx="433">
                  <c:v>1917</c:v>
                </c:pt>
                <c:pt idx="434">
                  <c:v>1917</c:v>
                </c:pt>
                <c:pt idx="435">
                  <c:v>1917</c:v>
                </c:pt>
                <c:pt idx="436">
                  <c:v>1917</c:v>
                </c:pt>
                <c:pt idx="437">
                  <c:v>1917</c:v>
                </c:pt>
                <c:pt idx="438">
                  <c:v>1917</c:v>
                </c:pt>
                <c:pt idx="439">
                  <c:v>1917</c:v>
                </c:pt>
                <c:pt idx="440">
                  <c:v>1917</c:v>
                </c:pt>
                <c:pt idx="441">
                  <c:v>1917</c:v>
                </c:pt>
                <c:pt idx="442">
                  <c:v>1917</c:v>
                </c:pt>
                <c:pt idx="443">
                  <c:v>1917</c:v>
                </c:pt>
                <c:pt idx="444">
                  <c:v>1918</c:v>
                </c:pt>
                <c:pt idx="445">
                  <c:v>1918</c:v>
                </c:pt>
                <c:pt idx="446">
                  <c:v>1918</c:v>
                </c:pt>
                <c:pt idx="447">
                  <c:v>1918</c:v>
                </c:pt>
                <c:pt idx="448">
                  <c:v>1918</c:v>
                </c:pt>
                <c:pt idx="449">
                  <c:v>1918</c:v>
                </c:pt>
                <c:pt idx="450">
                  <c:v>1918</c:v>
                </c:pt>
                <c:pt idx="451">
                  <c:v>1918</c:v>
                </c:pt>
                <c:pt idx="452">
                  <c:v>1918</c:v>
                </c:pt>
                <c:pt idx="453">
                  <c:v>1918</c:v>
                </c:pt>
                <c:pt idx="454">
                  <c:v>1918</c:v>
                </c:pt>
                <c:pt idx="455">
                  <c:v>1918</c:v>
                </c:pt>
                <c:pt idx="456">
                  <c:v>1919</c:v>
                </c:pt>
                <c:pt idx="457">
                  <c:v>1919</c:v>
                </c:pt>
                <c:pt idx="458">
                  <c:v>1919</c:v>
                </c:pt>
                <c:pt idx="459">
                  <c:v>1919</c:v>
                </c:pt>
                <c:pt idx="460">
                  <c:v>1919</c:v>
                </c:pt>
                <c:pt idx="461">
                  <c:v>1919</c:v>
                </c:pt>
                <c:pt idx="462">
                  <c:v>1919</c:v>
                </c:pt>
                <c:pt idx="463">
                  <c:v>1919</c:v>
                </c:pt>
                <c:pt idx="464">
                  <c:v>1919</c:v>
                </c:pt>
                <c:pt idx="465">
                  <c:v>1919</c:v>
                </c:pt>
                <c:pt idx="466">
                  <c:v>1919</c:v>
                </c:pt>
                <c:pt idx="467">
                  <c:v>1919</c:v>
                </c:pt>
                <c:pt idx="468">
                  <c:v>1920</c:v>
                </c:pt>
                <c:pt idx="469">
                  <c:v>1920</c:v>
                </c:pt>
                <c:pt idx="470">
                  <c:v>1920</c:v>
                </c:pt>
                <c:pt idx="471">
                  <c:v>1920</c:v>
                </c:pt>
                <c:pt idx="472">
                  <c:v>1920</c:v>
                </c:pt>
                <c:pt idx="473">
                  <c:v>1920</c:v>
                </c:pt>
                <c:pt idx="474">
                  <c:v>1920</c:v>
                </c:pt>
                <c:pt idx="475">
                  <c:v>1920</c:v>
                </c:pt>
                <c:pt idx="476">
                  <c:v>1920</c:v>
                </c:pt>
                <c:pt idx="477">
                  <c:v>1920</c:v>
                </c:pt>
                <c:pt idx="478">
                  <c:v>1920</c:v>
                </c:pt>
                <c:pt idx="479">
                  <c:v>1920</c:v>
                </c:pt>
                <c:pt idx="480">
                  <c:v>1921</c:v>
                </c:pt>
                <c:pt idx="481">
                  <c:v>1921</c:v>
                </c:pt>
                <c:pt idx="482">
                  <c:v>1921</c:v>
                </c:pt>
                <c:pt idx="483">
                  <c:v>1921</c:v>
                </c:pt>
                <c:pt idx="484">
                  <c:v>1921</c:v>
                </c:pt>
                <c:pt idx="485">
                  <c:v>1921</c:v>
                </c:pt>
                <c:pt idx="486">
                  <c:v>1921</c:v>
                </c:pt>
                <c:pt idx="487">
                  <c:v>1921</c:v>
                </c:pt>
                <c:pt idx="488">
                  <c:v>1921</c:v>
                </c:pt>
                <c:pt idx="489">
                  <c:v>1921</c:v>
                </c:pt>
                <c:pt idx="490">
                  <c:v>1921</c:v>
                </c:pt>
                <c:pt idx="491">
                  <c:v>1921</c:v>
                </c:pt>
                <c:pt idx="492">
                  <c:v>1922</c:v>
                </c:pt>
                <c:pt idx="493">
                  <c:v>1922</c:v>
                </c:pt>
                <c:pt idx="494">
                  <c:v>1922</c:v>
                </c:pt>
                <c:pt idx="495">
                  <c:v>1922</c:v>
                </c:pt>
                <c:pt idx="496">
                  <c:v>1922</c:v>
                </c:pt>
                <c:pt idx="497">
                  <c:v>1922</c:v>
                </c:pt>
                <c:pt idx="498">
                  <c:v>1922</c:v>
                </c:pt>
                <c:pt idx="499">
                  <c:v>1922</c:v>
                </c:pt>
                <c:pt idx="500">
                  <c:v>1922</c:v>
                </c:pt>
                <c:pt idx="501">
                  <c:v>1922</c:v>
                </c:pt>
                <c:pt idx="502">
                  <c:v>1922</c:v>
                </c:pt>
                <c:pt idx="503">
                  <c:v>1922</c:v>
                </c:pt>
                <c:pt idx="504">
                  <c:v>1923</c:v>
                </c:pt>
                <c:pt idx="505">
                  <c:v>1923</c:v>
                </c:pt>
                <c:pt idx="506">
                  <c:v>1923</c:v>
                </c:pt>
                <c:pt idx="507">
                  <c:v>1923</c:v>
                </c:pt>
                <c:pt idx="508">
                  <c:v>1923</c:v>
                </c:pt>
                <c:pt idx="509">
                  <c:v>1923</c:v>
                </c:pt>
                <c:pt idx="510">
                  <c:v>1923</c:v>
                </c:pt>
                <c:pt idx="511">
                  <c:v>1923</c:v>
                </c:pt>
                <c:pt idx="512">
                  <c:v>1923</c:v>
                </c:pt>
                <c:pt idx="513">
                  <c:v>1923</c:v>
                </c:pt>
                <c:pt idx="514">
                  <c:v>1923</c:v>
                </c:pt>
                <c:pt idx="515">
                  <c:v>1923</c:v>
                </c:pt>
                <c:pt idx="516">
                  <c:v>1924</c:v>
                </c:pt>
                <c:pt idx="517">
                  <c:v>1924</c:v>
                </c:pt>
                <c:pt idx="518">
                  <c:v>1924</c:v>
                </c:pt>
                <c:pt idx="519">
                  <c:v>1924</c:v>
                </c:pt>
                <c:pt idx="520">
                  <c:v>1924</c:v>
                </c:pt>
                <c:pt idx="521">
                  <c:v>1924</c:v>
                </c:pt>
                <c:pt idx="522">
                  <c:v>1924</c:v>
                </c:pt>
                <c:pt idx="523">
                  <c:v>1924</c:v>
                </c:pt>
                <c:pt idx="524">
                  <c:v>1924</c:v>
                </c:pt>
                <c:pt idx="525">
                  <c:v>1924</c:v>
                </c:pt>
                <c:pt idx="526">
                  <c:v>1924</c:v>
                </c:pt>
                <c:pt idx="527">
                  <c:v>1924</c:v>
                </c:pt>
                <c:pt idx="528">
                  <c:v>1925</c:v>
                </c:pt>
                <c:pt idx="529">
                  <c:v>1925</c:v>
                </c:pt>
                <c:pt idx="530">
                  <c:v>1925</c:v>
                </c:pt>
                <c:pt idx="531">
                  <c:v>1925</c:v>
                </c:pt>
                <c:pt idx="532">
                  <c:v>1925</c:v>
                </c:pt>
                <c:pt idx="533">
                  <c:v>1925</c:v>
                </c:pt>
                <c:pt idx="534">
                  <c:v>1925</c:v>
                </c:pt>
                <c:pt idx="535">
                  <c:v>1925</c:v>
                </c:pt>
                <c:pt idx="536">
                  <c:v>1925</c:v>
                </c:pt>
                <c:pt idx="537">
                  <c:v>1925</c:v>
                </c:pt>
                <c:pt idx="538">
                  <c:v>1925</c:v>
                </c:pt>
                <c:pt idx="539">
                  <c:v>1925</c:v>
                </c:pt>
                <c:pt idx="540">
                  <c:v>1926</c:v>
                </c:pt>
                <c:pt idx="541">
                  <c:v>1926</c:v>
                </c:pt>
                <c:pt idx="542">
                  <c:v>1926</c:v>
                </c:pt>
                <c:pt idx="543">
                  <c:v>1926</c:v>
                </c:pt>
                <c:pt idx="544">
                  <c:v>1926</c:v>
                </c:pt>
                <c:pt idx="545">
                  <c:v>1926</c:v>
                </c:pt>
                <c:pt idx="546">
                  <c:v>1926</c:v>
                </c:pt>
                <c:pt idx="547">
                  <c:v>1926</c:v>
                </c:pt>
                <c:pt idx="548">
                  <c:v>1926</c:v>
                </c:pt>
                <c:pt idx="549">
                  <c:v>1926</c:v>
                </c:pt>
                <c:pt idx="550">
                  <c:v>1926</c:v>
                </c:pt>
                <c:pt idx="551">
                  <c:v>1926</c:v>
                </c:pt>
                <c:pt idx="552">
                  <c:v>1927</c:v>
                </c:pt>
                <c:pt idx="553">
                  <c:v>1927</c:v>
                </c:pt>
                <c:pt idx="554">
                  <c:v>1927</c:v>
                </c:pt>
                <c:pt idx="555">
                  <c:v>1927</c:v>
                </c:pt>
                <c:pt idx="556">
                  <c:v>1927</c:v>
                </c:pt>
                <c:pt idx="557">
                  <c:v>1927</c:v>
                </c:pt>
                <c:pt idx="558">
                  <c:v>1927</c:v>
                </c:pt>
                <c:pt idx="559">
                  <c:v>1927</c:v>
                </c:pt>
                <c:pt idx="560">
                  <c:v>1927</c:v>
                </c:pt>
                <c:pt idx="561">
                  <c:v>1927</c:v>
                </c:pt>
                <c:pt idx="562">
                  <c:v>1927</c:v>
                </c:pt>
                <c:pt idx="563">
                  <c:v>1927</c:v>
                </c:pt>
                <c:pt idx="564">
                  <c:v>1928</c:v>
                </c:pt>
                <c:pt idx="565">
                  <c:v>1928</c:v>
                </c:pt>
                <c:pt idx="566">
                  <c:v>1928</c:v>
                </c:pt>
                <c:pt idx="567">
                  <c:v>1928</c:v>
                </c:pt>
                <c:pt idx="568">
                  <c:v>1928</c:v>
                </c:pt>
                <c:pt idx="569">
                  <c:v>1928</c:v>
                </c:pt>
                <c:pt idx="570">
                  <c:v>1928</c:v>
                </c:pt>
                <c:pt idx="571">
                  <c:v>1928</c:v>
                </c:pt>
                <c:pt idx="572">
                  <c:v>1928</c:v>
                </c:pt>
                <c:pt idx="573">
                  <c:v>1928</c:v>
                </c:pt>
                <c:pt idx="574">
                  <c:v>1928</c:v>
                </c:pt>
                <c:pt idx="575">
                  <c:v>1928</c:v>
                </c:pt>
                <c:pt idx="576">
                  <c:v>1929</c:v>
                </c:pt>
                <c:pt idx="577">
                  <c:v>1929</c:v>
                </c:pt>
                <c:pt idx="578">
                  <c:v>1929</c:v>
                </c:pt>
                <c:pt idx="579">
                  <c:v>1929</c:v>
                </c:pt>
                <c:pt idx="580">
                  <c:v>1929</c:v>
                </c:pt>
                <c:pt idx="581">
                  <c:v>1929</c:v>
                </c:pt>
                <c:pt idx="582">
                  <c:v>1929</c:v>
                </c:pt>
                <c:pt idx="583">
                  <c:v>1929</c:v>
                </c:pt>
                <c:pt idx="584">
                  <c:v>1929</c:v>
                </c:pt>
                <c:pt idx="585">
                  <c:v>1929</c:v>
                </c:pt>
                <c:pt idx="586">
                  <c:v>1929</c:v>
                </c:pt>
                <c:pt idx="587">
                  <c:v>1929</c:v>
                </c:pt>
                <c:pt idx="588">
                  <c:v>1930</c:v>
                </c:pt>
                <c:pt idx="589">
                  <c:v>1930</c:v>
                </c:pt>
                <c:pt idx="590">
                  <c:v>1930</c:v>
                </c:pt>
                <c:pt idx="591">
                  <c:v>1930</c:v>
                </c:pt>
                <c:pt idx="592">
                  <c:v>1930</c:v>
                </c:pt>
                <c:pt idx="593">
                  <c:v>1930</c:v>
                </c:pt>
                <c:pt idx="594">
                  <c:v>1930</c:v>
                </c:pt>
                <c:pt idx="595">
                  <c:v>1930</c:v>
                </c:pt>
                <c:pt idx="596">
                  <c:v>1930</c:v>
                </c:pt>
                <c:pt idx="597">
                  <c:v>1930</c:v>
                </c:pt>
                <c:pt idx="598">
                  <c:v>1930</c:v>
                </c:pt>
                <c:pt idx="599">
                  <c:v>1930</c:v>
                </c:pt>
                <c:pt idx="600">
                  <c:v>1931</c:v>
                </c:pt>
                <c:pt idx="601">
                  <c:v>1931</c:v>
                </c:pt>
                <c:pt idx="602">
                  <c:v>1931</c:v>
                </c:pt>
                <c:pt idx="603">
                  <c:v>1931</c:v>
                </c:pt>
                <c:pt idx="604">
                  <c:v>1931</c:v>
                </c:pt>
                <c:pt idx="605">
                  <c:v>1931</c:v>
                </c:pt>
                <c:pt idx="606">
                  <c:v>1931</c:v>
                </c:pt>
                <c:pt idx="607">
                  <c:v>1931</c:v>
                </c:pt>
                <c:pt idx="608">
                  <c:v>1931</c:v>
                </c:pt>
                <c:pt idx="609">
                  <c:v>1931</c:v>
                </c:pt>
                <c:pt idx="610">
                  <c:v>1931</c:v>
                </c:pt>
                <c:pt idx="611">
                  <c:v>1931</c:v>
                </c:pt>
                <c:pt idx="612">
                  <c:v>1932</c:v>
                </c:pt>
                <c:pt idx="613">
                  <c:v>1932</c:v>
                </c:pt>
                <c:pt idx="614">
                  <c:v>1932</c:v>
                </c:pt>
                <c:pt idx="615">
                  <c:v>1932</c:v>
                </c:pt>
                <c:pt idx="616">
                  <c:v>1932</c:v>
                </c:pt>
                <c:pt idx="617">
                  <c:v>1932</c:v>
                </c:pt>
                <c:pt idx="618">
                  <c:v>1932</c:v>
                </c:pt>
                <c:pt idx="619">
                  <c:v>1932</c:v>
                </c:pt>
                <c:pt idx="620">
                  <c:v>1932</c:v>
                </c:pt>
                <c:pt idx="621">
                  <c:v>1932</c:v>
                </c:pt>
                <c:pt idx="622">
                  <c:v>1932</c:v>
                </c:pt>
                <c:pt idx="623">
                  <c:v>1932</c:v>
                </c:pt>
                <c:pt idx="624">
                  <c:v>1933</c:v>
                </c:pt>
                <c:pt idx="625">
                  <c:v>1933</c:v>
                </c:pt>
                <c:pt idx="626">
                  <c:v>1933</c:v>
                </c:pt>
                <c:pt idx="627">
                  <c:v>1933</c:v>
                </c:pt>
                <c:pt idx="628">
                  <c:v>1933</c:v>
                </c:pt>
                <c:pt idx="629">
                  <c:v>1933</c:v>
                </c:pt>
                <c:pt idx="630">
                  <c:v>1933</c:v>
                </c:pt>
                <c:pt idx="631">
                  <c:v>1933</c:v>
                </c:pt>
                <c:pt idx="632">
                  <c:v>1933</c:v>
                </c:pt>
                <c:pt idx="633">
                  <c:v>1933</c:v>
                </c:pt>
                <c:pt idx="634">
                  <c:v>1933</c:v>
                </c:pt>
                <c:pt idx="635">
                  <c:v>1933</c:v>
                </c:pt>
                <c:pt idx="636">
                  <c:v>1934</c:v>
                </c:pt>
                <c:pt idx="637">
                  <c:v>1934</c:v>
                </c:pt>
                <c:pt idx="638">
                  <c:v>1934</c:v>
                </c:pt>
                <c:pt idx="639">
                  <c:v>1934</c:v>
                </c:pt>
                <c:pt idx="640">
                  <c:v>1934</c:v>
                </c:pt>
                <c:pt idx="641">
                  <c:v>1934</c:v>
                </c:pt>
                <c:pt idx="642">
                  <c:v>1934</c:v>
                </c:pt>
                <c:pt idx="643">
                  <c:v>1934</c:v>
                </c:pt>
                <c:pt idx="644">
                  <c:v>1934</c:v>
                </c:pt>
                <c:pt idx="645">
                  <c:v>1934</c:v>
                </c:pt>
                <c:pt idx="646">
                  <c:v>1934</c:v>
                </c:pt>
                <c:pt idx="647">
                  <c:v>1934</c:v>
                </c:pt>
                <c:pt idx="648">
                  <c:v>1935</c:v>
                </c:pt>
                <c:pt idx="649">
                  <c:v>1935</c:v>
                </c:pt>
                <c:pt idx="650">
                  <c:v>1935</c:v>
                </c:pt>
                <c:pt idx="651">
                  <c:v>1935</c:v>
                </c:pt>
                <c:pt idx="652">
                  <c:v>1935</c:v>
                </c:pt>
                <c:pt idx="653">
                  <c:v>1935</c:v>
                </c:pt>
                <c:pt idx="654">
                  <c:v>1935</c:v>
                </c:pt>
                <c:pt idx="655">
                  <c:v>1935</c:v>
                </c:pt>
                <c:pt idx="656">
                  <c:v>1935</c:v>
                </c:pt>
                <c:pt idx="657">
                  <c:v>1935</c:v>
                </c:pt>
                <c:pt idx="658">
                  <c:v>1935</c:v>
                </c:pt>
                <c:pt idx="659">
                  <c:v>1935</c:v>
                </c:pt>
                <c:pt idx="660">
                  <c:v>1936</c:v>
                </c:pt>
                <c:pt idx="661">
                  <c:v>1936</c:v>
                </c:pt>
                <c:pt idx="662">
                  <c:v>1936</c:v>
                </c:pt>
                <c:pt idx="663">
                  <c:v>1936</c:v>
                </c:pt>
                <c:pt idx="664">
                  <c:v>1936</c:v>
                </c:pt>
                <c:pt idx="665">
                  <c:v>1936</c:v>
                </c:pt>
                <c:pt idx="666">
                  <c:v>1936</c:v>
                </c:pt>
                <c:pt idx="667">
                  <c:v>1936</c:v>
                </c:pt>
                <c:pt idx="668">
                  <c:v>1936</c:v>
                </c:pt>
                <c:pt idx="669">
                  <c:v>1936</c:v>
                </c:pt>
                <c:pt idx="670">
                  <c:v>1936</c:v>
                </c:pt>
                <c:pt idx="671">
                  <c:v>1936</c:v>
                </c:pt>
                <c:pt idx="672">
                  <c:v>1937</c:v>
                </c:pt>
                <c:pt idx="673">
                  <c:v>1937</c:v>
                </c:pt>
                <c:pt idx="674">
                  <c:v>1937</c:v>
                </c:pt>
                <c:pt idx="675">
                  <c:v>1937</c:v>
                </c:pt>
                <c:pt idx="676">
                  <c:v>1937</c:v>
                </c:pt>
                <c:pt idx="677">
                  <c:v>1937</c:v>
                </c:pt>
                <c:pt idx="678">
                  <c:v>1937</c:v>
                </c:pt>
                <c:pt idx="679">
                  <c:v>1937</c:v>
                </c:pt>
                <c:pt idx="680">
                  <c:v>1937</c:v>
                </c:pt>
                <c:pt idx="681">
                  <c:v>1937</c:v>
                </c:pt>
                <c:pt idx="682">
                  <c:v>1937</c:v>
                </c:pt>
                <c:pt idx="683">
                  <c:v>1937</c:v>
                </c:pt>
                <c:pt idx="684">
                  <c:v>1938</c:v>
                </c:pt>
                <c:pt idx="685">
                  <c:v>1938</c:v>
                </c:pt>
                <c:pt idx="686">
                  <c:v>1938</c:v>
                </c:pt>
                <c:pt idx="687">
                  <c:v>1938</c:v>
                </c:pt>
                <c:pt idx="688">
                  <c:v>1938</c:v>
                </c:pt>
                <c:pt idx="689">
                  <c:v>1938</c:v>
                </c:pt>
                <c:pt idx="690">
                  <c:v>1938</c:v>
                </c:pt>
                <c:pt idx="691">
                  <c:v>1938</c:v>
                </c:pt>
                <c:pt idx="692">
                  <c:v>1938</c:v>
                </c:pt>
                <c:pt idx="693">
                  <c:v>1938</c:v>
                </c:pt>
                <c:pt idx="694">
                  <c:v>1938</c:v>
                </c:pt>
                <c:pt idx="695">
                  <c:v>1938</c:v>
                </c:pt>
                <c:pt idx="696">
                  <c:v>1939</c:v>
                </c:pt>
                <c:pt idx="697">
                  <c:v>1939</c:v>
                </c:pt>
                <c:pt idx="698">
                  <c:v>1939</c:v>
                </c:pt>
                <c:pt idx="699">
                  <c:v>1939</c:v>
                </c:pt>
                <c:pt idx="700">
                  <c:v>1939</c:v>
                </c:pt>
                <c:pt idx="701">
                  <c:v>1939</c:v>
                </c:pt>
                <c:pt idx="702">
                  <c:v>1939</c:v>
                </c:pt>
                <c:pt idx="703">
                  <c:v>1939</c:v>
                </c:pt>
                <c:pt idx="704">
                  <c:v>1939</c:v>
                </c:pt>
                <c:pt idx="705">
                  <c:v>1939</c:v>
                </c:pt>
                <c:pt idx="706">
                  <c:v>1939</c:v>
                </c:pt>
                <c:pt idx="707">
                  <c:v>1939</c:v>
                </c:pt>
                <c:pt idx="708">
                  <c:v>1940</c:v>
                </c:pt>
                <c:pt idx="709">
                  <c:v>1940</c:v>
                </c:pt>
                <c:pt idx="710">
                  <c:v>1940</c:v>
                </c:pt>
                <c:pt idx="711">
                  <c:v>1940</c:v>
                </c:pt>
                <c:pt idx="712">
                  <c:v>1940</c:v>
                </c:pt>
                <c:pt idx="713">
                  <c:v>1940</c:v>
                </c:pt>
                <c:pt idx="714">
                  <c:v>1940</c:v>
                </c:pt>
                <c:pt idx="715">
                  <c:v>1940</c:v>
                </c:pt>
                <c:pt idx="716">
                  <c:v>1940</c:v>
                </c:pt>
                <c:pt idx="717">
                  <c:v>1940</c:v>
                </c:pt>
                <c:pt idx="718">
                  <c:v>1940</c:v>
                </c:pt>
                <c:pt idx="719">
                  <c:v>1940</c:v>
                </c:pt>
                <c:pt idx="720">
                  <c:v>1941</c:v>
                </c:pt>
                <c:pt idx="721">
                  <c:v>1941</c:v>
                </c:pt>
                <c:pt idx="722">
                  <c:v>1941</c:v>
                </c:pt>
                <c:pt idx="723">
                  <c:v>1941</c:v>
                </c:pt>
                <c:pt idx="724">
                  <c:v>1941</c:v>
                </c:pt>
                <c:pt idx="725">
                  <c:v>1941</c:v>
                </c:pt>
                <c:pt idx="726">
                  <c:v>1941</c:v>
                </c:pt>
                <c:pt idx="727">
                  <c:v>1941</c:v>
                </c:pt>
                <c:pt idx="728">
                  <c:v>1941</c:v>
                </c:pt>
                <c:pt idx="729">
                  <c:v>1941</c:v>
                </c:pt>
                <c:pt idx="730">
                  <c:v>1941</c:v>
                </c:pt>
                <c:pt idx="731">
                  <c:v>1941</c:v>
                </c:pt>
                <c:pt idx="732">
                  <c:v>1942</c:v>
                </c:pt>
                <c:pt idx="733">
                  <c:v>1942</c:v>
                </c:pt>
                <c:pt idx="734">
                  <c:v>1942</c:v>
                </c:pt>
                <c:pt idx="735">
                  <c:v>1942</c:v>
                </c:pt>
                <c:pt idx="736">
                  <c:v>1942</c:v>
                </c:pt>
                <c:pt idx="737">
                  <c:v>1942</c:v>
                </c:pt>
                <c:pt idx="738">
                  <c:v>1942</c:v>
                </c:pt>
                <c:pt idx="739">
                  <c:v>1942</c:v>
                </c:pt>
                <c:pt idx="740">
                  <c:v>1942</c:v>
                </c:pt>
                <c:pt idx="741">
                  <c:v>1942</c:v>
                </c:pt>
                <c:pt idx="742">
                  <c:v>1942</c:v>
                </c:pt>
                <c:pt idx="743">
                  <c:v>1942</c:v>
                </c:pt>
                <c:pt idx="744">
                  <c:v>1943</c:v>
                </c:pt>
                <c:pt idx="745">
                  <c:v>1943</c:v>
                </c:pt>
                <c:pt idx="746">
                  <c:v>1943</c:v>
                </c:pt>
                <c:pt idx="747">
                  <c:v>1943</c:v>
                </c:pt>
                <c:pt idx="748">
                  <c:v>1943</c:v>
                </c:pt>
                <c:pt idx="749">
                  <c:v>1943</c:v>
                </c:pt>
                <c:pt idx="750">
                  <c:v>1943</c:v>
                </c:pt>
                <c:pt idx="751">
                  <c:v>1943</c:v>
                </c:pt>
                <c:pt idx="752">
                  <c:v>1943</c:v>
                </c:pt>
                <c:pt idx="753">
                  <c:v>1943</c:v>
                </c:pt>
                <c:pt idx="754">
                  <c:v>1943</c:v>
                </c:pt>
                <c:pt idx="755">
                  <c:v>1943</c:v>
                </c:pt>
                <c:pt idx="756">
                  <c:v>1944</c:v>
                </c:pt>
                <c:pt idx="757">
                  <c:v>1944</c:v>
                </c:pt>
                <c:pt idx="758">
                  <c:v>1944</c:v>
                </c:pt>
                <c:pt idx="759">
                  <c:v>1944</c:v>
                </c:pt>
                <c:pt idx="760">
                  <c:v>1944</c:v>
                </c:pt>
                <c:pt idx="761">
                  <c:v>1944</c:v>
                </c:pt>
                <c:pt idx="762">
                  <c:v>1944</c:v>
                </c:pt>
                <c:pt idx="763">
                  <c:v>1944</c:v>
                </c:pt>
                <c:pt idx="764">
                  <c:v>1944</c:v>
                </c:pt>
                <c:pt idx="765">
                  <c:v>1944</c:v>
                </c:pt>
                <c:pt idx="766">
                  <c:v>1944</c:v>
                </c:pt>
                <c:pt idx="767">
                  <c:v>1944</c:v>
                </c:pt>
                <c:pt idx="768">
                  <c:v>1945</c:v>
                </c:pt>
                <c:pt idx="769">
                  <c:v>1945</c:v>
                </c:pt>
                <c:pt idx="770">
                  <c:v>1945</c:v>
                </c:pt>
                <c:pt idx="771">
                  <c:v>1945</c:v>
                </c:pt>
                <c:pt idx="772">
                  <c:v>1945</c:v>
                </c:pt>
                <c:pt idx="773">
                  <c:v>1945</c:v>
                </c:pt>
                <c:pt idx="774">
                  <c:v>1945</c:v>
                </c:pt>
                <c:pt idx="775">
                  <c:v>1945</c:v>
                </c:pt>
                <c:pt idx="776">
                  <c:v>1945</c:v>
                </c:pt>
                <c:pt idx="777">
                  <c:v>1945</c:v>
                </c:pt>
                <c:pt idx="778">
                  <c:v>1945</c:v>
                </c:pt>
                <c:pt idx="779">
                  <c:v>1945</c:v>
                </c:pt>
                <c:pt idx="780">
                  <c:v>1946</c:v>
                </c:pt>
                <c:pt idx="781">
                  <c:v>1946</c:v>
                </c:pt>
                <c:pt idx="782">
                  <c:v>1946</c:v>
                </c:pt>
                <c:pt idx="783">
                  <c:v>1946</c:v>
                </c:pt>
                <c:pt idx="784">
                  <c:v>1946</c:v>
                </c:pt>
                <c:pt idx="785">
                  <c:v>1946</c:v>
                </c:pt>
                <c:pt idx="786">
                  <c:v>1946</c:v>
                </c:pt>
                <c:pt idx="787">
                  <c:v>1946</c:v>
                </c:pt>
                <c:pt idx="788">
                  <c:v>1946</c:v>
                </c:pt>
                <c:pt idx="789">
                  <c:v>1946</c:v>
                </c:pt>
                <c:pt idx="790">
                  <c:v>1946</c:v>
                </c:pt>
                <c:pt idx="791">
                  <c:v>1946</c:v>
                </c:pt>
                <c:pt idx="792">
                  <c:v>1947</c:v>
                </c:pt>
                <c:pt idx="793">
                  <c:v>1947</c:v>
                </c:pt>
                <c:pt idx="794">
                  <c:v>1947</c:v>
                </c:pt>
                <c:pt idx="795">
                  <c:v>1947</c:v>
                </c:pt>
                <c:pt idx="796">
                  <c:v>1947</c:v>
                </c:pt>
                <c:pt idx="797">
                  <c:v>1947</c:v>
                </c:pt>
                <c:pt idx="798">
                  <c:v>1947</c:v>
                </c:pt>
                <c:pt idx="799">
                  <c:v>1947</c:v>
                </c:pt>
                <c:pt idx="800">
                  <c:v>1947</c:v>
                </c:pt>
                <c:pt idx="801">
                  <c:v>1947</c:v>
                </c:pt>
                <c:pt idx="802">
                  <c:v>1947</c:v>
                </c:pt>
                <c:pt idx="803">
                  <c:v>1947</c:v>
                </c:pt>
                <c:pt idx="804">
                  <c:v>1948</c:v>
                </c:pt>
                <c:pt idx="805">
                  <c:v>1948</c:v>
                </c:pt>
                <c:pt idx="806">
                  <c:v>1948</c:v>
                </c:pt>
                <c:pt idx="807">
                  <c:v>1948</c:v>
                </c:pt>
                <c:pt idx="808">
                  <c:v>1948</c:v>
                </c:pt>
                <c:pt idx="809">
                  <c:v>1948</c:v>
                </c:pt>
                <c:pt idx="810">
                  <c:v>1948</c:v>
                </c:pt>
                <c:pt idx="811">
                  <c:v>1948</c:v>
                </c:pt>
                <c:pt idx="812">
                  <c:v>1948</c:v>
                </c:pt>
                <c:pt idx="813">
                  <c:v>1948</c:v>
                </c:pt>
                <c:pt idx="814">
                  <c:v>1948</c:v>
                </c:pt>
                <c:pt idx="815">
                  <c:v>1948</c:v>
                </c:pt>
                <c:pt idx="816">
                  <c:v>1949</c:v>
                </c:pt>
                <c:pt idx="817">
                  <c:v>1949</c:v>
                </c:pt>
                <c:pt idx="818">
                  <c:v>1949</c:v>
                </c:pt>
                <c:pt idx="819">
                  <c:v>1949</c:v>
                </c:pt>
                <c:pt idx="820">
                  <c:v>1949</c:v>
                </c:pt>
                <c:pt idx="821">
                  <c:v>1949</c:v>
                </c:pt>
                <c:pt idx="822">
                  <c:v>1949</c:v>
                </c:pt>
                <c:pt idx="823">
                  <c:v>1949</c:v>
                </c:pt>
                <c:pt idx="824">
                  <c:v>1949</c:v>
                </c:pt>
                <c:pt idx="825">
                  <c:v>1949</c:v>
                </c:pt>
                <c:pt idx="826">
                  <c:v>1949</c:v>
                </c:pt>
                <c:pt idx="827">
                  <c:v>1949</c:v>
                </c:pt>
                <c:pt idx="828">
                  <c:v>1950</c:v>
                </c:pt>
                <c:pt idx="829">
                  <c:v>1950</c:v>
                </c:pt>
                <c:pt idx="830">
                  <c:v>1950</c:v>
                </c:pt>
                <c:pt idx="831">
                  <c:v>1950</c:v>
                </c:pt>
                <c:pt idx="832">
                  <c:v>1950</c:v>
                </c:pt>
                <c:pt idx="833">
                  <c:v>1950</c:v>
                </c:pt>
                <c:pt idx="834">
                  <c:v>1950</c:v>
                </c:pt>
                <c:pt idx="835">
                  <c:v>1950</c:v>
                </c:pt>
                <c:pt idx="836">
                  <c:v>1950</c:v>
                </c:pt>
                <c:pt idx="837">
                  <c:v>1950</c:v>
                </c:pt>
                <c:pt idx="838">
                  <c:v>1950</c:v>
                </c:pt>
                <c:pt idx="839">
                  <c:v>1950</c:v>
                </c:pt>
                <c:pt idx="840">
                  <c:v>1951</c:v>
                </c:pt>
                <c:pt idx="841">
                  <c:v>1951</c:v>
                </c:pt>
                <c:pt idx="842">
                  <c:v>1951</c:v>
                </c:pt>
                <c:pt idx="843">
                  <c:v>1951</c:v>
                </c:pt>
                <c:pt idx="844">
                  <c:v>1951</c:v>
                </c:pt>
                <c:pt idx="845">
                  <c:v>1951</c:v>
                </c:pt>
                <c:pt idx="846">
                  <c:v>1951</c:v>
                </c:pt>
                <c:pt idx="847">
                  <c:v>1951</c:v>
                </c:pt>
                <c:pt idx="848">
                  <c:v>1951</c:v>
                </c:pt>
                <c:pt idx="849">
                  <c:v>1951</c:v>
                </c:pt>
                <c:pt idx="850">
                  <c:v>1951</c:v>
                </c:pt>
                <c:pt idx="851">
                  <c:v>1951</c:v>
                </c:pt>
                <c:pt idx="852">
                  <c:v>1952</c:v>
                </c:pt>
                <c:pt idx="853">
                  <c:v>1952</c:v>
                </c:pt>
                <c:pt idx="854">
                  <c:v>1952</c:v>
                </c:pt>
                <c:pt idx="855">
                  <c:v>1952</c:v>
                </c:pt>
                <c:pt idx="856">
                  <c:v>1952</c:v>
                </c:pt>
                <c:pt idx="857">
                  <c:v>1952</c:v>
                </c:pt>
                <c:pt idx="858">
                  <c:v>1952</c:v>
                </c:pt>
                <c:pt idx="859">
                  <c:v>1952</c:v>
                </c:pt>
                <c:pt idx="860">
                  <c:v>1952</c:v>
                </c:pt>
                <c:pt idx="861">
                  <c:v>1952</c:v>
                </c:pt>
                <c:pt idx="862">
                  <c:v>1952</c:v>
                </c:pt>
                <c:pt idx="863">
                  <c:v>1952</c:v>
                </c:pt>
                <c:pt idx="864">
                  <c:v>1953</c:v>
                </c:pt>
                <c:pt idx="865">
                  <c:v>1953</c:v>
                </c:pt>
                <c:pt idx="866">
                  <c:v>1953</c:v>
                </c:pt>
                <c:pt idx="867">
                  <c:v>1953</c:v>
                </c:pt>
                <c:pt idx="868">
                  <c:v>1953</c:v>
                </c:pt>
                <c:pt idx="869">
                  <c:v>1953</c:v>
                </c:pt>
                <c:pt idx="870">
                  <c:v>1953</c:v>
                </c:pt>
                <c:pt idx="871">
                  <c:v>1953</c:v>
                </c:pt>
                <c:pt idx="872">
                  <c:v>1953</c:v>
                </c:pt>
                <c:pt idx="873">
                  <c:v>1953</c:v>
                </c:pt>
                <c:pt idx="874">
                  <c:v>1953</c:v>
                </c:pt>
                <c:pt idx="875">
                  <c:v>1953</c:v>
                </c:pt>
                <c:pt idx="876">
                  <c:v>1954</c:v>
                </c:pt>
                <c:pt idx="877">
                  <c:v>1954</c:v>
                </c:pt>
                <c:pt idx="878">
                  <c:v>1954</c:v>
                </c:pt>
                <c:pt idx="879">
                  <c:v>1954</c:v>
                </c:pt>
                <c:pt idx="880">
                  <c:v>1954</c:v>
                </c:pt>
                <c:pt idx="881">
                  <c:v>1954</c:v>
                </c:pt>
                <c:pt idx="882">
                  <c:v>1954</c:v>
                </c:pt>
                <c:pt idx="883">
                  <c:v>1954</c:v>
                </c:pt>
                <c:pt idx="884">
                  <c:v>1954</c:v>
                </c:pt>
                <c:pt idx="885">
                  <c:v>1954</c:v>
                </c:pt>
                <c:pt idx="886">
                  <c:v>1954</c:v>
                </c:pt>
                <c:pt idx="887">
                  <c:v>1954</c:v>
                </c:pt>
                <c:pt idx="888">
                  <c:v>1955</c:v>
                </c:pt>
                <c:pt idx="889">
                  <c:v>1955</c:v>
                </c:pt>
                <c:pt idx="890">
                  <c:v>1955</c:v>
                </c:pt>
                <c:pt idx="891">
                  <c:v>1955</c:v>
                </c:pt>
                <c:pt idx="892">
                  <c:v>1955</c:v>
                </c:pt>
                <c:pt idx="893">
                  <c:v>1955</c:v>
                </c:pt>
                <c:pt idx="894">
                  <c:v>1955</c:v>
                </c:pt>
                <c:pt idx="895">
                  <c:v>1955</c:v>
                </c:pt>
                <c:pt idx="896">
                  <c:v>1955</c:v>
                </c:pt>
                <c:pt idx="897">
                  <c:v>1955</c:v>
                </c:pt>
                <c:pt idx="898">
                  <c:v>1955</c:v>
                </c:pt>
                <c:pt idx="899">
                  <c:v>1955</c:v>
                </c:pt>
                <c:pt idx="900">
                  <c:v>1956</c:v>
                </c:pt>
                <c:pt idx="901">
                  <c:v>1956</c:v>
                </c:pt>
                <c:pt idx="902">
                  <c:v>1956</c:v>
                </c:pt>
                <c:pt idx="903">
                  <c:v>1956</c:v>
                </c:pt>
                <c:pt idx="904">
                  <c:v>1956</c:v>
                </c:pt>
                <c:pt idx="905">
                  <c:v>1956</c:v>
                </c:pt>
                <c:pt idx="906">
                  <c:v>1956</c:v>
                </c:pt>
                <c:pt idx="907">
                  <c:v>1956</c:v>
                </c:pt>
                <c:pt idx="908">
                  <c:v>1956</c:v>
                </c:pt>
                <c:pt idx="909">
                  <c:v>1956</c:v>
                </c:pt>
                <c:pt idx="910">
                  <c:v>1956</c:v>
                </c:pt>
                <c:pt idx="911">
                  <c:v>1956</c:v>
                </c:pt>
                <c:pt idx="912">
                  <c:v>1957</c:v>
                </c:pt>
                <c:pt idx="913">
                  <c:v>1957</c:v>
                </c:pt>
                <c:pt idx="914">
                  <c:v>1957</c:v>
                </c:pt>
                <c:pt idx="915">
                  <c:v>1957</c:v>
                </c:pt>
                <c:pt idx="916">
                  <c:v>1957</c:v>
                </c:pt>
                <c:pt idx="917">
                  <c:v>1957</c:v>
                </c:pt>
                <c:pt idx="918">
                  <c:v>1957</c:v>
                </c:pt>
                <c:pt idx="919">
                  <c:v>1957</c:v>
                </c:pt>
                <c:pt idx="920">
                  <c:v>1957</c:v>
                </c:pt>
                <c:pt idx="921">
                  <c:v>1957</c:v>
                </c:pt>
                <c:pt idx="922">
                  <c:v>1957</c:v>
                </c:pt>
                <c:pt idx="923">
                  <c:v>1957</c:v>
                </c:pt>
                <c:pt idx="924">
                  <c:v>1958</c:v>
                </c:pt>
                <c:pt idx="925">
                  <c:v>1958</c:v>
                </c:pt>
                <c:pt idx="926">
                  <c:v>1958</c:v>
                </c:pt>
                <c:pt idx="927">
                  <c:v>1958</c:v>
                </c:pt>
                <c:pt idx="928">
                  <c:v>1958</c:v>
                </c:pt>
                <c:pt idx="929">
                  <c:v>1958</c:v>
                </c:pt>
                <c:pt idx="930">
                  <c:v>1958</c:v>
                </c:pt>
                <c:pt idx="931">
                  <c:v>1958</c:v>
                </c:pt>
                <c:pt idx="932">
                  <c:v>1958</c:v>
                </c:pt>
                <c:pt idx="933">
                  <c:v>1958</c:v>
                </c:pt>
                <c:pt idx="934">
                  <c:v>1958</c:v>
                </c:pt>
                <c:pt idx="935">
                  <c:v>1958</c:v>
                </c:pt>
                <c:pt idx="936">
                  <c:v>1959</c:v>
                </c:pt>
                <c:pt idx="937">
                  <c:v>1959</c:v>
                </c:pt>
                <c:pt idx="938">
                  <c:v>1959</c:v>
                </c:pt>
                <c:pt idx="939">
                  <c:v>1959</c:v>
                </c:pt>
                <c:pt idx="940">
                  <c:v>1959</c:v>
                </c:pt>
                <c:pt idx="941">
                  <c:v>1959</c:v>
                </c:pt>
                <c:pt idx="942">
                  <c:v>1959</c:v>
                </c:pt>
                <c:pt idx="943">
                  <c:v>1959</c:v>
                </c:pt>
                <c:pt idx="944">
                  <c:v>1959</c:v>
                </c:pt>
                <c:pt idx="945">
                  <c:v>1959</c:v>
                </c:pt>
                <c:pt idx="946">
                  <c:v>1959</c:v>
                </c:pt>
                <c:pt idx="947">
                  <c:v>1959</c:v>
                </c:pt>
                <c:pt idx="948">
                  <c:v>1960</c:v>
                </c:pt>
                <c:pt idx="949">
                  <c:v>1960</c:v>
                </c:pt>
                <c:pt idx="950">
                  <c:v>1960</c:v>
                </c:pt>
                <c:pt idx="951">
                  <c:v>1960</c:v>
                </c:pt>
                <c:pt idx="952">
                  <c:v>1960</c:v>
                </c:pt>
                <c:pt idx="953">
                  <c:v>1960</c:v>
                </c:pt>
                <c:pt idx="954">
                  <c:v>1960</c:v>
                </c:pt>
                <c:pt idx="955">
                  <c:v>1960</c:v>
                </c:pt>
                <c:pt idx="956">
                  <c:v>1960</c:v>
                </c:pt>
                <c:pt idx="957">
                  <c:v>1960</c:v>
                </c:pt>
                <c:pt idx="958">
                  <c:v>1960</c:v>
                </c:pt>
                <c:pt idx="959">
                  <c:v>1960</c:v>
                </c:pt>
                <c:pt idx="960">
                  <c:v>1961</c:v>
                </c:pt>
                <c:pt idx="961">
                  <c:v>1961</c:v>
                </c:pt>
                <c:pt idx="962">
                  <c:v>1961</c:v>
                </c:pt>
                <c:pt idx="963">
                  <c:v>1961</c:v>
                </c:pt>
                <c:pt idx="964">
                  <c:v>1961</c:v>
                </c:pt>
                <c:pt idx="965">
                  <c:v>1961</c:v>
                </c:pt>
                <c:pt idx="966">
                  <c:v>1961</c:v>
                </c:pt>
                <c:pt idx="967">
                  <c:v>1961</c:v>
                </c:pt>
                <c:pt idx="968">
                  <c:v>1961</c:v>
                </c:pt>
                <c:pt idx="969">
                  <c:v>1961</c:v>
                </c:pt>
                <c:pt idx="970">
                  <c:v>1961</c:v>
                </c:pt>
                <c:pt idx="971">
                  <c:v>1961</c:v>
                </c:pt>
                <c:pt idx="972">
                  <c:v>1962</c:v>
                </c:pt>
                <c:pt idx="973">
                  <c:v>1962</c:v>
                </c:pt>
                <c:pt idx="974">
                  <c:v>1962</c:v>
                </c:pt>
                <c:pt idx="975">
                  <c:v>1962</c:v>
                </c:pt>
                <c:pt idx="976">
                  <c:v>1962</c:v>
                </c:pt>
                <c:pt idx="977">
                  <c:v>1962</c:v>
                </c:pt>
                <c:pt idx="978">
                  <c:v>1962</c:v>
                </c:pt>
                <c:pt idx="979">
                  <c:v>1962</c:v>
                </c:pt>
                <c:pt idx="980">
                  <c:v>1962</c:v>
                </c:pt>
                <c:pt idx="981">
                  <c:v>1962</c:v>
                </c:pt>
                <c:pt idx="982">
                  <c:v>1962</c:v>
                </c:pt>
                <c:pt idx="983">
                  <c:v>1962</c:v>
                </c:pt>
                <c:pt idx="984">
                  <c:v>1963</c:v>
                </c:pt>
                <c:pt idx="985">
                  <c:v>1963</c:v>
                </c:pt>
                <c:pt idx="986">
                  <c:v>1963</c:v>
                </c:pt>
                <c:pt idx="987">
                  <c:v>1963</c:v>
                </c:pt>
                <c:pt idx="988">
                  <c:v>1963</c:v>
                </c:pt>
                <c:pt idx="989">
                  <c:v>1963</c:v>
                </c:pt>
                <c:pt idx="990">
                  <c:v>1963</c:v>
                </c:pt>
                <c:pt idx="991">
                  <c:v>1963</c:v>
                </c:pt>
                <c:pt idx="992">
                  <c:v>1963</c:v>
                </c:pt>
                <c:pt idx="993">
                  <c:v>1963</c:v>
                </c:pt>
                <c:pt idx="994">
                  <c:v>1963</c:v>
                </c:pt>
                <c:pt idx="995">
                  <c:v>1963</c:v>
                </c:pt>
                <c:pt idx="996">
                  <c:v>1964</c:v>
                </c:pt>
                <c:pt idx="997">
                  <c:v>1964</c:v>
                </c:pt>
                <c:pt idx="998">
                  <c:v>1964</c:v>
                </c:pt>
                <c:pt idx="999">
                  <c:v>1964</c:v>
                </c:pt>
                <c:pt idx="1000">
                  <c:v>1964</c:v>
                </c:pt>
                <c:pt idx="1001">
                  <c:v>1964</c:v>
                </c:pt>
                <c:pt idx="1002">
                  <c:v>1964</c:v>
                </c:pt>
                <c:pt idx="1003">
                  <c:v>1964</c:v>
                </c:pt>
                <c:pt idx="1004">
                  <c:v>1964</c:v>
                </c:pt>
                <c:pt idx="1005">
                  <c:v>1964</c:v>
                </c:pt>
                <c:pt idx="1006">
                  <c:v>1964</c:v>
                </c:pt>
                <c:pt idx="1007">
                  <c:v>1964</c:v>
                </c:pt>
                <c:pt idx="1008">
                  <c:v>1965</c:v>
                </c:pt>
                <c:pt idx="1009">
                  <c:v>1965</c:v>
                </c:pt>
                <c:pt idx="1010">
                  <c:v>1965</c:v>
                </c:pt>
                <c:pt idx="1011">
                  <c:v>1965</c:v>
                </c:pt>
                <c:pt idx="1012">
                  <c:v>1965</c:v>
                </c:pt>
                <c:pt idx="1013">
                  <c:v>1965</c:v>
                </c:pt>
                <c:pt idx="1014">
                  <c:v>1965</c:v>
                </c:pt>
                <c:pt idx="1015">
                  <c:v>1965</c:v>
                </c:pt>
                <c:pt idx="1016">
                  <c:v>1965</c:v>
                </c:pt>
                <c:pt idx="1017">
                  <c:v>1965</c:v>
                </c:pt>
                <c:pt idx="1018">
                  <c:v>1965</c:v>
                </c:pt>
                <c:pt idx="1019">
                  <c:v>1965</c:v>
                </c:pt>
                <c:pt idx="1020">
                  <c:v>1966</c:v>
                </c:pt>
                <c:pt idx="1021">
                  <c:v>1966</c:v>
                </c:pt>
                <c:pt idx="1022">
                  <c:v>1966</c:v>
                </c:pt>
                <c:pt idx="1023">
                  <c:v>1966</c:v>
                </c:pt>
                <c:pt idx="1024">
                  <c:v>1966</c:v>
                </c:pt>
                <c:pt idx="1025">
                  <c:v>1966</c:v>
                </c:pt>
                <c:pt idx="1026">
                  <c:v>1966</c:v>
                </c:pt>
                <c:pt idx="1027">
                  <c:v>1966</c:v>
                </c:pt>
                <c:pt idx="1028">
                  <c:v>1966</c:v>
                </c:pt>
                <c:pt idx="1029">
                  <c:v>1966</c:v>
                </c:pt>
                <c:pt idx="1030">
                  <c:v>1966</c:v>
                </c:pt>
                <c:pt idx="1031">
                  <c:v>1966</c:v>
                </c:pt>
                <c:pt idx="1032">
                  <c:v>1967</c:v>
                </c:pt>
                <c:pt idx="1033">
                  <c:v>1967</c:v>
                </c:pt>
                <c:pt idx="1034">
                  <c:v>1967</c:v>
                </c:pt>
                <c:pt idx="1035">
                  <c:v>1967</c:v>
                </c:pt>
                <c:pt idx="1036">
                  <c:v>1967</c:v>
                </c:pt>
                <c:pt idx="1037">
                  <c:v>1967</c:v>
                </c:pt>
                <c:pt idx="1038">
                  <c:v>1967</c:v>
                </c:pt>
                <c:pt idx="1039">
                  <c:v>1967</c:v>
                </c:pt>
                <c:pt idx="1040">
                  <c:v>1967</c:v>
                </c:pt>
                <c:pt idx="1041">
                  <c:v>1967</c:v>
                </c:pt>
                <c:pt idx="1042">
                  <c:v>1967</c:v>
                </c:pt>
                <c:pt idx="1043">
                  <c:v>1967</c:v>
                </c:pt>
                <c:pt idx="1044">
                  <c:v>1968</c:v>
                </c:pt>
                <c:pt idx="1045">
                  <c:v>1968</c:v>
                </c:pt>
                <c:pt idx="1046">
                  <c:v>1968</c:v>
                </c:pt>
                <c:pt idx="1047">
                  <c:v>1968</c:v>
                </c:pt>
                <c:pt idx="1048">
                  <c:v>1968</c:v>
                </c:pt>
                <c:pt idx="1049">
                  <c:v>1968</c:v>
                </c:pt>
                <c:pt idx="1050">
                  <c:v>1968</c:v>
                </c:pt>
                <c:pt idx="1051">
                  <c:v>1968</c:v>
                </c:pt>
                <c:pt idx="1052">
                  <c:v>1968</c:v>
                </c:pt>
                <c:pt idx="1053">
                  <c:v>1968</c:v>
                </c:pt>
                <c:pt idx="1054">
                  <c:v>1968</c:v>
                </c:pt>
                <c:pt idx="1055">
                  <c:v>1968</c:v>
                </c:pt>
                <c:pt idx="1056">
                  <c:v>1969</c:v>
                </c:pt>
                <c:pt idx="1057">
                  <c:v>1969</c:v>
                </c:pt>
                <c:pt idx="1058">
                  <c:v>1969</c:v>
                </c:pt>
                <c:pt idx="1059">
                  <c:v>1969</c:v>
                </c:pt>
                <c:pt idx="1060">
                  <c:v>1969</c:v>
                </c:pt>
                <c:pt idx="1061">
                  <c:v>1969</c:v>
                </c:pt>
                <c:pt idx="1062">
                  <c:v>1969</c:v>
                </c:pt>
                <c:pt idx="1063">
                  <c:v>1969</c:v>
                </c:pt>
                <c:pt idx="1064">
                  <c:v>1969</c:v>
                </c:pt>
                <c:pt idx="1065">
                  <c:v>1969</c:v>
                </c:pt>
                <c:pt idx="1066">
                  <c:v>1969</c:v>
                </c:pt>
                <c:pt idx="1067">
                  <c:v>1969</c:v>
                </c:pt>
                <c:pt idx="1068">
                  <c:v>1970</c:v>
                </c:pt>
                <c:pt idx="1069">
                  <c:v>1970</c:v>
                </c:pt>
                <c:pt idx="1070">
                  <c:v>1970</c:v>
                </c:pt>
                <c:pt idx="1071">
                  <c:v>1970</c:v>
                </c:pt>
                <c:pt idx="1072">
                  <c:v>1970</c:v>
                </c:pt>
                <c:pt idx="1073">
                  <c:v>1970</c:v>
                </c:pt>
                <c:pt idx="1074">
                  <c:v>1970</c:v>
                </c:pt>
                <c:pt idx="1075">
                  <c:v>1970</c:v>
                </c:pt>
                <c:pt idx="1076">
                  <c:v>1970</c:v>
                </c:pt>
                <c:pt idx="1077">
                  <c:v>1970</c:v>
                </c:pt>
                <c:pt idx="1078">
                  <c:v>1970</c:v>
                </c:pt>
                <c:pt idx="1079">
                  <c:v>1970</c:v>
                </c:pt>
                <c:pt idx="1080">
                  <c:v>1971</c:v>
                </c:pt>
                <c:pt idx="1081">
                  <c:v>1971</c:v>
                </c:pt>
                <c:pt idx="1082">
                  <c:v>1971</c:v>
                </c:pt>
                <c:pt idx="1083">
                  <c:v>1971</c:v>
                </c:pt>
                <c:pt idx="1084">
                  <c:v>1971</c:v>
                </c:pt>
                <c:pt idx="1085">
                  <c:v>1971</c:v>
                </c:pt>
                <c:pt idx="1086">
                  <c:v>1971</c:v>
                </c:pt>
                <c:pt idx="1087">
                  <c:v>1971</c:v>
                </c:pt>
                <c:pt idx="1088">
                  <c:v>1971</c:v>
                </c:pt>
                <c:pt idx="1089">
                  <c:v>1971</c:v>
                </c:pt>
                <c:pt idx="1090">
                  <c:v>1971</c:v>
                </c:pt>
                <c:pt idx="1091">
                  <c:v>1971</c:v>
                </c:pt>
                <c:pt idx="1092">
                  <c:v>1972</c:v>
                </c:pt>
                <c:pt idx="1093">
                  <c:v>1972</c:v>
                </c:pt>
                <c:pt idx="1094">
                  <c:v>1972</c:v>
                </c:pt>
                <c:pt idx="1095">
                  <c:v>1972</c:v>
                </c:pt>
                <c:pt idx="1096">
                  <c:v>1972</c:v>
                </c:pt>
                <c:pt idx="1097">
                  <c:v>1972</c:v>
                </c:pt>
                <c:pt idx="1098">
                  <c:v>1972</c:v>
                </c:pt>
                <c:pt idx="1099">
                  <c:v>1972</c:v>
                </c:pt>
                <c:pt idx="1100">
                  <c:v>1972</c:v>
                </c:pt>
                <c:pt idx="1101">
                  <c:v>1972</c:v>
                </c:pt>
                <c:pt idx="1102">
                  <c:v>1972</c:v>
                </c:pt>
                <c:pt idx="1103">
                  <c:v>1972</c:v>
                </c:pt>
                <c:pt idx="1104">
                  <c:v>1973</c:v>
                </c:pt>
                <c:pt idx="1105">
                  <c:v>1973</c:v>
                </c:pt>
                <c:pt idx="1106">
                  <c:v>1973</c:v>
                </c:pt>
                <c:pt idx="1107">
                  <c:v>1973</c:v>
                </c:pt>
                <c:pt idx="1108">
                  <c:v>1973</c:v>
                </c:pt>
                <c:pt idx="1109">
                  <c:v>1973</c:v>
                </c:pt>
                <c:pt idx="1110">
                  <c:v>1973</c:v>
                </c:pt>
                <c:pt idx="1111">
                  <c:v>1973</c:v>
                </c:pt>
                <c:pt idx="1112">
                  <c:v>1973</c:v>
                </c:pt>
                <c:pt idx="1113">
                  <c:v>1973</c:v>
                </c:pt>
                <c:pt idx="1114">
                  <c:v>1973</c:v>
                </c:pt>
                <c:pt idx="1115">
                  <c:v>1973</c:v>
                </c:pt>
                <c:pt idx="1116">
                  <c:v>1974</c:v>
                </c:pt>
                <c:pt idx="1117">
                  <c:v>1974</c:v>
                </c:pt>
                <c:pt idx="1118">
                  <c:v>1974</c:v>
                </c:pt>
                <c:pt idx="1119">
                  <c:v>1974</c:v>
                </c:pt>
                <c:pt idx="1120">
                  <c:v>1974</c:v>
                </c:pt>
                <c:pt idx="1121">
                  <c:v>1974</c:v>
                </c:pt>
                <c:pt idx="1122">
                  <c:v>1974</c:v>
                </c:pt>
                <c:pt idx="1123">
                  <c:v>1974</c:v>
                </c:pt>
                <c:pt idx="1124">
                  <c:v>1974</c:v>
                </c:pt>
                <c:pt idx="1125">
                  <c:v>1974</c:v>
                </c:pt>
                <c:pt idx="1126">
                  <c:v>1974</c:v>
                </c:pt>
                <c:pt idx="1127">
                  <c:v>1974</c:v>
                </c:pt>
                <c:pt idx="1128">
                  <c:v>1975</c:v>
                </c:pt>
                <c:pt idx="1129">
                  <c:v>1975</c:v>
                </c:pt>
                <c:pt idx="1130">
                  <c:v>1975</c:v>
                </c:pt>
                <c:pt idx="1131">
                  <c:v>1975</c:v>
                </c:pt>
                <c:pt idx="1132">
                  <c:v>1975</c:v>
                </c:pt>
                <c:pt idx="1133">
                  <c:v>1975</c:v>
                </c:pt>
                <c:pt idx="1134">
                  <c:v>1975</c:v>
                </c:pt>
                <c:pt idx="1135">
                  <c:v>1975</c:v>
                </c:pt>
                <c:pt idx="1136">
                  <c:v>1975</c:v>
                </c:pt>
                <c:pt idx="1137">
                  <c:v>1975</c:v>
                </c:pt>
                <c:pt idx="1138">
                  <c:v>1975</c:v>
                </c:pt>
                <c:pt idx="1139">
                  <c:v>1975</c:v>
                </c:pt>
                <c:pt idx="1140">
                  <c:v>1976</c:v>
                </c:pt>
                <c:pt idx="1141">
                  <c:v>1976</c:v>
                </c:pt>
                <c:pt idx="1142">
                  <c:v>1976</c:v>
                </c:pt>
                <c:pt idx="1143">
                  <c:v>1976</c:v>
                </c:pt>
                <c:pt idx="1144">
                  <c:v>1976</c:v>
                </c:pt>
                <c:pt idx="1145">
                  <c:v>1976</c:v>
                </c:pt>
                <c:pt idx="1146">
                  <c:v>1976</c:v>
                </c:pt>
                <c:pt idx="1147">
                  <c:v>1976</c:v>
                </c:pt>
                <c:pt idx="1148">
                  <c:v>1976</c:v>
                </c:pt>
                <c:pt idx="1149">
                  <c:v>1976</c:v>
                </c:pt>
                <c:pt idx="1150">
                  <c:v>1976</c:v>
                </c:pt>
                <c:pt idx="1151">
                  <c:v>1976</c:v>
                </c:pt>
                <c:pt idx="1152">
                  <c:v>1977</c:v>
                </c:pt>
                <c:pt idx="1153">
                  <c:v>1977</c:v>
                </c:pt>
                <c:pt idx="1154">
                  <c:v>1977</c:v>
                </c:pt>
                <c:pt idx="1155">
                  <c:v>1977</c:v>
                </c:pt>
                <c:pt idx="1156">
                  <c:v>1977</c:v>
                </c:pt>
                <c:pt idx="1157">
                  <c:v>1977</c:v>
                </c:pt>
                <c:pt idx="1158">
                  <c:v>1977</c:v>
                </c:pt>
                <c:pt idx="1159">
                  <c:v>1977</c:v>
                </c:pt>
                <c:pt idx="1160">
                  <c:v>1977</c:v>
                </c:pt>
                <c:pt idx="1161">
                  <c:v>1977</c:v>
                </c:pt>
                <c:pt idx="1162">
                  <c:v>1977</c:v>
                </c:pt>
                <c:pt idx="1163">
                  <c:v>1977</c:v>
                </c:pt>
                <c:pt idx="1164">
                  <c:v>1978</c:v>
                </c:pt>
                <c:pt idx="1165">
                  <c:v>1978</c:v>
                </c:pt>
                <c:pt idx="1166">
                  <c:v>1978</c:v>
                </c:pt>
                <c:pt idx="1167">
                  <c:v>1978</c:v>
                </c:pt>
                <c:pt idx="1168">
                  <c:v>1978</c:v>
                </c:pt>
                <c:pt idx="1169">
                  <c:v>1978</c:v>
                </c:pt>
                <c:pt idx="1170">
                  <c:v>1978</c:v>
                </c:pt>
                <c:pt idx="1171">
                  <c:v>1978</c:v>
                </c:pt>
                <c:pt idx="1172">
                  <c:v>1978</c:v>
                </c:pt>
                <c:pt idx="1173">
                  <c:v>1978</c:v>
                </c:pt>
                <c:pt idx="1174">
                  <c:v>1978</c:v>
                </c:pt>
                <c:pt idx="1175">
                  <c:v>1978</c:v>
                </c:pt>
                <c:pt idx="1176">
                  <c:v>1979</c:v>
                </c:pt>
                <c:pt idx="1177">
                  <c:v>1979</c:v>
                </c:pt>
                <c:pt idx="1178">
                  <c:v>1979</c:v>
                </c:pt>
                <c:pt idx="1179">
                  <c:v>1979</c:v>
                </c:pt>
                <c:pt idx="1180">
                  <c:v>1979</c:v>
                </c:pt>
                <c:pt idx="1181">
                  <c:v>1979</c:v>
                </c:pt>
                <c:pt idx="1182">
                  <c:v>1979</c:v>
                </c:pt>
                <c:pt idx="1183">
                  <c:v>1979</c:v>
                </c:pt>
                <c:pt idx="1184">
                  <c:v>1979</c:v>
                </c:pt>
                <c:pt idx="1185">
                  <c:v>1979</c:v>
                </c:pt>
                <c:pt idx="1186">
                  <c:v>1979</c:v>
                </c:pt>
                <c:pt idx="1187">
                  <c:v>1979</c:v>
                </c:pt>
                <c:pt idx="1188">
                  <c:v>1980</c:v>
                </c:pt>
                <c:pt idx="1189">
                  <c:v>1980</c:v>
                </c:pt>
                <c:pt idx="1190">
                  <c:v>1980</c:v>
                </c:pt>
                <c:pt idx="1191">
                  <c:v>1980</c:v>
                </c:pt>
                <c:pt idx="1192">
                  <c:v>1980</c:v>
                </c:pt>
                <c:pt idx="1193">
                  <c:v>1980</c:v>
                </c:pt>
                <c:pt idx="1194">
                  <c:v>1980</c:v>
                </c:pt>
                <c:pt idx="1195">
                  <c:v>1980</c:v>
                </c:pt>
                <c:pt idx="1196">
                  <c:v>1980</c:v>
                </c:pt>
                <c:pt idx="1197">
                  <c:v>1980</c:v>
                </c:pt>
                <c:pt idx="1198">
                  <c:v>1980</c:v>
                </c:pt>
                <c:pt idx="1199">
                  <c:v>1980</c:v>
                </c:pt>
                <c:pt idx="1200">
                  <c:v>1981</c:v>
                </c:pt>
                <c:pt idx="1201">
                  <c:v>1981</c:v>
                </c:pt>
                <c:pt idx="1202">
                  <c:v>1981</c:v>
                </c:pt>
                <c:pt idx="1203">
                  <c:v>1981</c:v>
                </c:pt>
                <c:pt idx="1204">
                  <c:v>1981</c:v>
                </c:pt>
                <c:pt idx="1205">
                  <c:v>1981</c:v>
                </c:pt>
                <c:pt idx="1206">
                  <c:v>1981</c:v>
                </c:pt>
                <c:pt idx="1207">
                  <c:v>1981</c:v>
                </c:pt>
                <c:pt idx="1208">
                  <c:v>1981</c:v>
                </c:pt>
                <c:pt idx="1209">
                  <c:v>1981</c:v>
                </c:pt>
                <c:pt idx="1210">
                  <c:v>1981</c:v>
                </c:pt>
                <c:pt idx="1211">
                  <c:v>1981</c:v>
                </c:pt>
                <c:pt idx="1212">
                  <c:v>1982</c:v>
                </c:pt>
                <c:pt idx="1213">
                  <c:v>1982</c:v>
                </c:pt>
                <c:pt idx="1214">
                  <c:v>1982</c:v>
                </c:pt>
                <c:pt idx="1215">
                  <c:v>1982</c:v>
                </c:pt>
                <c:pt idx="1216">
                  <c:v>1982</c:v>
                </c:pt>
                <c:pt idx="1217">
                  <c:v>1982</c:v>
                </c:pt>
                <c:pt idx="1218">
                  <c:v>1982</c:v>
                </c:pt>
                <c:pt idx="1219">
                  <c:v>1982</c:v>
                </c:pt>
                <c:pt idx="1220">
                  <c:v>1982</c:v>
                </c:pt>
                <c:pt idx="1221">
                  <c:v>1982</c:v>
                </c:pt>
                <c:pt idx="1222">
                  <c:v>1982</c:v>
                </c:pt>
                <c:pt idx="1223">
                  <c:v>1982</c:v>
                </c:pt>
                <c:pt idx="1224">
                  <c:v>1983</c:v>
                </c:pt>
                <c:pt idx="1225">
                  <c:v>1983</c:v>
                </c:pt>
                <c:pt idx="1226">
                  <c:v>1983</c:v>
                </c:pt>
                <c:pt idx="1227">
                  <c:v>1983</c:v>
                </c:pt>
                <c:pt idx="1228">
                  <c:v>1983</c:v>
                </c:pt>
                <c:pt idx="1229">
                  <c:v>1983</c:v>
                </c:pt>
                <c:pt idx="1230">
                  <c:v>1983</c:v>
                </c:pt>
                <c:pt idx="1231">
                  <c:v>1983</c:v>
                </c:pt>
                <c:pt idx="1232">
                  <c:v>1983</c:v>
                </c:pt>
                <c:pt idx="1233">
                  <c:v>1983</c:v>
                </c:pt>
                <c:pt idx="1234">
                  <c:v>1983</c:v>
                </c:pt>
                <c:pt idx="1235">
                  <c:v>1983</c:v>
                </c:pt>
                <c:pt idx="1236">
                  <c:v>1984</c:v>
                </c:pt>
                <c:pt idx="1237">
                  <c:v>1984</c:v>
                </c:pt>
                <c:pt idx="1238">
                  <c:v>1984</c:v>
                </c:pt>
                <c:pt idx="1239">
                  <c:v>1984</c:v>
                </c:pt>
                <c:pt idx="1240">
                  <c:v>1984</c:v>
                </c:pt>
                <c:pt idx="1241">
                  <c:v>1984</c:v>
                </c:pt>
                <c:pt idx="1242">
                  <c:v>1984</c:v>
                </c:pt>
                <c:pt idx="1243">
                  <c:v>1984</c:v>
                </c:pt>
                <c:pt idx="1244">
                  <c:v>1984</c:v>
                </c:pt>
                <c:pt idx="1245">
                  <c:v>1984</c:v>
                </c:pt>
                <c:pt idx="1246">
                  <c:v>1984</c:v>
                </c:pt>
                <c:pt idx="1247">
                  <c:v>1984</c:v>
                </c:pt>
                <c:pt idx="1248">
                  <c:v>1985</c:v>
                </c:pt>
                <c:pt idx="1249">
                  <c:v>1985</c:v>
                </c:pt>
                <c:pt idx="1250">
                  <c:v>1985</c:v>
                </c:pt>
                <c:pt idx="1251">
                  <c:v>1985</c:v>
                </c:pt>
                <c:pt idx="1252">
                  <c:v>1985</c:v>
                </c:pt>
                <c:pt idx="1253">
                  <c:v>1985</c:v>
                </c:pt>
                <c:pt idx="1254">
                  <c:v>1985</c:v>
                </c:pt>
                <c:pt idx="1255">
                  <c:v>1985</c:v>
                </c:pt>
                <c:pt idx="1256">
                  <c:v>1985</c:v>
                </c:pt>
                <c:pt idx="1257">
                  <c:v>1985</c:v>
                </c:pt>
                <c:pt idx="1258">
                  <c:v>1985</c:v>
                </c:pt>
                <c:pt idx="1259">
                  <c:v>1985</c:v>
                </c:pt>
                <c:pt idx="1260">
                  <c:v>1986</c:v>
                </c:pt>
                <c:pt idx="1261">
                  <c:v>1986</c:v>
                </c:pt>
                <c:pt idx="1262">
                  <c:v>1986</c:v>
                </c:pt>
                <c:pt idx="1263">
                  <c:v>1986</c:v>
                </c:pt>
                <c:pt idx="1264">
                  <c:v>1986</c:v>
                </c:pt>
                <c:pt idx="1265">
                  <c:v>1986</c:v>
                </c:pt>
                <c:pt idx="1266">
                  <c:v>1986</c:v>
                </c:pt>
                <c:pt idx="1267">
                  <c:v>1986</c:v>
                </c:pt>
                <c:pt idx="1268">
                  <c:v>1986</c:v>
                </c:pt>
                <c:pt idx="1269">
                  <c:v>1986</c:v>
                </c:pt>
                <c:pt idx="1270">
                  <c:v>1986</c:v>
                </c:pt>
                <c:pt idx="1271">
                  <c:v>1986</c:v>
                </c:pt>
                <c:pt idx="1272">
                  <c:v>1987</c:v>
                </c:pt>
                <c:pt idx="1273">
                  <c:v>1987</c:v>
                </c:pt>
                <c:pt idx="1274">
                  <c:v>1987</c:v>
                </c:pt>
                <c:pt idx="1275">
                  <c:v>1987</c:v>
                </c:pt>
                <c:pt idx="1276">
                  <c:v>1987</c:v>
                </c:pt>
                <c:pt idx="1277">
                  <c:v>1987</c:v>
                </c:pt>
                <c:pt idx="1278">
                  <c:v>1987</c:v>
                </c:pt>
                <c:pt idx="1279">
                  <c:v>1987</c:v>
                </c:pt>
                <c:pt idx="1280">
                  <c:v>1987</c:v>
                </c:pt>
                <c:pt idx="1281">
                  <c:v>1987</c:v>
                </c:pt>
                <c:pt idx="1282">
                  <c:v>1987</c:v>
                </c:pt>
                <c:pt idx="1283">
                  <c:v>1987</c:v>
                </c:pt>
                <c:pt idx="1284">
                  <c:v>1988</c:v>
                </c:pt>
                <c:pt idx="1285">
                  <c:v>1988</c:v>
                </c:pt>
                <c:pt idx="1286">
                  <c:v>1988</c:v>
                </c:pt>
                <c:pt idx="1287">
                  <c:v>1988</c:v>
                </c:pt>
                <c:pt idx="1288">
                  <c:v>1988</c:v>
                </c:pt>
                <c:pt idx="1289">
                  <c:v>1988</c:v>
                </c:pt>
                <c:pt idx="1290">
                  <c:v>1988</c:v>
                </c:pt>
                <c:pt idx="1291">
                  <c:v>1988</c:v>
                </c:pt>
                <c:pt idx="1292">
                  <c:v>1988</c:v>
                </c:pt>
                <c:pt idx="1293">
                  <c:v>1988</c:v>
                </c:pt>
                <c:pt idx="1294">
                  <c:v>1988</c:v>
                </c:pt>
                <c:pt idx="1295">
                  <c:v>1988</c:v>
                </c:pt>
                <c:pt idx="1296">
                  <c:v>1989</c:v>
                </c:pt>
                <c:pt idx="1297">
                  <c:v>1989</c:v>
                </c:pt>
                <c:pt idx="1298">
                  <c:v>1989</c:v>
                </c:pt>
                <c:pt idx="1299">
                  <c:v>1989</c:v>
                </c:pt>
                <c:pt idx="1300">
                  <c:v>1989</c:v>
                </c:pt>
                <c:pt idx="1301">
                  <c:v>1989</c:v>
                </c:pt>
                <c:pt idx="1302">
                  <c:v>1989</c:v>
                </c:pt>
                <c:pt idx="1303">
                  <c:v>1989</c:v>
                </c:pt>
                <c:pt idx="1304">
                  <c:v>1989</c:v>
                </c:pt>
                <c:pt idx="1305">
                  <c:v>1989</c:v>
                </c:pt>
                <c:pt idx="1306">
                  <c:v>1989</c:v>
                </c:pt>
                <c:pt idx="1307">
                  <c:v>1989</c:v>
                </c:pt>
                <c:pt idx="1308">
                  <c:v>1990</c:v>
                </c:pt>
                <c:pt idx="1309">
                  <c:v>1990</c:v>
                </c:pt>
                <c:pt idx="1310">
                  <c:v>1990</c:v>
                </c:pt>
                <c:pt idx="1311">
                  <c:v>1990</c:v>
                </c:pt>
                <c:pt idx="1312">
                  <c:v>1990</c:v>
                </c:pt>
                <c:pt idx="1313">
                  <c:v>1990</c:v>
                </c:pt>
                <c:pt idx="1314">
                  <c:v>1990</c:v>
                </c:pt>
                <c:pt idx="1315">
                  <c:v>1990</c:v>
                </c:pt>
                <c:pt idx="1316">
                  <c:v>1990</c:v>
                </c:pt>
                <c:pt idx="1317">
                  <c:v>1990</c:v>
                </c:pt>
                <c:pt idx="1318">
                  <c:v>1990</c:v>
                </c:pt>
                <c:pt idx="1319">
                  <c:v>1990</c:v>
                </c:pt>
                <c:pt idx="1320">
                  <c:v>1991</c:v>
                </c:pt>
                <c:pt idx="1321">
                  <c:v>1991</c:v>
                </c:pt>
                <c:pt idx="1322">
                  <c:v>1991</c:v>
                </c:pt>
                <c:pt idx="1323">
                  <c:v>1991</c:v>
                </c:pt>
                <c:pt idx="1324">
                  <c:v>1991</c:v>
                </c:pt>
                <c:pt idx="1325">
                  <c:v>1991</c:v>
                </c:pt>
                <c:pt idx="1326">
                  <c:v>1991</c:v>
                </c:pt>
                <c:pt idx="1327">
                  <c:v>1991</c:v>
                </c:pt>
                <c:pt idx="1328">
                  <c:v>1991</c:v>
                </c:pt>
                <c:pt idx="1329">
                  <c:v>1991</c:v>
                </c:pt>
                <c:pt idx="1330">
                  <c:v>1991</c:v>
                </c:pt>
                <c:pt idx="1331">
                  <c:v>1991</c:v>
                </c:pt>
                <c:pt idx="1332">
                  <c:v>1992</c:v>
                </c:pt>
                <c:pt idx="1333">
                  <c:v>1992</c:v>
                </c:pt>
                <c:pt idx="1334">
                  <c:v>1992</c:v>
                </c:pt>
                <c:pt idx="1335">
                  <c:v>1992</c:v>
                </c:pt>
                <c:pt idx="1336">
                  <c:v>1992</c:v>
                </c:pt>
                <c:pt idx="1337">
                  <c:v>1992</c:v>
                </c:pt>
                <c:pt idx="1338">
                  <c:v>1992</c:v>
                </c:pt>
                <c:pt idx="1339">
                  <c:v>1992</c:v>
                </c:pt>
                <c:pt idx="1340">
                  <c:v>1992</c:v>
                </c:pt>
                <c:pt idx="1341">
                  <c:v>1992</c:v>
                </c:pt>
                <c:pt idx="1342">
                  <c:v>1992</c:v>
                </c:pt>
                <c:pt idx="1343">
                  <c:v>1992</c:v>
                </c:pt>
                <c:pt idx="1344">
                  <c:v>1993</c:v>
                </c:pt>
                <c:pt idx="1345">
                  <c:v>1993</c:v>
                </c:pt>
                <c:pt idx="1346">
                  <c:v>1993</c:v>
                </c:pt>
                <c:pt idx="1347">
                  <c:v>1993</c:v>
                </c:pt>
                <c:pt idx="1348">
                  <c:v>1993</c:v>
                </c:pt>
                <c:pt idx="1349">
                  <c:v>1993</c:v>
                </c:pt>
                <c:pt idx="1350">
                  <c:v>1993</c:v>
                </c:pt>
                <c:pt idx="1351">
                  <c:v>1993</c:v>
                </c:pt>
                <c:pt idx="1352">
                  <c:v>1993</c:v>
                </c:pt>
                <c:pt idx="1353">
                  <c:v>1993</c:v>
                </c:pt>
                <c:pt idx="1354">
                  <c:v>1993</c:v>
                </c:pt>
                <c:pt idx="1355">
                  <c:v>1993</c:v>
                </c:pt>
                <c:pt idx="1356">
                  <c:v>1994</c:v>
                </c:pt>
                <c:pt idx="1357">
                  <c:v>1994</c:v>
                </c:pt>
                <c:pt idx="1358">
                  <c:v>1994</c:v>
                </c:pt>
                <c:pt idx="1359">
                  <c:v>1994</c:v>
                </c:pt>
                <c:pt idx="1360">
                  <c:v>1994</c:v>
                </c:pt>
                <c:pt idx="1361">
                  <c:v>1994</c:v>
                </c:pt>
                <c:pt idx="1362">
                  <c:v>1994</c:v>
                </c:pt>
                <c:pt idx="1363">
                  <c:v>1994</c:v>
                </c:pt>
                <c:pt idx="1364">
                  <c:v>1994</c:v>
                </c:pt>
                <c:pt idx="1365">
                  <c:v>1994</c:v>
                </c:pt>
                <c:pt idx="1366">
                  <c:v>1994</c:v>
                </c:pt>
                <c:pt idx="1367">
                  <c:v>1994</c:v>
                </c:pt>
                <c:pt idx="1368">
                  <c:v>1995</c:v>
                </c:pt>
                <c:pt idx="1369">
                  <c:v>1995</c:v>
                </c:pt>
                <c:pt idx="1370">
                  <c:v>1995</c:v>
                </c:pt>
                <c:pt idx="1371">
                  <c:v>1995</c:v>
                </c:pt>
                <c:pt idx="1372">
                  <c:v>1995</c:v>
                </c:pt>
                <c:pt idx="1373">
                  <c:v>1995</c:v>
                </c:pt>
                <c:pt idx="1374">
                  <c:v>1995</c:v>
                </c:pt>
                <c:pt idx="1375">
                  <c:v>1995</c:v>
                </c:pt>
                <c:pt idx="1376">
                  <c:v>1995</c:v>
                </c:pt>
                <c:pt idx="1377">
                  <c:v>1995</c:v>
                </c:pt>
                <c:pt idx="1378">
                  <c:v>1995</c:v>
                </c:pt>
                <c:pt idx="1379">
                  <c:v>1995</c:v>
                </c:pt>
                <c:pt idx="1380">
                  <c:v>1996</c:v>
                </c:pt>
                <c:pt idx="1381">
                  <c:v>1996</c:v>
                </c:pt>
                <c:pt idx="1382">
                  <c:v>1996</c:v>
                </c:pt>
                <c:pt idx="1383">
                  <c:v>1996</c:v>
                </c:pt>
                <c:pt idx="1384">
                  <c:v>1996</c:v>
                </c:pt>
                <c:pt idx="1385">
                  <c:v>1996</c:v>
                </c:pt>
                <c:pt idx="1386">
                  <c:v>1996</c:v>
                </c:pt>
                <c:pt idx="1387">
                  <c:v>1996</c:v>
                </c:pt>
                <c:pt idx="1388">
                  <c:v>1996</c:v>
                </c:pt>
                <c:pt idx="1389">
                  <c:v>1996</c:v>
                </c:pt>
                <c:pt idx="1390">
                  <c:v>1996</c:v>
                </c:pt>
                <c:pt idx="1391">
                  <c:v>1996</c:v>
                </c:pt>
                <c:pt idx="1392">
                  <c:v>1997</c:v>
                </c:pt>
                <c:pt idx="1393">
                  <c:v>1997</c:v>
                </c:pt>
                <c:pt idx="1394">
                  <c:v>1997</c:v>
                </c:pt>
                <c:pt idx="1395">
                  <c:v>1997</c:v>
                </c:pt>
                <c:pt idx="1396">
                  <c:v>1997</c:v>
                </c:pt>
                <c:pt idx="1397">
                  <c:v>1997</c:v>
                </c:pt>
                <c:pt idx="1398">
                  <c:v>1997</c:v>
                </c:pt>
                <c:pt idx="1399">
                  <c:v>1997</c:v>
                </c:pt>
                <c:pt idx="1400">
                  <c:v>1997</c:v>
                </c:pt>
                <c:pt idx="1401">
                  <c:v>1997</c:v>
                </c:pt>
                <c:pt idx="1402">
                  <c:v>1997</c:v>
                </c:pt>
                <c:pt idx="1403">
                  <c:v>1997</c:v>
                </c:pt>
                <c:pt idx="1404">
                  <c:v>1998</c:v>
                </c:pt>
                <c:pt idx="1405">
                  <c:v>1998</c:v>
                </c:pt>
                <c:pt idx="1406">
                  <c:v>1998</c:v>
                </c:pt>
                <c:pt idx="1407">
                  <c:v>1998</c:v>
                </c:pt>
                <c:pt idx="1408">
                  <c:v>1998</c:v>
                </c:pt>
                <c:pt idx="1409">
                  <c:v>1998</c:v>
                </c:pt>
                <c:pt idx="1410">
                  <c:v>1998</c:v>
                </c:pt>
                <c:pt idx="1411">
                  <c:v>1998</c:v>
                </c:pt>
                <c:pt idx="1412">
                  <c:v>1998</c:v>
                </c:pt>
                <c:pt idx="1413">
                  <c:v>1998</c:v>
                </c:pt>
                <c:pt idx="1414">
                  <c:v>1998</c:v>
                </c:pt>
                <c:pt idx="1415">
                  <c:v>1998</c:v>
                </c:pt>
                <c:pt idx="1416">
                  <c:v>1999</c:v>
                </c:pt>
                <c:pt idx="1417">
                  <c:v>1999</c:v>
                </c:pt>
                <c:pt idx="1418">
                  <c:v>1999</c:v>
                </c:pt>
                <c:pt idx="1419">
                  <c:v>1999</c:v>
                </c:pt>
                <c:pt idx="1420">
                  <c:v>1999</c:v>
                </c:pt>
                <c:pt idx="1421">
                  <c:v>1999</c:v>
                </c:pt>
                <c:pt idx="1422">
                  <c:v>1999</c:v>
                </c:pt>
                <c:pt idx="1423">
                  <c:v>1999</c:v>
                </c:pt>
                <c:pt idx="1424">
                  <c:v>1999</c:v>
                </c:pt>
                <c:pt idx="1425">
                  <c:v>1999</c:v>
                </c:pt>
                <c:pt idx="1426">
                  <c:v>1999</c:v>
                </c:pt>
                <c:pt idx="1427">
                  <c:v>1999</c:v>
                </c:pt>
                <c:pt idx="1428">
                  <c:v>2000</c:v>
                </c:pt>
                <c:pt idx="1429">
                  <c:v>2000</c:v>
                </c:pt>
                <c:pt idx="1430">
                  <c:v>2000</c:v>
                </c:pt>
                <c:pt idx="1431">
                  <c:v>2000</c:v>
                </c:pt>
                <c:pt idx="1432">
                  <c:v>2000</c:v>
                </c:pt>
                <c:pt idx="1433">
                  <c:v>2000</c:v>
                </c:pt>
                <c:pt idx="1434">
                  <c:v>2000</c:v>
                </c:pt>
                <c:pt idx="1435">
                  <c:v>2000</c:v>
                </c:pt>
                <c:pt idx="1436">
                  <c:v>2000</c:v>
                </c:pt>
                <c:pt idx="1437">
                  <c:v>2000</c:v>
                </c:pt>
                <c:pt idx="1438">
                  <c:v>2000</c:v>
                </c:pt>
                <c:pt idx="1439">
                  <c:v>2000</c:v>
                </c:pt>
                <c:pt idx="1440">
                  <c:v>2001</c:v>
                </c:pt>
                <c:pt idx="1441">
                  <c:v>2001</c:v>
                </c:pt>
                <c:pt idx="1442">
                  <c:v>2001</c:v>
                </c:pt>
                <c:pt idx="1443">
                  <c:v>2001</c:v>
                </c:pt>
                <c:pt idx="1444">
                  <c:v>2001</c:v>
                </c:pt>
                <c:pt idx="1445">
                  <c:v>2001</c:v>
                </c:pt>
                <c:pt idx="1446">
                  <c:v>2001</c:v>
                </c:pt>
                <c:pt idx="1447">
                  <c:v>2001</c:v>
                </c:pt>
                <c:pt idx="1448">
                  <c:v>2001</c:v>
                </c:pt>
                <c:pt idx="1449">
                  <c:v>2001</c:v>
                </c:pt>
                <c:pt idx="1450">
                  <c:v>2001</c:v>
                </c:pt>
                <c:pt idx="1451">
                  <c:v>2001</c:v>
                </c:pt>
                <c:pt idx="1452">
                  <c:v>2002</c:v>
                </c:pt>
                <c:pt idx="1453">
                  <c:v>2002</c:v>
                </c:pt>
                <c:pt idx="1454">
                  <c:v>2002</c:v>
                </c:pt>
                <c:pt idx="1455">
                  <c:v>2002</c:v>
                </c:pt>
                <c:pt idx="1456">
                  <c:v>2002</c:v>
                </c:pt>
                <c:pt idx="1457">
                  <c:v>2002</c:v>
                </c:pt>
                <c:pt idx="1458">
                  <c:v>2002</c:v>
                </c:pt>
                <c:pt idx="1459">
                  <c:v>2002</c:v>
                </c:pt>
                <c:pt idx="1460">
                  <c:v>2002</c:v>
                </c:pt>
                <c:pt idx="1461">
                  <c:v>2002</c:v>
                </c:pt>
                <c:pt idx="1462">
                  <c:v>2002</c:v>
                </c:pt>
                <c:pt idx="1463">
                  <c:v>2002</c:v>
                </c:pt>
                <c:pt idx="1464">
                  <c:v>2003</c:v>
                </c:pt>
                <c:pt idx="1465">
                  <c:v>2003</c:v>
                </c:pt>
                <c:pt idx="1466">
                  <c:v>2003</c:v>
                </c:pt>
                <c:pt idx="1467">
                  <c:v>2003</c:v>
                </c:pt>
                <c:pt idx="1468">
                  <c:v>2003</c:v>
                </c:pt>
                <c:pt idx="1469">
                  <c:v>2003</c:v>
                </c:pt>
                <c:pt idx="1470">
                  <c:v>2003</c:v>
                </c:pt>
                <c:pt idx="1471">
                  <c:v>2003</c:v>
                </c:pt>
                <c:pt idx="1472">
                  <c:v>2003</c:v>
                </c:pt>
                <c:pt idx="1473">
                  <c:v>2003</c:v>
                </c:pt>
                <c:pt idx="1474">
                  <c:v>2003</c:v>
                </c:pt>
                <c:pt idx="1475">
                  <c:v>2003</c:v>
                </c:pt>
                <c:pt idx="1476">
                  <c:v>2004</c:v>
                </c:pt>
                <c:pt idx="1477">
                  <c:v>2004</c:v>
                </c:pt>
                <c:pt idx="1478">
                  <c:v>2004</c:v>
                </c:pt>
                <c:pt idx="1479">
                  <c:v>2004</c:v>
                </c:pt>
                <c:pt idx="1480">
                  <c:v>2004</c:v>
                </c:pt>
                <c:pt idx="1481">
                  <c:v>2004</c:v>
                </c:pt>
                <c:pt idx="1482">
                  <c:v>2004</c:v>
                </c:pt>
                <c:pt idx="1483">
                  <c:v>2004</c:v>
                </c:pt>
                <c:pt idx="1484">
                  <c:v>2004</c:v>
                </c:pt>
                <c:pt idx="1485">
                  <c:v>2004</c:v>
                </c:pt>
                <c:pt idx="1486">
                  <c:v>2004</c:v>
                </c:pt>
                <c:pt idx="1487">
                  <c:v>2004</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2006</c:v>
                </c:pt>
                <c:pt idx="1501">
                  <c:v>2006</c:v>
                </c:pt>
                <c:pt idx="1502">
                  <c:v>2006</c:v>
                </c:pt>
                <c:pt idx="1503">
                  <c:v>2006</c:v>
                </c:pt>
                <c:pt idx="1504">
                  <c:v>2006</c:v>
                </c:pt>
                <c:pt idx="1505">
                  <c:v>2006</c:v>
                </c:pt>
                <c:pt idx="1506">
                  <c:v>2006</c:v>
                </c:pt>
                <c:pt idx="1507">
                  <c:v>2006</c:v>
                </c:pt>
                <c:pt idx="1508">
                  <c:v>2006</c:v>
                </c:pt>
                <c:pt idx="1509">
                  <c:v>2006</c:v>
                </c:pt>
                <c:pt idx="1510">
                  <c:v>2006</c:v>
                </c:pt>
                <c:pt idx="1511">
                  <c:v>2006</c:v>
                </c:pt>
                <c:pt idx="1512">
                  <c:v>2007</c:v>
                </c:pt>
                <c:pt idx="1513">
                  <c:v>2007</c:v>
                </c:pt>
                <c:pt idx="1514">
                  <c:v>2007</c:v>
                </c:pt>
                <c:pt idx="1515">
                  <c:v>2007</c:v>
                </c:pt>
                <c:pt idx="1516">
                  <c:v>2007</c:v>
                </c:pt>
                <c:pt idx="1517">
                  <c:v>2007</c:v>
                </c:pt>
                <c:pt idx="1518">
                  <c:v>2007</c:v>
                </c:pt>
                <c:pt idx="1519">
                  <c:v>2007</c:v>
                </c:pt>
                <c:pt idx="1520">
                  <c:v>2007</c:v>
                </c:pt>
                <c:pt idx="1521">
                  <c:v>2007</c:v>
                </c:pt>
                <c:pt idx="1522">
                  <c:v>2007</c:v>
                </c:pt>
                <c:pt idx="1523">
                  <c:v>2007</c:v>
                </c:pt>
                <c:pt idx="1524">
                  <c:v>2008</c:v>
                </c:pt>
                <c:pt idx="1525">
                  <c:v>2008</c:v>
                </c:pt>
                <c:pt idx="1526">
                  <c:v>2008</c:v>
                </c:pt>
                <c:pt idx="1527">
                  <c:v>2008</c:v>
                </c:pt>
                <c:pt idx="1528">
                  <c:v>2008</c:v>
                </c:pt>
                <c:pt idx="1529">
                  <c:v>2008</c:v>
                </c:pt>
                <c:pt idx="1530">
                  <c:v>2008</c:v>
                </c:pt>
                <c:pt idx="1531">
                  <c:v>2008</c:v>
                </c:pt>
                <c:pt idx="1532">
                  <c:v>2008</c:v>
                </c:pt>
                <c:pt idx="1533">
                  <c:v>2008</c:v>
                </c:pt>
                <c:pt idx="1534">
                  <c:v>2008</c:v>
                </c:pt>
                <c:pt idx="1535">
                  <c:v>2008</c:v>
                </c:pt>
                <c:pt idx="1536">
                  <c:v>2009</c:v>
                </c:pt>
                <c:pt idx="1537">
                  <c:v>2009</c:v>
                </c:pt>
                <c:pt idx="1538">
                  <c:v>2009</c:v>
                </c:pt>
                <c:pt idx="1539">
                  <c:v>2009</c:v>
                </c:pt>
                <c:pt idx="1540">
                  <c:v>2009</c:v>
                </c:pt>
                <c:pt idx="1541">
                  <c:v>2009</c:v>
                </c:pt>
                <c:pt idx="1542">
                  <c:v>2009</c:v>
                </c:pt>
                <c:pt idx="1543">
                  <c:v>2009</c:v>
                </c:pt>
                <c:pt idx="1544">
                  <c:v>2009</c:v>
                </c:pt>
                <c:pt idx="1545">
                  <c:v>2009</c:v>
                </c:pt>
                <c:pt idx="1546">
                  <c:v>2009</c:v>
                </c:pt>
                <c:pt idx="1547">
                  <c:v>2009</c:v>
                </c:pt>
                <c:pt idx="1548">
                  <c:v>2010</c:v>
                </c:pt>
                <c:pt idx="1549">
                  <c:v>2010</c:v>
                </c:pt>
                <c:pt idx="1550">
                  <c:v>2010</c:v>
                </c:pt>
                <c:pt idx="1551">
                  <c:v>2010</c:v>
                </c:pt>
                <c:pt idx="1552">
                  <c:v>2010</c:v>
                </c:pt>
                <c:pt idx="1553">
                  <c:v>2010</c:v>
                </c:pt>
                <c:pt idx="1554">
                  <c:v>2010</c:v>
                </c:pt>
                <c:pt idx="1555">
                  <c:v>2010</c:v>
                </c:pt>
                <c:pt idx="1556">
                  <c:v>2010</c:v>
                </c:pt>
                <c:pt idx="1557">
                  <c:v>2010</c:v>
                </c:pt>
                <c:pt idx="1558">
                  <c:v>2010</c:v>
                </c:pt>
                <c:pt idx="1559">
                  <c:v>2010</c:v>
                </c:pt>
                <c:pt idx="1560">
                  <c:v>2011</c:v>
                </c:pt>
                <c:pt idx="1561">
                  <c:v>2011</c:v>
                </c:pt>
                <c:pt idx="1562">
                  <c:v>2011</c:v>
                </c:pt>
                <c:pt idx="1563">
                  <c:v>2011</c:v>
                </c:pt>
                <c:pt idx="1564">
                  <c:v>2011</c:v>
                </c:pt>
                <c:pt idx="1565">
                  <c:v>2011</c:v>
                </c:pt>
                <c:pt idx="1566">
                  <c:v>2011</c:v>
                </c:pt>
                <c:pt idx="1567">
                  <c:v>2011</c:v>
                </c:pt>
                <c:pt idx="1568">
                  <c:v>2011</c:v>
                </c:pt>
                <c:pt idx="1569">
                  <c:v>2011</c:v>
                </c:pt>
                <c:pt idx="1570">
                  <c:v>2011</c:v>
                </c:pt>
                <c:pt idx="1571">
                  <c:v>2011</c:v>
                </c:pt>
                <c:pt idx="1572">
                  <c:v>2012</c:v>
                </c:pt>
                <c:pt idx="1573">
                  <c:v>2012</c:v>
                </c:pt>
                <c:pt idx="1574">
                  <c:v>2012</c:v>
                </c:pt>
                <c:pt idx="1575">
                  <c:v>2012</c:v>
                </c:pt>
                <c:pt idx="1576">
                  <c:v>2012</c:v>
                </c:pt>
                <c:pt idx="1577">
                  <c:v>2012</c:v>
                </c:pt>
                <c:pt idx="1578">
                  <c:v>2012</c:v>
                </c:pt>
                <c:pt idx="1579">
                  <c:v>2012</c:v>
                </c:pt>
                <c:pt idx="1580">
                  <c:v>2012</c:v>
                </c:pt>
                <c:pt idx="1581">
                  <c:v>2012</c:v>
                </c:pt>
                <c:pt idx="1582">
                  <c:v>2012</c:v>
                </c:pt>
                <c:pt idx="1583">
                  <c:v>2012</c:v>
                </c:pt>
                <c:pt idx="1584">
                  <c:v>2013</c:v>
                </c:pt>
                <c:pt idx="1585">
                  <c:v>2013</c:v>
                </c:pt>
                <c:pt idx="1586">
                  <c:v>2013</c:v>
                </c:pt>
                <c:pt idx="1587">
                  <c:v>2013</c:v>
                </c:pt>
                <c:pt idx="1588">
                  <c:v>2013</c:v>
                </c:pt>
                <c:pt idx="1589">
                  <c:v>2013</c:v>
                </c:pt>
                <c:pt idx="1590">
                  <c:v>2013</c:v>
                </c:pt>
                <c:pt idx="1591">
                  <c:v>2013</c:v>
                </c:pt>
                <c:pt idx="1592">
                  <c:v>2013</c:v>
                </c:pt>
                <c:pt idx="1593">
                  <c:v>2013</c:v>
                </c:pt>
                <c:pt idx="1594">
                  <c:v>2013</c:v>
                </c:pt>
                <c:pt idx="1595">
                  <c:v>2013</c:v>
                </c:pt>
                <c:pt idx="1596">
                  <c:v>2014</c:v>
                </c:pt>
                <c:pt idx="1597">
                  <c:v>2014</c:v>
                </c:pt>
                <c:pt idx="1598">
                  <c:v>2014</c:v>
                </c:pt>
                <c:pt idx="1599">
                  <c:v>2014</c:v>
                </c:pt>
                <c:pt idx="1600">
                  <c:v>2014</c:v>
                </c:pt>
                <c:pt idx="1601">
                  <c:v>2014</c:v>
                </c:pt>
                <c:pt idx="1602">
                  <c:v>2014</c:v>
                </c:pt>
                <c:pt idx="1603">
                  <c:v>2014</c:v>
                </c:pt>
                <c:pt idx="1604">
                  <c:v>2014</c:v>
                </c:pt>
                <c:pt idx="1605">
                  <c:v>2014</c:v>
                </c:pt>
                <c:pt idx="1606">
                  <c:v>2014</c:v>
                </c:pt>
                <c:pt idx="1607">
                  <c:v>2014</c:v>
                </c:pt>
                <c:pt idx="1608">
                  <c:v>2015</c:v>
                </c:pt>
                <c:pt idx="1609">
                  <c:v>2015</c:v>
                </c:pt>
                <c:pt idx="1610">
                  <c:v>2015</c:v>
                </c:pt>
                <c:pt idx="1611">
                  <c:v>2015</c:v>
                </c:pt>
                <c:pt idx="1612">
                  <c:v>2015</c:v>
                </c:pt>
                <c:pt idx="1613">
                  <c:v>2015</c:v>
                </c:pt>
                <c:pt idx="1614">
                  <c:v>2015</c:v>
                </c:pt>
                <c:pt idx="1615">
                  <c:v>2015</c:v>
                </c:pt>
                <c:pt idx="1616">
                  <c:v>2015</c:v>
                </c:pt>
                <c:pt idx="1617">
                  <c:v>2015</c:v>
                </c:pt>
                <c:pt idx="1618">
                  <c:v>2015</c:v>
                </c:pt>
                <c:pt idx="1619">
                  <c:v>2015</c:v>
                </c:pt>
                <c:pt idx="1620">
                  <c:v>2016</c:v>
                </c:pt>
                <c:pt idx="1621">
                  <c:v>2016</c:v>
                </c:pt>
                <c:pt idx="1622">
                  <c:v>2016</c:v>
                </c:pt>
                <c:pt idx="1623">
                  <c:v>2016</c:v>
                </c:pt>
                <c:pt idx="1624">
                  <c:v>2016</c:v>
                </c:pt>
                <c:pt idx="1625">
                  <c:v>2016</c:v>
                </c:pt>
                <c:pt idx="1626">
                  <c:v>2016</c:v>
                </c:pt>
                <c:pt idx="1627">
                  <c:v>2016</c:v>
                </c:pt>
                <c:pt idx="1628">
                  <c:v>2016</c:v>
                </c:pt>
                <c:pt idx="1629">
                  <c:v>2016</c:v>
                </c:pt>
                <c:pt idx="1630">
                  <c:v>2016</c:v>
                </c:pt>
                <c:pt idx="1631">
                  <c:v>2016</c:v>
                </c:pt>
                <c:pt idx="1632">
                  <c:v>2017</c:v>
                </c:pt>
                <c:pt idx="1633">
                  <c:v>2017</c:v>
                </c:pt>
                <c:pt idx="1634">
                  <c:v>2017</c:v>
                </c:pt>
                <c:pt idx="1635">
                  <c:v>2017</c:v>
                </c:pt>
                <c:pt idx="1636">
                  <c:v>2017</c:v>
                </c:pt>
                <c:pt idx="1637">
                  <c:v>2017</c:v>
                </c:pt>
                <c:pt idx="1638">
                  <c:v>2017</c:v>
                </c:pt>
                <c:pt idx="1639">
                  <c:v>2017</c:v>
                </c:pt>
                <c:pt idx="1640">
                  <c:v>2017</c:v>
                </c:pt>
                <c:pt idx="1641">
                  <c:v>2017</c:v>
                </c:pt>
                <c:pt idx="1642">
                  <c:v>2017</c:v>
                </c:pt>
                <c:pt idx="1643">
                  <c:v>2017</c:v>
                </c:pt>
                <c:pt idx="1644">
                  <c:v>2018</c:v>
                </c:pt>
                <c:pt idx="1645">
                  <c:v>2018</c:v>
                </c:pt>
                <c:pt idx="1646">
                  <c:v>2018</c:v>
                </c:pt>
                <c:pt idx="1647">
                  <c:v>2018</c:v>
                </c:pt>
                <c:pt idx="1648">
                  <c:v>2018</c:v>
                </c:pt>
                <c:pt idx="1649">
                  <c:v>2018</c:v>
                </c:pt>
                <c:pt idx="1650">
                  <c:v>2018</c:v>
                </c:pt>
                <c:pt idx="1651">
                  <c:v>2018</c:v>
                </c:pt>
                <c:pt idx="1652">
                  <c:v>2018</c:v>
                </c:pt>
                <c:pt idx="1653">
                  <c:v>2018</c:v>
                </c:pt>
                <c:pt idx="1654">
                  <c:v>2018</c:v>
                </c:pt>
                <c:pt idx="1655">
                  <c:v>2018</c:v>
                </c:pt>
                <c:pt idx="1656">
                  <c:v>2019</c:v>
                </c:pt>
                <c:pt idx="1657">
                  <c:v>2019</c:v>
                </c:pt>
                <c:pt idx="1658">
                  <c:v>2019</c:v>
                </c:pt>
                <c:pt idx="1659">
                  <c:v>2019</c:v>
                </c:pt>
                <c:pt idx="1660">
                  <c:v>2019</c:v>
                </c:pt>
                <c:pt idx="1661">
                  <c:v>2019</c:v>
                </c:pt>
                <c:pt idx="1662">
                  <c:v>2019</c:v>
                </c:pt>
                <c:pt idx="1663">
                  <c:v>2019</c:v>
                </c:pt>
                <c:pt idx="1664">
                  <c:v>2019</c:v>
                </c:pt>
                <c:pt idx="1665">
                  <c:v>2019</c:v>
                </c:pt>
                <c:pt idx="1666">
                  <c:v>2019</c:v>
                </c:pt>
                <c:pt idx="1667">
                  <c:v>2019</c:v>
                </c:pt>
                <c:pt idx="1668">
                  <c:v>2020</c:v>
                </c:pt>
                <c:pt idx="1669">
                  <c:v>2020</c:v>
                </c:pt>
                <c:pt idx="1670">
                  <c:v>2020</c:v>
                </c:pt>
                <c:pt idx="1671">
                  <c:v>2020</c:v>
                </c:pt>
                <c:pt idx="1672">
                  <c:v>2020</c:v>
                </c:pt>
                <c:pt idx="1673">
                  <c:v>2020</c:v>
                </c:pt>
                <c:pt idx="1674">
                  <c:v>2020</c:v>
                </c:pt>
                <c:pt idx="1675">
                  <c:v>2020</c:v>
                </c:pt>
                <c:pt idx="1676">
                  <c:v>2020</c:v>
                </c:pt>
                <c:pt idx="1677">
                  <c:v>2020</c:v>
                </c:pt>
                <c:pt idx="1678">
                  <c:v>2020</c:v>
                </c:pt>
                <c:pt idx="1679">
                  <c:v>2020</c:v>
                </c:pt>
                <c:pt idx="1680">
                  <c:v>2021</c:v>
                </c:pt>
                <c:pt idx="1681">
                  <c:v>2021</c:v>
                </c:pt>
                <c:pt idx="1682">
                  <c:v>2021</c:v>
                </c:pt>
                <c:pt idx="1683">
                  <c:v>2021</c:v>
                </c:pt>
                <c:pt idx="1684">
                  <c:v>2021</c:v>
                </c:pt>
                <c:pt idx="1685">
                  <c:v>2021</c:v>
                </c:pt>
                <c:pt idx="1686">
                  <c:v>2021</c:v>
                </c:pt>
                <c:pt idx="1687">
                  <c:v>2021</c:v>
                </c:pt>
                <c:pt idx="1688">
                  <c:v>2021</c:v>
                </c:pt>
                <c:pt idx="1689">
                  <c:v>2021</c:v>
                </c:pt>
                <c:pt idx="1690">
                  <c:v>2021</c:v>
                </c:pt>
                <c:pt idx="1691">
                  <c:v>2021</c:v>
                </c:pt>
                <c:pt idx="1692">
                  <c:v>2022</c:v>
                </c:pt>
                <c:pt idx="1693">
                  <c:v>2022</c:v>
                </c:pt>
                <c:pt idx="1694">
                  <c:v>2022</c:v>
                </c:pt>
                <c:pt idx="1695">
                  <c:v>2022</c:v>
                </c:pt>
                <c:pt idx="1696">
                  <c:v>2022</c:v>
                </c:pt>
                <c:pt idx="1697">
                  <c:v>2022</c:v>
                </c:pt>
                <c:pt idx="1698">
                  <c:v>2022</c:v>
                </c:pt>
                <c:pt idx="1699">
                  <c:v>2022</c:v>
                </c:pt>
                <c:pt idx="1700">
                  <c:v>2022</c:v>
                </c:pt>
                <c:pt idx="1701">
                  <c:v>2022</c:v>
                </c:pt>
                <c:pt idx="1702">
                  <c:v>2022</c:v>
                </c:pt>
                <c:pt idx="1703">
                  <c:v>2022</c:v>
                </c:pt>
                <c:pt idx="1704">
                  <c:v>2023</c:v>
                </c:pt>
                <c:pt idx="1705">
                  <c:v>2023</c:v>
                </c:pt>
                <c:pt idx="1706">
                  <c:v>2023</c:v>
                </c:pt>
                <c:pt idx="1707">
                  <c:v>2023</c:v>
                </c:pt>
                <c:pt idx="1708">
                  <c:v>2023</c:v>
                </c:pt>
                <c:pt idx="1709">
                  <c:v>2023</c:v>
                </c:pt>
                <c:pt idx="1710">
                  <c:v>2023</c:v>
                </c:pt>
                <c:pt idx="1711">
                  <c:v>2023</c:v>
                </c:pt>
                <c:pt idx="1712">
                  <c:v>2023</c:v>
                </c:pt>
                <c:pt idx="1713">
                  <c:v>2023</c:v>
                </c:pt>
                <c:pt idx="1714">
                  <c:v>2023</c:v>
                </c:pt>
                <c:pt idx="1715">
                  <c:v>2023</c:v>
                </c:pt>
                <c:pt idx="1716">
                  <c:v>2024</c:v>
                </c:pt>
                <c:pt idx="1717">
                  <c:v>2024</c:v>
                </c:pt>
                <c:pt idx="1718">
                  <c:v>2024</c:v>
                </c:pt>
                <c:pt idx="1719">
                  <c:v>2024</c:v>
                </c:pt>
                <c:pt idx="1720">
                  <c:v>2024</c:v>
                </c:pt>
                <c:pt idx="1721">
                  <c:v>2024</c:v>
                </c:pt>
                <c:pt idx="1722">
                  <c:v>2024</c:v>
                </c:pt>
                <c:pt idx="1723">
                  <c:v>2024</c:v>
                </c:pt>
                <c:pt idx="1724">
                  <c:v>2024</c:v>
                </c:pt>
                <c:pt idx="1725">
                  <c:v>2024</c:v>
                </c:pt>
                <c:pt idx="1726">
                  <c:v>2024</c:v>
                </c:pt>
                <c:pt idx="1727">
                  <c:v>2024</c:v>
                </c:pt>
                <c:pt idx="1728">
                  <c:v>2025</c:v>
                </c:pt>
                <c:pt idx="1729">
                  <c:v>2025</c:v>
                </c:pt>
                <c:pt idx="1730">
                  <c:v>2025</c:v>
                </c:pt>
              </c:numCache>
            </c:numRef>
          </c:cat>
          <c:val>
            <c:numRef>
              <c:f>ShillerCAPE.YCharts!$C$2:$C$1732</c:f>
              <c:numCache>
                <c:formatCode>General</c:formatCode>
                <c:ptCount val="1731"/>
                <c:pt idx="0">
                  <c:v>18.4739</c:v>
                </c:pt>
                <c:pt idx="1">
                  <c:v>18.147300000000001</c:v>
                </c:pt>
                <c:pt idx="2">
                  <c:v>18.270099999999999</c:v>
                </c:pt>
                <c:pt idx="3">
                  <c:v>17.950099999999999</c:v>
                </c:pt>
                <c:pt idx="4">
                  <c:v>18.869700000000002</c:v>
                </c:pt>
                <c:pt idx="5">
                  <c:v>19.028700000000001</c:v>
                </c:pt>
                <c:pt idx="6">
                  <c:v>18.116399999999999</c:v>
                </c:pt>
                <c:pt idx="7">
                  <c:v>17.286200000000001</c:v>
                </c:pt>
                <c:pt idx="8">
                  <c:v>16.724799999999998</c:v>
                </c:pt>
                <c:pt idx="9">
                  <c:v>16.262</c:v>
                </c:pt>
                <c:pt idx="10">
                  <c:v>16.4786</c:v>
                </c:pt>
                <c:pt idx="11">
                  <c:v>15.9588</c:v>
                </c:pt>
                <c:pt idx="12">
                  <c:v>15.678800000000001</c:v>
                </c:pt>
                <c:pt idx="13">
                  <c:v>15.1539</c:v>
                </c:pt>
                <c:pt idx="14">
                  <c:v>15.091699999999999</c:v>
                </c:pt>
                <c:pt idx="15">
                  <c:v>14.917</c:v>
                </c:pt>
                <c:pt idx="16">
                  <c:v>14.5671</c:v>
                </c:pt>
                <c:pt idx="17">
                  <c:v>14.327400000000001</c:v>
                </c:pt>
                <c:pt idx="18">
                  <c:v>15.240600000000001</c:v>
                </c:pt>
                <c:pt idx="19">
                  <c:v>15.525399999999999</c:v>
                </c:pt>
                <c:pt idx="20">
                  <c:v>16.081099999999999</c:v>
                </c:pt>
                <c:pt idx="21">
                  <c:v>15.755599999999999</c:v>
                </c:pt>
                <c:pt idx="22">
                  <c:v>15.1927</c:v>
                </c:pt>
                <c:pt idx="23">
                  <c:v>15.382099999999999</c:v>
                </c:pt>
                <c:pt idx="24">
                  <c:v>15.270300000000001</c:v>
                </c:pt>
                <c:pt idx="25">
                  <c:v>14.7576</c:v>
                </c:pt>
                <c:pt idx="26">
                  <c:v>15.0512</c:v>
                </c:pt>
                <c:pt idx="27">
                  <c:v>15.482100000000001</c:v>
                </c:pt>
                <c:pt idx="28">
                  <c:v>15.3355</c:v>
                </c:pt>
                <c:pt idx="29">
                  <c:v>15.9034</c:v>
                </c:pt>
                <c:pt idx="30">
                  <c:v>15.9488</c:v>
                </c:pt>
                <c:pt idx="31">
                  <c:v>15.1968</c:v>
                </c:pt>
                <c:pt idx="32">
                  <c:v>15.4947</c:v>
                </c:pt>
                <c:pt idx="33">
                  <c:v>15.0481</c:v>
                </c:pt>
                <c:pt idx="34">
                  <c:v>15.408200000000001</c:v>
                </c:pt>
                <c:pt idx="35">
                  <c:v>14.8964</c:v>
                </c:pt>
                <c:pt idx="36">
                  <c:v>14.4328</c:v>
                </c:pt>
                <c:pt idx="37">
                  <c:v>14.805999999999999</c:v>
                </c:pt>
                <c:pt idx="38">
                  <c:v>14.736000000000001</c:v>
                </c:pt>
                <c:pt idx="39">
                  <c:v>14.3535</c:v>
                </c:pt>
                <c:pt idx="40">
                  <c:v>13.465</c:v>
                </c:pt>
                <c:pt idx="41">
                  <c:v>12.9069</c:v>
                </c:pt>
                <c:pt idx="42">
                  <c:v>13.043900000000001</c:v>
                </c:pt>
                <c:pt idx="43">
                  <c:v>13.8598</c:v>
                </c:pt>
                <c:pt idx="44">
                  <c:v>13.5692</c:v>
                </c:pt>
                <c:pt idx="45">
                  <c:v>13.273300000000001</c:v>
                </c:pt>
                <c:pt idx="46">
                  <c:v>13.304399999999999</c:v>
                </c:pt>
                <c:pt idx="47">
                  <c:v>13.4323</c:v>
                </c:pt>
                <c:pt idx="48">
                  <c:v>13.129799999999999</c:v>
                </c:pt>
                <c:pt idx="49">
                  <c:v>13.3848</c:v>
                </c:pt>
                <c:pt idx="50">
                  <c:v>13.7342</c:v>
                </c:pt>
                <c:pt idx="51">
                  <c:v>13.5486</c:v>
                </c:pt>
                <c:pt idx="52">
                  <c:v>13.711399999999999</c:v>
                </c:pt>
                <c:pt idx="53">
                  <c:v>13.9788</c:v>
                </c:pt>
                <c:pt idx="54">
                  <c:v>14.326700000000001</c:v>
                </c:pt>
                <c:pt idx="55">
                  <c:v>15.1304</c:v>
                </c:pt>
                <c:pt idx="56">
                  <c:v>15.116300000000001</c:v>
                </c:pt>
                <c:pt idx="57">
                  <c:v>15.991</c:v>
                </c:pt>
                <c:pt idx="58">
                  <c:v>16.824000000000002</c:v>
                </c:pt>
                <c:pt idx="59">
                  <c:v>16.304500000000001</c:v>
                </c:pt>
                <c:pt idx="60">
                  <c:v>16.692299999999999</c:v>
                </c:pt>
                <c:pt idx="61">
                  <c:v>17.006699999999999</c:v>
                </c:pt>
                <c:pt idx="62">
                  <c:v>16.843299999999999</c:v>
                </c:pt>
                <c:pt idx="63">
                  <c:v>16.8017</c:v>
                </c:pt>
                <c:pt idx="64">
                  <c:v>16.863199999999999</c:v>
                </c:pt>
                <c:pt idx="65">
                  <c:v>17.831499999999998</c:v>
                </c:pt>
                <c:pt idx="66">
                  <c:v>17.845800000000001</c:v>
                </c:pt>
                <c:pt idx="67">
                  <c:v>17.7239</c:v>
                </c:pt>
                <c:pt idx="68">
                  <c:v>18.147099999999998</c:v>
                </c:pt>
                <c:pt idx="69">
                  <c:v>18.5624</c:v>
                </c:pt>
                <c:pt idx="70">
                  <c:v>18.968299999999999</c:v>
                </c:pt>
                <c:pt idx="71">
                  <c:v>18.194099999999999</c:v>
                </c:pt>
                <c:pt idx="72">
                  <c:v>17.5122</c:v>
                </c:pt>
                <c:pt idx="73">
                  <c:v>17.125399999999999</c:v>
                </c:pt>
                <c:pt idx="74">
                  <c:v>17.473199999999999</c:v>
                </c:pt>
                <c:pt idx="75">
                  <c:v>17.823</c:v>
                </c:pt>
                <c:pt idx="76">
                  <c:v>18.075500000000002</c:v>
                </c:pt>
                <c:pt idx="77">
                  <c:v>17.707699999999999</c:v>
                </c:pt>
                <c:pt idx="78">
                  <c:v>17.4315</c:v>
                </c:pt>
                <c:pt idx="79">
                  <c:v>16.739899999999999</c:v>
                </c:pt>
                <c:pt idx="80">
                  <c:v>16.676600000000001</c:v>
                </c:pt>
                <c:pt idx="81">
                  <c:v>15.880699999999999</c:v>
                </c:pt>
                <c:pt idx="82">
                  <c:v>15.950699999999999</c:v>
                </c:pt>
                <c:pt idx="83">
                  <c:v>15.455500000000001</c:v>
                </c:pt>
                <c:pt idx="84">
                  <c:v>15.358700000000001</c:v>
                </c:pt>
                <c:pt idx="85">
                  <c:v>15.418200000000001</c:v>
                </c:pt>
                <c:pt idx="86">
                  <c:v>14.808999999999999</c:v>
                </c:pt>
                <c:pt idx="87">
                  <c:v>15.020099999999999</c:v>
                </c:pt>
                <c:pt idx="88">
                  <c:v>15.3879</c:v>
                </c:pt>
                <c:pt idx="89">
                  <c:v>15.0776</c:v>
                </c:pt>
                <c:pt idx="90">
                  <c:v>15.2796</c:v>
                </c:pt>
                <c:pt idx="91">
                  <c:v>15.6029</c:v>
                </c:pt>
                <c:pt idx="92">
                  <c:v>15.9878</c:v>
                </c:pt>
                <c:pt idx="93">
                  <c:v>15.7159</c:v>
                </c:pt>
                <c:pt idx="94">
                  <c:v>15.223800000000001</c:v>
                </c:pt>
                <c:pt idx="95">
                  <c:v>14.9467</c:v>
                </c:pt>
                <c:pt idx="96">
                  <c:v>15.802300000000001</c:v>
                </c:pt>
                <c:pt idx="97">
                  <c:v>16.192699999999999</c:v>
                </c:pt>
                <c:pt idx="98">
                  <c:v>16.065000000000001</c:v>
                </c:pt>
                <c:pt idx="99">
                  <c:v>16.0501</c:v>
                </c:pt>
                <c:pt idx="100">
                  <c:v>16.915400000000002</c:v>
                </c:pt>
                <c:pt idx="101">
                  <c:v>17.2193</c:v>
                </c:pt>
                <c:pt idx="102">
                  <c:v>16.889199999999999</c:v>
                </c:pt>
                <c:pt idx="103">
                  <c:v>17.131900000000002</c:v>
                </c:pt>
                <c:pt idx="104">
                  <c:v>17.3508</c:v>
                </c:pt>
                <c:pt idx="105">
                  <c:v>17.0532</c:v>
                </c:pt>
                <c:pt idx="106">
                  <c:v>16.905999999999999</c:v>
                </c:pt>
                <c:pt idx="107">
                  <c:v>16.610299999999999</c:v>
                </c:pt>
                <c:pt idx="108">
                  <c:v>17.220099999999999</c:v>
                </c:pt>
                <c:pt idx="109">
                  <c:v>17.026800000000001</c:v>
                </c:pt>
                <c:pt idx="110">
                  <c:v>16.9011</c:v>
                </c:pt>
                <c:pt idx="111">
                  <c:v>17.257899999999999</c:v>
                </c:pt>
                <c:pt idx="112">
                  <c:v>17.7864</c:v>
                </c:pt>
                <c:pt idx="113">
                  <c:v>17.6844</c:v>
                </c:pt>
                <c:pt idx="114">
                  <c:v>17.589300000000001</c:v>
                </c:pt>
                <c:pt idx="115">
                  <c:v>16.596800000000002</c:v>
                </c:pt>
                <c:pt idx="116">
                  <c:v>16.169699999999999</c:v>
                </c:pt>
                <c:pt idx="117">
                  <c:v>15.482799999999999</c:v>
                </c:pt>
                <c:pt idx="118">
                  <c:v>14.744999999999999</c:v>
                </c:pt>
                <c:pt idx="119">
                  <c:v>14.443</c:v>
                </c:pt>
                <c:pt idx="120">
                  <c:v>15.429</c:v>
                </c:pt>
                <c:pt idx="121">
                  <c:v>15.4765</c:v>
                </c:pt>
                <c:pt idx="122">
                  <c:v>15.051600000000001</c:v>
                </c:pt>
                <c:pt idx="123">
                  <c:v>15.409000000000001</c:v>
                </c:pt>
                <c:pt idx="124">
                  <c:v>15.5665</c:v>
                </c:pt>
                <c:pt idx="125">
                  <c:v>15.658200000000001</c:v>
                </c:pt>
                <c:pt idx="126">
                  <c:v>15.617900000000001</c:v>
                </c:pt>
                <c:pt idx="127">
                  <c:v>16.164000000000001</c:v>
                </c:pt>
                <c:pt idx="128">
                  <c:v>17.711300000000001</c:v>
                </c:pt>
                <c:pt idx="129">
                  <c:v>17.7166</c:v>
                </c:pt>
                <c:pt idx="130">
                  <c:v>17.671700000000001</c:v>
                </c:pt>
                <c:pt idx="131">
                  <c:v>18.206299999999999</c:v>
                </c:pt>
                <c:pt idx="132">
                  <c:v>19.016400000000001</c:v>
                </c:pt>
                <c:pt idx="133">
                  <c:v>19.0364</c:v>
                </c:pt>
                <c:pt idx="134">
                  <c:v>19.738099999999999</c:v>
                </c:pt>
                <c:pt idx="135">
                  <c:v>19.943300000000001</c:v>
                </c:pt>
                <c:pt idx="136">
                  <c:v>19.9115</c:v>
                </c:pt>
                <c:pt idx="137">
                  <c:v>19.769300000000001</c:v>
                </c:pt>
                <c:pt idx="138">
                  <c:v>19.2119</c:v>
                </c:pt>
                <c:pt idx="139">
                  <c:v>19.2043</c:v>
                </c:pt>
                <c:pt idx="140">
                  <c:v>18.694299999999998</c:v>
                </c:pt>
                <c:pt idx="141">
                  <c:v>19.040199999999999</c:v>
                </c:pt>
                <c:pt idx="142">
                  <c:v>18.4633</c:v>
                </c:pt>
                <c:pt idx="143">
                  <c:v>18.013000000000002</c:v>
                </c:pt>
                <c:pt idx="144">
                  <c:v>17.656600000000001</c:v>
                </c:pt>
                <c:pt idx="145">
                  <c:v>17.1252</c:v>
                </c:pt>
                <c:pt idx="146">
                  <c:v>16.8996</c:v>
                </c:pt>
                <c:pt idx="147">
                  <c:v>17.102499999999999</c:v>
                </c:pt>
                <c:pt idx="148">
                  <c:v>15.781000000000001</c:v>
                </c:pt>
                <c:pt idx="149">
                  <c:v>15.416499999999999</c:v>
                </c:pt>
                <c:pt idx="150">
                  <c:v>14.3498</c:v>
                </c:pt>
                <c:pt idx="151">
                  <c:v>14.588100000000001</c:v>
                </c:pt>
                <c:pt idx="152">
                  <c:v>15.0121</c:v>
                </c:pt>
                <c:pt idx="153">
                  <c:v>15.271800000000001</c:v>
                </c:pt>
                <c:pt idx="154">
                  <c:v>15.942399999999999</c:v>
                </c:pt>
                <c:pt idx="155">
                  <c:v>15.6127</c:v>
                </c:pt>
                <c:pt idx="156">
                  <c:v>15.7399</c:v>
                </c:pt>
                <c:pt idx="157">
                  <c:v>16.2027</c:v>
                </c:pt>
                <c:pt idx="158">
                  <c:v>17.1876</c:v>
                </c:pt>
                <c:pt idx="159">
                  <c:v>17.434899999999999</c:v>
                </c:pt>
                <c:pt idx="160">
                  <c:v>16.808700000000002</c:v>
                </c:pt>
                <c:pt idx="161">
                  <c:v>16.606300000000001</c:v>
                </c:pt>
                <c:pt idx="162">
                  <c:v>16.2897</c:v>
                </c:pt>
                <c:pt idx="163">
                  <c:v>16.457799999999999</c:v>
                </c:pt>
                <c:pt idx="164">
                  <c:v>16.522300000000001</c:v>
                </c:pt>
                <c:pt idx="165">
                  <c:v>16.5029</c:v>
                </c:pt>
                <c:pt idx="166">
                  <c:v>16.5428</c:v>
                </c:pt>
                <c:pt idx="167">
                  <c:v>16.672499999999999</c:v>
                </c:pt>
                <c:pt idx="168">
                  <c:v>16.5244</c:v>
                </c:pt>
                <c:pt idx="169">
                  <c:v>16.331199999999999</c:v>
                </c:pt>
                <c:pt idx="170">
                  <c:v>16.364599999999999</c:v>
                </c:pt>
                <c:pt idx="171">
                  <c:v>16.387499999999999</c:v>
                </c:pt>
                <c:pt idx="172">
                  <c:v>17.080400000000001</c:v>
                </c:pt>
                <c:pt idx="173">
                  <c:v>17.2074</c:v>
                </c:pt>
                <c:pt idx="174">
                  <c:v>17.545999999999999</c:v>
                </c:pt>
                <c:pt idx="175">
                  <c:v>18.074100000000001</c:v>
                </c:pt>
                <c:pt idx="176">
                  <c:v>18.200299999999999</c:v>
                </c:pt>
                <c:pt idx="177">
                  <c:v>17.944700000000001</c:v>
                </c:pt>
                <c:pt idx="178">
                  <c:v>17.343</c:v>
                </c:pt>
                <c:pt idx="179">
                  <c:v>16.548400000000001</c:v>
                </c:pt>
                <c:pt idx="180">
                  <c:v>16.5762</c:v>
                </c:pt>
                <c:pt idx="181">
                  <c:v>17.5154</c:v>
                </c:pt>
                <c:pt idx="182">
                  <c:v>17.232399999999998</c:v>
                </c:pt>
                <c:pt idx="183">
                  <c:v>17.643699999999999</c:v>
                </c:pt>
                <c:pt idx="184">
                  <c:v>17.828299999999999</c:v>
                </c:pt>
                <c:pt idx="185">
                  <c:v>17.7776</c:v>
                </c:pt>
                <c:pt idx="186">
                  <c:v>16.6371</c:v>
                </c:pt>
                <c:pt idx="187">
                  <c:v>15.7034</c:v>
                </c:pt>
                <c:pt idx="188">
                  <c:v>16.5443</c:v>
                </c:pt>
                <c:pt idx="189">
                  <c:v>16.4389</c:v>
                </c:pt>
                <c:pt idx="190">
                  <c:v>17.089400000000001</c:v>
                </c:pt>
                <c:pt idx="191">
                  <c:v>16.5014</c:v>
                </c:pt>
                <c:pt idx="192">
                  <c:v>17.026499999999999</c:v>
                </c:pt>
                <c:pt idx="193">
                  <c:v>16.893999999999998</c:v>
                </c:pt>
                <c:pt idx="194">
                  <c:v>16.957999999999998</c:v>
                </c:pt>
                <c:pt idx="195">
                  <c:v>16.696899999999999</c:v>
                </c:pt>
                <c:pt idx="196">
                  <c:v>17.047799999999999</c:v>
                </c:pt>
                <c:pt idx="197">
                  <c:v>17.8505</c:v>
                </c:pt>
                <c:pt idx="198">
                  <c:v>18.652000000000001</c:v>
                </c:pt>
                <c:pt idx="199">
                  <c:v>19.006399999999999</c:v>
                </c:pt>
                <c:pt idx="200">
                  <c:v>19.372399999999999</c:v>
                </c:pt>
                <c:pt idx="201">
                  <c:v>19.027999999999999</c:v>
                </c:pt>
                <c:pt idx="202">
                  <c:v>18.358499999999999</c:v>
                </c:pt>
                <c:pt idx="203">
                  <c:v>18.748799999999999</c:v>
                </c:pt>
                <c:pt idx="204">
                  <c:v>19.248999999999999</c:v>
                </c:pt>
                <c:pt idx="205">
                  <c:v>18.918099999999999</c:v>
                </c:pt>
                <c:pt idx="206">
                  <c:v>18.042200000000001</c:v>
                </c:pt>
                <c:pt idx="207">
                  <c:v>17.705100000000002</c:v>
                </c:pt>
                <c:pt idx="208">
                  <c:v>17.595600000000001</c:v>
                </c:pt>
                <c:pt idx="209">
                  <c:v>19.544799999999999</c:v>
                </c:pt>
                <c:pt idx="210">
                  <c:v>19.858899999999998</c:v>
                </c:pt>
                <c:pt idx="211">
                  <c:v>20.544899999999998</c:v>
                </c:pt>
                <c:pt idx="212">
                  <c:v>20.442699999999999</c:v>
                </c:pt>
                <c:pt idx="213">
                  <c:v>19.947199999999999</c:v>
                </c:pt>
                <c:pt idx="214">
                  <c:v>20.5274</c:v>
                </c:pt>
                <c:pt idx="215">
                  <c:v>21.403600000000001</c:v>
                </c:pt>
                <c:pt idx="216">
                  <c:v>22.9328</c:v>
                </c:pt>
                <c:pt idx="217">
                  <c:v>23.048100000000002</c:v>
                </c:pt>
                <c:pt idx="218">
                  <c:v>23.279699999999998</c:v>
                </c:pt>
                <c:pt idx="219">
                  <c:v>23.1524</c:v>
                </c:pt>
                <c:pt idx="220">
                  <c:v>22.0913</c:v>
                </c:pt>
                <c:pt idx="221">
                  <c:v>21.2121</c:v>
                </c:pt>
                <c:pt idx="222">
                  <c:v>21.561399999999999</c:v>
                </c:pt>
                <c:pt idx="223">
                  <c:v>21.726199999999999</c:v>
                </c:pt>
                <c:pt idx="224">
                  <c:v>20.591100000000001</c:v>
                </c:pt>
                <c:pt idx="225">
                  <c:v>20.153700000000001</c:v>
                </c:pt>
                <c:pt idx="226">
                  <c:v>20.1965</c:v>
                </c:pt>
                <c:pt idx="227">
                  <c:v>18.512699999999999</c:v>
                </c:pt>
                <c:pt idx="228">
                  <c:v>18.674299999999999</c:v>
                </c:pt>
                <c:pt idx="229">
                  <c:v>18.703800000000001</c:v>
                </c:pt>
                <c:pt idx="230">
                  <c:v>18.7758</c:v>
                </c:pt>
                <c:pt idx="231">
                  <c:v>18.936399999999999</c:v>
                </c:pt>
                <c:pt idx="232">
                  <c:v>18.403199999999998</c:v>
                </c:pt>
                <c:pt idx="233">
                  <c:v>17.992699999999999</c:v>
                </c:pt>
                <c:pt idx="234">
                  <c:v>17.689599999999999</c:v>
                </c:pt>
                <c:pt idx="235">
                  <c:v>18.069600000000001</c:v>
                </c:pt>
                <c:pt idx="236">
                  <c:v>17.341899999999999</c:v>
                </c:pt>
                <c:pt idx="237">
                  <c:v>18.102399999999999</c:v>
                </c:pt>
                <c:pt idx="238">
                  <c:v>19.419599999999999</c:v>
                </c:pt>
                <c:pt idx="239">
                  <c:v>20.7441</c:v>
                </c:pt>
                <c:pt idx="240">
                  <c:v>20.9786</c:v>
                </c:pt>
                <c:pt idx="241">
                  <c:v>21.679099999999998</c:v>
                </c:pt>
                <c:pt idx="242">
                  <c:v>22.3476</c:v>
                </c:pt>
                <c:pt idx="243">
                  <c:v>24.409700000000001</c:v>
                </c:pt>
                <c:pt idx="244">
                  <c:v>23.064</c:v>
                </c:pt>
                <c:pt idx="245">
                  <c:v>25.238499999999998</c:v>
                </c:pt>
                <c:pt idx="246">
                  <c:v>23.1449</c:v>
                </c:pt>
                <c:pt idx="247">
                  <c:v>23.077200000000001</c:v>
                </c:pt>
                <c:pt idx="248">
                  <c:v>22.590499999999999</c:v>
                </c:pt>
                <c:pt idx="249">
                  <c:v>22.2529</c:v>
                </c:pt>
                <c:pt idx="250">
                  <c:v>22.3751</c:v>
                </c:pt>
                <c:pt idx="251">
                  <c:v>21.680199999999999</c:v>
                </c:pt>
                <c:pt idx="252">
                  <c:v>22.340299999999999</c:v>
                </c:pt>
                <c:pt idx="253">
                  <c:v>22.46</c:v>
                </c:pt>
                <c:pt idx="254">
                  <c:v>22.410699999999999</c:v>
                </c:pt>
                <c:pt idx="255">
                  <c:v>22.8231</c:v>
                </c:pt>
                <c:pt idx="256">
                  <c:v>22.427900000000001</c:v>
                </c:pt>
                <c:pt idx="257">
                  <c:v>21.963699999999999</c:v>
                </c:pt>
                <c:pt idx="258">
                  <c:v>22.3857</c:v>
                </c:pt>
                <c:pt idx="259">
                  <c:v>23.168700000000001</c:v>
                </c:pt>
                <c:pt idx="260">
                  <c:v>22.8566</c:v>
                </c:pt>
                <c:pt idx="261">
                  <c:v>20.604399999999998</c:v>
                </c:pt>
                <c:pt idx="262">
                  <c:v>20.4085</c:v>
                </c:pt>
                <c:pt idx="263">
                  <c:v>19.633199999999999</c:v>
                </c:pt>
                <c:pt idx="264">
                  <c:v>20.318100000000001</c:v>
                </c:pt>
                <c:pt idx="265">
                  <c:v>20.107099999999999</c:v>
                </c:pt>
                <c:pt idx="266">
                  <c:v>19.884599999999999</c:v>
                </c:pt>
                <c:pt idx="267">
                  <c:v>18.98</c:v>
                </c:pt>
                <c:pt idx="268">
                  <c:v>18.954899999999999</c:v>
                </c:pt>
                <c:pt idx="269">
                  <c:v>17.8185</c:v>
                </c:pt>
                <c:pt idx="270">
                  <c:v>16.918199999999999</c:v>
                </c:pt>
                <c:pt idx="271">
                  <c:v>16.299099999999999</c:v>
                </c:pt>
                <c:pt idx="272">
                  <c:v>15.654400000000001</c:v>
                </c:pt>
                <c:pt idx="273">
                  <c:v>15.2529</c:v>
                </c:pt>
                <c:pt idx="274">
                  <c:v>15.4079</c:v>
                </c:pt>
                <c:pt idx="275">
                  <c:v>16.042899999999999</c:v>
                </c:pt>
                <c:pt idx="276">
                  <c:v>15.861800000000001</c:v>
                </c:pt>
                <c:pt idx="277">
                  <c:v>15.0215</c:v>
                </c:pt>
                <c:pt idx="278">
                  <c:v>15.081899999999999</c:v>
                </c:pt>
                <c:pt idx="279">
                  <c:v>15.5655</c:v>
                </c:pt>
                <c:pt idx="280">
                  <c:v>15.5258</c:v>
                </c:pt>
                <c:pt idx="281">
                  <c:v>15.474399999999999</c:v>
                </c:pt>
                <c:pt idx="282">
                  <c:v>16.0364</c:v>
                </c:pt>
                <c:pt idx="283">
                  <c:v>16.304600000000001</c:v>
                </c:pt>
                <c:pt idx="284">
                  <c:v>16.742599999999999</c:v>
                </c:pt>
                <c:pt idx="285">
                  <c:v>17.633199999999999</c:v>
                </c:pt>
                <c:pt idx="286">
                  <c:v>18.0762</c:v>
                </c:pt>
                <c:pt idx="287">
                  <c:v>18.159700000000001</c:v>
                </c:pt>
                <c:pt idx="288">
                  <c:v>18.459800000000001</c:v>
                </c:pt>
                <c:pt idx="289">
                  <c:v>19.169</c:v>
                </c:pt>
                <c:pt idx="290">
                  <c:v>19.831499999999998</c:v>
                </c:pt>
                <c:pt idx="291">
                  <c:v>19.482900000000001</c:v>
                </c:pt>
                <c:pt idx="292">
                  <c:v>18.6295</c:v>
                </c:pt>
                <c:pt idx="293">
                  <c:v>18.735900000000001</c:v>
                </c:pt>
                <c:pt idx="294">
                  <c:v>19.2059</c:v>
                </c:pt>
                <c:pt idx="295">
                  <c:v>19.5733</c:v>
                </c:pt>
                <c:pt idx="296">
                  <c:v>19.743500000000001</c:v>
                </c:pt>
                <c:pt idx="297">
                  <c:v>19.897400000000001</c:v>
                </c:pt>
                <c:pt idx="298">
                  <c:v>19.4435</c:v>
                </c:pt>
                <c:pt idx="299">
                  <c:v>19.577999999999999</c:v>
                </c:pt>
                <c:pt idx="300">
                  <c:v>20.132400000000001</c:v>
                </c:pt>
                <c:pt idx="301">
                  <c:v>19.866700000000002</c:v>
                </c:pt>
                <c:pt idx="302">
                  <c:v>19.259499999999999</c:v>
                </c:pt>
                <c:pt idx="303">
                  <c:v>18.876200000000001</c:v>
                </c:pt>
                <c:pt idx="304">
                  <c:v>18.053999999999998</c:v>
                </c:pt>
                <c:pt idx="305">
                  <c:v>18.172699999999999</c:v>
                </c:pt>
                <c:pt idx="306">
                  <c:v>18.1952</c:v>
                </c:pt>
                <c:pt idx="307">
                  <c:v>18.967199999999998</c:v>
                </c:pt>
                <c:pt idx="308">
                  <c:v>19.201000000000001</c:v>
                </c:pt>
                <c:pt idx="309">
                  <c:v>18.095400000000001</c:v>
                </c:pt>
                <c:pt idx="310">
                  <c:v>18.1419</c:v>
                </c:pt>
                <c:pt idx="311">
                  <c:v>17.66</c:v>
                </c:pt>
                <c:pt idx="312">
                  <c:v>17.218900000000001</c:v>
                </c:pt>
                <c:pt idx="313">
                  <c:v>16.217099999999999</c:v>
                </c:pt>
                <c:pt idx="314">
                  <c:v>14.6875</c:v>
                </c:pt>
                <c:pt idx="315">
                  <c:v>14.669700000000001</c:v>
                </c:pt>
                <c:pt idx="316">
                  <c:v>13.790100000000001</c:v>
                </c:pt>
                <c:pt idx="317">
                  <c:v>13.144299999999999</c:v>
                </c:pt>
                <c:pt idx="318">
                  <c:v>13.585000000000001</c:v>
                </c:pt>
                <c:pt idx="319">
                  <c:v>12.513500000000001</c:v>
                </c:pt>
                <c:pt idx="320">
                  <c:v>12.3286</c:v>
                </c:pt>
                <c:pt idx="321">
                  <c:v>10.831799999999999</c:v>
                </c:pt>
                <c:pt idx="322">
                  <c:v>10.591200000000001</c:v>
                </c:pt>
                <c:pt idx="323">
                  <c:v>11.333299999999999</c:v>
                </c:pt>
                <c:pt idx="324">
                  <c:v>11.903</c:v>
                </c:pt>
                <c:pt idx="325">
                  <c:v>11.5549</c:v>
                </c:pt>
                <c:pt idx="326">
                  <c:v>11.9847</c:v>
                </c:pt>
                <c:pt idx="327">
                  <c:v>12.4489</c:v>
                </c:pt>
                <c:pt idx="328">
                  <c:v>13.0785</c:v>
                </c:pt>
                <c:pt idx="329">
                  <c:v>13.0517</c:v>
                </c:pt>
                <c:pt idx="330">
                  <c:v>13.345499999999999</c:v>
                </c:pt>
                <c:pt idx="331">
                  <c:v>13.8842</c:v>
                </c:pt>
                <c:pt idx="332">
                  <c:v>13.7014</c:v>
                </c:pt>
                <c:pt idx="333">
                  <c:v>13.690799999999999</c:v>
                </c:pt>
                <c:pt idx="334">
                  <c:v>14.435</c:v>
                </c:pt>
                <c:pt idx="335">
                  <c:v>14.5825</c:v>
                </c:pt>
                <c:pt idx="336">
                  <c:v>14.7644</c:v>
                </c:pt>
                <c:pt idx="337">
                  <c:v>14.167199999999999</c:v>
                </c:pt>
                <c:pt idx="338">
                  <c:v>14.3361</c:v>
                </c:pt>
                <c:pt idx="339">
                  <c:v>14.645200000000001</c:v>
                </c:pt>
                <c:pt idx="340">
                  <c:v>14.9535</c:v>
                </c:pt>
                <c:pt idx="341">
                  <c:v>15.0404</c:v>
                </c:pt>
                <c:pt idx="342">
                  <c:v>15.2315</c:v>
                </c:pt>
                <c:pt idx="343">
                  <c:v>15.4176</c:v>
                </c:pt>
                <c:pt idx="344">
                  <c:v>15.2545</c:v>
                </c:pt>
                <c:pt idx="345">
                  <c:v>14.988799999999999</c:v>
                </c:pt>
                <c:pt idx="346">
                  <c:v>14.7456</c:v>
                </c:pt>
                <c:pt idx="347">
                  <c:v>14.7506</c:v>
                </c:pt>
                <c:pt idx="348">
                  <c:v>14.5479</c:v>
                </c:pt>
                <c:pt idx="349">
                  <c:v>14.002000000000001</c:v>
                </c:pt>
                <c:pt idx="350">
                  <c:v>14.05</c:v>
                </c:pt>
                <c:pt idx="351">
                  <c:v>13.559900000000001</c:v>
                </c:pt>
                <c:pt idx="352">
                  <c:v>13.5688</c:v>
                </c:pt>
                <c:pt idx="353">
                  <c:v>13.0197</c:v>
                </c:pt>
                <c:pt idx="354">
                  <c:v>12.342599999999999</c:v>
                </c:pt>
                <c:pt idx="355">
                  <c:v>12.745100000000001</c:v>
                </c:pt>
                <c:pt idx="356">
                  <c:v>12.937200000000001</c:v>
                </c:pt>
                <c:pt idx="357">
                  <c:v>13.918900000000001</c:v>
                </c:pt>
                <c:pt idx="358">
                  <c:v>14.1645</c:v>
                </c:pt>
                <c:pt idx="359">
                  <c:v>13.7415</c:v>
                </c:pt>
                <c:pt idx="360">
                  <c:v>14.049200000000001</c:v>
                </c:pt>
                <c:pt idx="361">
                  <c:v>14.721500000000001</c:v>
                </c:pt>
                <c:pt idx="362">
                  <c:v>14.3706</c:v>
                </c:pt>
                <c:pt idx="363">
                  <c:v>14.7529</c:v>
                </c:pt>
                <c:pt idx="364">
                  <c:v>15.047700000000001</c:v>
                </c:pt>
                <c:pt idx="365">
                  <c:v>15.3284</c:v>
                </c:pt>
                <c:pt idx="366">
                  <c:v>15.0831</c:v>
                </c:pt>
                <c:pt idx="367">
                  <c:v>13.899800000000001</c:v>
                </c:pt>
                <c:pt idx="368">
                  <c:v>12.9979</c:v>
                </c:pt>
                <c:pt idx="369">
                  <c:v>13.0665</c:v>
                </c:pt>
                <c:pt idx="370">
                  <c:v>13.728</c:v>
                </c:pt>
                <c:pt idx="371">
                  <c:v>13.9293</c:v>
                </c:pt>
                <c:pt idx="372">
                  <c:v>13.795</c:v>
                </c:pt>
                <c:pt idx="373">
                  <c:v>13.531599999999999</c:v>
                </c:pt>
                <c:pt idx="374">
                  <c:v>13.639799999999999</c:v>
                </c:pt>
                <c:pt idx="375">
                  <c:v>13.654400000000001</c:v>
                </c:pt>
                <c:pt idx="376">
                  <c:v>13.6455</c:v>
                </c:pt>
                <c:pt idx="377">
                  <c:v>13.785399999999999</c:v>
                </c:pt>
                <c:pt idx="378">
                  <c:v>13.802899999999999</c:v>
                </c:pt>
                <c:pt idx="379">
                  <c:v>13.9848</c:v>
                </c:pt>
                <c:pt idx="380">
                  <c:v>13.926299999999999</c:v>
                </c:pt>
                <c:pt idx="381">
                  <c:v>13.905099999999999</c:v>
                </c:pt>
                <c:pt idx="382">
                  <c:v>13.749499999999999</c:v>
                </c:pt>
                <c:pt idx="383">
                  <c:v>13.388999999999999</c:v>
                </c:pt>
                <c:pt idx="384">
                  <c:v>13.148099999999999</c:v>
                </c:pt>
                <c:pt idx="385">
                  <c:v>12.683</c:v>
                </c:pt>
                <c:pt idx="386">
                  <c:v>12.4435</c:v>
                </c:pt>
                <c:pt idx="387">
                  <c:v>12.4331</c:v>
                </c:pt>
                <c:pt idx="388">
                  <c:v>12.221399999999999</c:v>
                </c:pt>
                <c:pt idx="389">
                  <c:v>11.492000000000001</c:v>
                </c:pt>
                <c:pt idx="390">
                  <c:v>11.534000000000001</c:v>
                </c:pt>
                <c:pt idx="391">
                  <c:v>11.8468</c:v>
                </c:pt>
                <c:pt idx="392">
                  <c:v>11.843299999999999</c:v>
                </c:pt>
                <c:pt idx="393">
                  <c:v>11.471500000000001</c:v>
                </c:pt>
                <c:pt idx="394">
                  <c:v>11.0725</c:v>
                </c:pt>
                <c:pt idx="395">
                  <c:v>11.173999999999999</c:v>
                </c:pt>
                <c:pt idx="396">
                  <c:v>11.636100000000001</c:v>
                </c:pt>
                <c:pt idx="397">
                  <c:v>11.9102</c:v>
                </c:pt>
                <c:pt idx="398">
                  <c:v>11.685499999999999</c:v>
                </c:pt>
                <c:pt idx="399">
                  <c:v>11.5227</c:v>
                </c:pt>
                <c:pt idx="400">
                  <c:v>11.478999999999999</c:v>
                </c:pt>
                <c:pt idx="401">
                  <c:v>11.428699999999999</c:v>
                </c:pt>
                <c:pt idx="402">
                  <c:v>10.6944</c:v>
                </c:pt>
                <c:pt idx="403">
                  <c:v>10.492100000000001</c:v>
                </c:pt>
                <c:pt idx="404">
                  <c:v>10.500500000000001</c:v>
                </c:pt>
                <c:pt idx="405">
                  <c:v>10.6128</c:v>
                </c:pt>
                <c:pt idx="406">
                  <c:v>10.5169</c:v>
                </c:pt>
                <c:pt idx="407">
                  <c:v>10.1722</c:v>
                </c:pt>
                <c:pt idx="408">
                  <c:v>10.3598</c:v>
                </c:pt>
                <c:pt idx="409">
                  <c:v>10.329800000000001</c:v>
                </c:pt>
                <c:pt idx="410">
                  <c:v>10.707000000000001</c:v>
                </c:pt>
                <c:pt idx="411">
                  <c:v>11.4011</c:v>
                </c:pt>
                <c:pt idx="412">
                  <c:v>11.026899999999999</c:v>
                </c:pt>
                <c:pt idx="413">
                  <c:v>11.154299999999999</c:v>
                </c:pt>
                <c:pt idx="414">
                  <c:v>11.1136</c:v>
                </c:pt>
                <c:pt idx="415">
                  <c:v>11.5848</c:v>
                </c:pt>
                <c:pt idx="416">
                  <c:v>12.0116</c:v>
                </c:pt>
                <c:pt idx="417">
                  <c:v>12.549099999999999</c:v>
                </c:pt>
                <c:pt idx="418">
                  <c:v>12.857699999999999</c:v>
                </c:pt>
                <c:pt idx="419">
                  <c:v>12.878399999999999</c:v>
                </c:pt>
                <c:pt idx="420">
                  <c:v>12.5436</c:v>
                </c:pt>
                <c:pt idx="421">
                  <c:v>12.3546</c:v>
                </c:pt>
                <c:pt idx="422">
                  <c:v>12.177</c:v>
                </c:pt>
                <c:pt idx="423">
                  <c:v>11.906499999999999</c:v>
                </c:pt>
                <c:pt idx="424">
                  <c:v>12.026300000000001</c:v>
                </c:pt>
                <c:pt idx="425">
                  <c:v>11.996</c:v>
                </c:pt>
                <c:pt idx="426">
                  <c:v>11.7912</c:v>
                </c:pt>
                <c:pt idx="427">
                  <c:v>11.732100000000001</c:v>
                </c:pt>
                <c:pt idx="428">
                  <c:v>11.9445</c:v>
                </c:pt>
                <c:pt idx="429">
                  <c:v>12.0457</c:v>
                </c:pt>
                <c:pt idx="430">
                  <c:v>12.0532</c:v>
                </c:pt>
                <c:pt idx="431">
                  <c:v>11.413600000000001</c:v>
                </c:pt>
                <c:pt idx="432">
                  <c:v>10.9924</c:v>
                </c:pt>
                <c:pt idx="433">
                  <c:v>10.0632</c:v>
                </c:pt>
                <c:pt idx="434">
                  <c:v>10.327199999999999</c:v>
                </c:pt>
                <c:pt idx="435">
                  <c:v>9.6445000000000007</c:v>
                </c:pt>
                <c:pt idx="436">
                  <c:v>9.1389999999999993</c:v>
                </c:pt>
                <c:pt idx="437">
                  <c:v>9.1481999999999992</c:v>
                </c:pt>
                <c:pt idx="438">
                  <c:v>9.0035000000000007</c:v>
                </c:pt>
                <c:pt idx="439">
                  <c:v>8.5726999999999993</c:v>
                </c:pt>
                <c:pt idx="440">
                  <c:v>7.9508000000000001</c:v>
                </c:pt>
                <c:pt idx="441">
                  <c:v>7.3871000000000002</c:v>
                </c:pt>
                <c:pt idx="442">
                  <c:v>6.7530000000000001</c:v>
                </c:pt>
                <c:pt idx="443">
                  <c:v>6.4126000000000003</c:v>
                </c:pt>
                <c:pt idx="444">
                  <c:v>6.6406000000000001</c:v>
                </c:pt>
                <c:pt idx="445">
                  <c:v>6.7843</c:v>
                </c:pt>
                <c:pt idx="446">
                  <c:v>6.6863999999999999</c:v>
                </c:pt>
                <c:pt idx="447">
                  <c:v>6.5206999999999997</c:v>
                </c:pt>
                <c:pt idx="448">
                  <c:v>6.5823999999999998</c:v>
                </c:pt>
                <c:pt idx="449">
                  <c:v>6.4962999999999997</c:v>
                </c:pt>
                <c:pt idx="450">
                  <c:v>6.3712999999999997</c:v>
                </c:pt>
                <c:pt idx="451">
                  <c:v>6.3030999999999997</c:v>
                </c:pt>
                <c:pt idx="452">
                  <c:v>6.1492000000000004</c:v>
                </c:pt>
                <c:pt idx="453">
                  <c:v>6.2904999999999998</c:v>
                </c:pt>
                <c:pt idx="454">
                  <c:v>6.3333000000000004</c:v>
                </c:pt>
                <c:pt idx="455">
                  <c:v>6.1345999999999998</c:v>
                </c:pt>
                <c:pt idx="456">
                  <c:v>6.0984999999999996</c:v>
                </c:pt>
                <c:pt idx="457">
                  <c:v>6.2397</c:v>
                </c:pt>
                <c:pt idx="458">
                  <c:v>6.3560999999999996</c:v>
                </c:pt>
                <c:pt idx="459">
                  <c:v>6.4561000000000002</c:v>
                </c:pt>
                <c:pt idx="460">
                  <c:v>6.8289999999999997</c:v>
                </c:pt>
                <c:pt idx="461">
                  <c:v>7.0216000000000003</c:v>
                </c:pt>
                <c:pt idx="462">
                  <c:v>7.0528000000000004</c:v>
                </c:pt>
                <c:pt idx="463">
                  <c:v>6.4790999999999999</c:v>
                </c:pt>
                <c:pt idx="464">
                  <c:v>6.5585000000000004</c:v>
                </c:pt>
                <c:pt idx="465">
                  <c:v>6.7946999999999997</c:v>
                </c:pt>
                <c:pt idx="466">
                  <c:v>6.4669999999999996</c:v>
                </c:pt>
                <c:pt idx="467">
                  <c:v>6.1607000000000003</c:v>
                </c:pt>
                <c:pt idx="468">
                  <c:v>5.9897</c:v>
                </c:pt>
                <c:pt idx="469">
                  <c:v>5.4554</c:v>
                </c:pt>
                <c:pt idx="470">
                  <c:v>5.7988</c:v>
                </c:pt>
                <c:pt idx="471">
                  <c:v>5.5998999999999999</c:v>
                </c:pt>
                <c:pt idx="472">
                  <c:v>5.1890000000000001</c:v>
                </c:pt>
                <c:pt idx="473">
                  <c:v>5.0435999999999996</c:v>
                </c:pt>
                <c:pt idx="474">
                  <c:v>5.0805999999999996</c:v>
                </c:pt>
                <c:pt idx="475">
                  <c:v>5.0206999999999997</c:v>
                </c:pt>
                <c:pt idx="476">
                  <c:v>5.2972000000000001</c:v>
                </c:pt>
                <c:pt idx="477">
                  <c:v>5.3512000000000004</c:v>
                </c:pt>
                <c:pt idx="478">
                  <c:v>5.1264000000000003</c:v>
                </c:pt>
                <c:pt idx="479">
                  <c:v>4.7842000000000002</c:v>
                </c:pt>
                <c:pt idx="480">
                  <c:v>5.1222000000000003</c:v>
                </c:pt>
                <c:pt idx="481">
                  <c:v>5.2748999999999997</c:v>
                </c:pt>
                <c:pt idx="482">
                  <c:v>5.1924000000000001</c:v>
                </c:pt>
                <c:pt idx="483">
                  <c:v>5.2971000000000004</c:v>
                </c:pt>
                <c:pt idx="484">
                  <c:v>5.6094999999999997</c:v>
                </c:pt>
                <c:pt idx="485">
                  <c:v>5.2161</c:v>
                </c:pt>
                <c:pt idx="486">
                  <c:v>5.1978</c:v>
                </c:pt>
                <c:pt idx="487">
                  <c:v>5.1612999999999998</c:v>
                </c:pt>
                <c:pt idx="488">
                  <c:v>5.3775000000000004</c:v>
                </c:pt>
                <c:pt idx="489">
                  <c:v>5.4793000000000003</c:v>
                </c:pt>
                <c:pt idx="490">
                  <c:v>5.8381999999999996</c:v>
                </c:pt>
                <c:pt idx="491">
                  <c:v>6.1142000000000003</c:v>
                </c:pt>
                <c:pt idx="492">
                  <c:v>6.2870999999999997</c:v>
                </c:pt>
                <c:pt idx="493">
                  <c:v>6.4612999999999996</c:v>
                </c:pt>
                <c:pt idx="494">
                  <c:v>6.8213999999999997</c:v>
                </c:pt>
                <c:pt idx="495">
                  <c:v>7.2732000000000001</c:v>
                </c:pt>
                <c:pt idx="496">
                  <c:v>7.5934999999999997</c:v>
                </c:pt>
                <c:pt idx="497">
                  <c:v>7.5579999999999998</c:v>
                </c:pt>
                <c:pt idx="498">
                  <c:v>7.6021000000000001</c:v>
                </c:pt>
                <c:pt idx="499">
                  <c:v>8.02</c:v>
                </c:pt>
                <c:pt idx="500">
                  <c:v>8.2651000000000003</c:v>
                </c:pt>
                <c:pt idx="501">
                  <c:v>8.4321999999999999</c:v>
                </c:pt>
                <c:pt idx="502">
                  <c:v>7.9981999999999998</c:v>
                </c:pt>
                <c:pt idx="503">
                  <c:v>7.9646999999999997</c:v>
                </c:pt>
                <c:pt idx="504">
                  <c:v>8.1541999999999994</c:v>
                </c:pt>
                <c:pt idx="505">
                  <c:v>8.5334000000000003</c:v>
                </c:pt>
                <c:pt idx="506">
                  <c:v>8.7006999999999994</c:v>
                </c:pt>
                <c:pt idx="507">
                  <c:v>8.3727999999999998</c:v>
                </c:pt>
                <c:pt idx="508">
                  <c:v>8.0005000000000006</c:v>
                </c:pt>
                <c:pt idx="509">
                  <c:v>7.6718000000000002</c:v>
                </c:pt>
                <c:pt idx="510">
                  <c:v>7.3460000000000001</c:v>
                </c:pt>
                <c:pt idx="511">
                  <c:v>7.4417999999999997</c:v>
                </c:pt>
                <c:pt idx="512">
                  <c:v>7.4581999999999997</c:v>
                </c:pt>
                <c:pt idx="513">
                  <c:v>7.3174000000000001</c:v>
                </c:pt>
                <c:pt idx="514">
                  <c:v>7.5462999999999996</c:v>
                </c:pt>
                <c:pt idx="515">
                  <c:v>7.8097000000000003</c:v>
                </c:pt>
                <c:pt idx="516">
                  <c:v>8.0723000000000003</c:v>
                </c:pt>
                <c:pt idx="517">
                  <c:v>8.1621000000000006</c:v>
                </c:pt>
                <c:pt idx="518">
                  <c:v>8.0580999999999996</c:v>
                </c:pt>
                <c:pt idx="519">
                  <c:v>7.9236000000000004</c:v>
                </c:pt>
                <c:pt idx="520">
                  <c:v>7.8997000000000002</c:v>
                </c:pt>
                <c:pt idx="521">
                  <c:v>8.0517000000000003</c:v>
                </c:pt>
                <c:pt idx="522">
                  <c:v>8.3777000000000008</c:v>
                </c:pt>
                <c:pt idx="523">
                  <c:v>8.7173999999999996</c:v>
                </c:pt>
                <c:pt idx="524">
                  <c:v>8.5816999999999997</c:v>
                </c:pt>
                <c:pt idx="525">
                  <c:v>8.4194999999999993</c:v>
                </c:pt>
                <c:pt idx="526">
                  <c:v>8.8882999999999992</c:v>
                </c:pt>
                <c:pt idx="527">
                  <c:v>9.3106000000000009</c:v>
                </c:pt>
                <c:pt idx="528">
                  <c:v>9.6926000000000005</c:v>
                </c:pt>
                <c:pt idx="529">
                  <c:v>9.8308</c:v>
                </c:pt>
                <c:pt idx="530">
                  <c:v>9.5184999999999995</c:v>
                </c:pt>
                <c:pt idx="531">
                  <c:v>9.4765999999999995</c:v>
                </c:pt>
                <c:pt idx="532">
                  <c:v>9.7289999999999992</c:v>
                </c:pt>
                <c:pt idx="533">
                  <c:v>9.7964000000000002</c:v>
                </c:pt>
                <c:pt idx="534">
                  <c:v>9.9640000000000004</c:v>
                </c:pt>
                <c:pt idx="535">
                  <c:v>10.110900000000001</c:v>
                </c:pt>
                <c:pt idx="536">
                  <c:v>10.3592</c:v>
                </c:pt>
                <c:pt idx="537">
                  <c:v>10.718500000000001</c:v>
                </c:pt>
                <c:pt idx="538">
                  <c:v>10.8863</c:v>
                </c:pt>
                <c:pt idx="539">
                  <c:v>11.147399999999999</c:v>
                </c:pt>
                <c:pt idx="540">
                  <c:v>11.340999999999999</c:v>
                </c:pt>
                <c:pt idx="541">
                  <c:v>11.3894</c:v>
                </c:pt>
                <c:pt idx="542">
                  <c:v>10.712400000000001</c:v>
                </c:pt>
                <c:pt idx="543">
                  <c:v>10.3956</c:v>
                </c:pt>
                <c:pt idx="544">
                  <c:v>10.575200000000001</c:v>
                </c:pt>
                <c:pt idx="545">
                  <c:v>11.198</c:v>
                </c:pt>
                <c:pt idx="546">
                  <c:v>11.8697</c:v>
                </c:pt>
                <c:pt idx="547">
                  <c:v>12.488799999999999</c:v>
                </c:pt>
                <c:pt idx="548">
                  <c:v>12.692600000000001</c:v>
                </c:pt>
                <c:pt idx="549">
                  <c:v>12.426500000000001</c:v>
                </c:pt>
                <c:pt idx="550">
                  <c:v>12.6152</c:v>
                </c:pt>
                <c:pt idx="551">
                  <c:v>13.0091</c:v>
                </c:pt>
                <c:pt idx="552">
                  <c:v>13.1859</c:v>
                </c:pt>
                <c:pt idx="553">
                  <c:v>13.634</c:v>
                </c:pt>
                <c:pt idx="554">
                  <c:v>14.033300000000001</c:v>
                </c:pt>
                <c:pt idx="555">
                  <c:v>14.488200000000001</c:v>
                </c:pt>
                <c:pt idx="556">
                  <c:v>15.0023</c:v>
                </c:pt>
                <c:pt idx="557">
                  <c:v>15.1203</c:v>
                </c:pt>
                <c:pt idx="558">
                  <c:v>15.8208</c:v>
                </c:pt>
                <c:pt idx="559">
                  <c:v>16.8629</c:v>
                </c:pt>
                <c:pt idx="560">
                  <c:v>17.8187</c:v>
                </c:pt>
                <c:pt idx="561">
                  <c:v>17.537199999999999</c:v>
                </c:pt>
                <c:pt idx="562">
                  <c:v>18.1313</c:v>
                </c:pt>
                <c:pt idx="563">
                  <c:v>18.646599999999999</c:v>
                </c:pt>
                <c:pt idx="564">
                  <c:v>18.806100000000001</c:v>
                </c:pt>
                <c:pt idx="565">
                  <c:v>18.8688</c:v>
                </c:pt>
                <c:pt idx="566">
                  <c:v>19.9434</c:v>
                </c:pt>
                <c:pt idx="567">
                  <c:v>21.257899999999999</c:v>
                </c:pt>
                <c:pt idx="568">
                  <c:v>21.832699999999999</c:v>
                </c:pt>
                <c:pt idx="569">
                  <c:v>20.913399999999999</c:v>
                </c:pt>
                <c:pt idx="570">
                  <c:v>21.081900000000001</c:v>
                </c:pt>
                <c:pt idx="571">
                  <c:v>21.7621</c:v>
                </c:pt>
                <c:pt idx="572">
                  <c:v>23.0047</c:v>
                </c:pt>
                <c:pt idx="573">
                  <c:v>23.578299999999999</c:v>
                </c:pt>
                <c:pt idx="574">
                  <c:v>25.122</c:v>
                </c:pt>
                <c:pt idx="575">
                  <c:v>25.301600000000001</c:v>
                </c:pt>
                <c:pt idx="576">
                  <c:v>27.083200000000001</c:v>
                </c:pt>
                <c:pt idx="577">
                  <c:v>27.131699999999999</c:v>
                </c:pt>
                <c:pt idx="578">
                  <c:v>27.675799999999999</c:v>
                </c:pt>
                <c:pt idx="579">
                  <c:v>27.5684</c:v>
                </c:pt>
                <c:pt idx="580">
                  <c:v>27.698599999999999</c:v>
                </c:pt>
                <c:pt idx="581">
                  <c:v>27.935500000000001</c:v>
                </c:pt>
                <c:pt idx="582">
                  <c:v>29.933299999999999</c:v>
                </c:pt>
                <c:pt idx="583">
                  <c:v>31.4803</c:v>
                </c:pt>
                <c:pt idx="584">
                  <c:v>32.563800000000001</c:v>
                </c:pt>
                <c:pt idx="585">
                  <c:v>28.961099999999998</c:v>
                </c:pt>
                <c:pt idx="586">
                  <c:v>21.170999999999999</c:v>
                </c:pt>
                <c:pt idx="587">
                  <c:v>22.007400000000001</c:v>
                </c:pt>
                <c:pt idx="588">
                  <c:v>22.310700000000001</c:v>
                </c:pt>
                <c:pt idx="589">
                  <c:v>23.697099999999999</c:v>
                </c:pt>
                <c:pt idx="590">
                  <c:v>24.586600000000001</c:v>
                </c:pt>
                <c:pt idx="591">
                  <c:v>25.843399999999999</c:v>
                </c:pt>
                <c:pt idx="592">
                  <c:v>24.309799999999999</c:v>
                </c:pt>
                <c:pt idx="593">
                  <c:v>21.866900000000001</c:v>
                </c:pt>
                <c:pt idx="594">
                  <c:v>21.5488</c:v>
                </c:pt>
                <c:pt idx="595">
                  <c:v>21.300599999999999</c:v>
                </c:pt>
                <c:pt idx="596">
                  <c:v>21.072600000000001</c:v>
                </c:pt>
                <c:pt idx="597">
                  <c:v>18.2149</c:v>
                </c:pt>
                <c:pt idx="598">
                  <c:v>16.939699999999998</c:v>
                </c:pt>
                <c:pt idx="599">
                  <c:v>16.055</c:v>
                </c:pt>
                <c:pt idx="600">
                  <c:v>16.705500000000001</c:v>
                </c:pt>
                <c:pt idx="601">
                  <c:v>18.1615</c:v>
                </c:pt>
                <c:pt idx="602">
                  <c:v>18.579599999999999</c:v>
                </c:pt>
                <c:pt idx="603">
                  <c:v>16.872299999999999</c:v>
                </c:pt>
                <c:pt idx="604">
                  <c:v>15.4015</c:v>
                </c:pt>
                <c:pt idx="605">
                  <c:v>15.0625</c:v>
                </c:pt>
                <c:pt idx="606">
                  <c:v>15.5168</c:v>
                </c:pt>
                <c:pt idx="607">
                  <c:v>15.0063</c:v>
                </c:pt>
                <c:pt idx="608">
                  <c:v>12.8178</c:v>
                </c:pt>
                <c:pt idx="609">
                  <c:v>11.145899999999999</c:v>
                </c:pt>
                <c:pt idx="610">
                  <c:v>11.4156</c:v>
                </c:pt>
                <c:pt idx="611">
                  <c:v>9.3059999999999992</c:v>
                </c:pt>
                <c:pt idx="612">
                  <c:v>9.3124000000000002</c:v>
                </c:pt>
                <c:pt idx="613">
                  <c:v>9.3369</c:v>
                </c:pt>
                <c:pt idx="614">
                  <c:v>9.4131</c:v>
                </c:pt>
                <c:pt idx="615">
                  <c:v>7.1921999999999997</c:v>
                </c:pt>
                <c:pt idx="616">
                  <c:v>6.3909000000000002</c:v>
                </c:pt>
                <c:pt idx="617">
                  <c:v>5.5651000000000002</c:v>
                </c:pt>
                <c:pt idx="618">
                  <c:v>5.8388</c:v>
                </c:pt>
                <c:pt idx="619">
                  <c:v>8.8346</c:v>
                </c:pt>
                <c:pt idx="620">
                  <c:v>9.7612000000000005</c:v>
                </c:pt>
                <c:pt idx="621">
                  <c:v>8.4786000000000001</c:v>
                </c:pt>
                <c:pt idx="622">
                  <c:v>8.4633000000000003</c:v>
                </c:pt>
                <c:pt idx="623">
                  <c:v>8.2570999999999994</c:v>
                </c:pt>
                <c:pt idx="624">
                  <c:v>8.7279999999999998</c:v>
                </c:pt>
                <c:pt idx="625">
                  <c:v>7.8261000000000003</c:v>
                </c:pt>
                <c:pt idx="626">
                  <c:v>7.8746999999999998</c:v>
                </c:pt>
                <c:pt idx="627">
                  <c:v>8.7231000000000005</c:v>
                </c:pt>
                <c:pt idx="628">
                  <c:v>11.249700000000001</c:v>
                </c:pt>
                <c:pt idx="629">
                  <c:v>13.0989</c:v>
                </c:pt>
                <c:pt idx="630">
                  <c:v>13.754300000000001</c:v>
                </c:pt>
                <c:pt idx="631">
                  <c:v>12.999499999999999</c:v>
                </c:pt>
                <c:pt idx="632">
                  <c:v>12.9229</c:v>
                </c:pt>
                <c:pt idx="633">
                  <c:v>11.696199999999999</c:v>
                </c:pt>
                <c:pt idx="634">
                  <c:v>12.011799999999999</c:v>
                </c:pt>
                <c:pt idx="635">
                  <c:v>12.2818</c:v>
                </c:pt>
                <c:pt idx="636">
                  <c:v>13.0251</c:v>
                </c:pt>
                <c:pt idx="637">
                  <c:v>13.9269</c:v>
                </c:pt>
                <c:pt idx="638">
                  <c:v>13.2545</c:v>
                </c:pt>
                <c:pt idx="639">
                  <c:v>13.5184</c:v>
                </c:pt>
                <c:pt idx="640">
                  <c:v>12.1816</c:v>
                </c:pt>
                <c:pt idx="641">
                  <c:v>12.287699999999999</c:v>
                </c:pt>
                <c:pt idx="642">
                  <c:v>11.7415</c:v>
                </c:pt>
                <c:pt idx="643">
                  <c:v>11.315</c:v>
                </c:pt>
                <c:pt idx="644">
                  <c:v>10.91</c:v>
                </c:pt>
                <c:pt idx="645">
                  <c:v>11.1083</c:v>
                </c:pt>
                <c:pt idx="646">
                  <c:v>11.4488</c:v>
                </c:pt>
                <c:pt idx="647">
                  <c:v>11.6393</c:v>
                </c:pt>
                <c:pt idx="648">
                  <c:v>11.495900000000001</c:v>
                </c:pt>
                <c:pt idx="649">
                  <c:v>11.0878</c:v>
                </c:pt>
                <c:pt idx="650">
                  <c:v>10.398300000000001</c:v>
                </c:pt>
                <c:pt idx="651">
                  <c:v>11.104200000000001</c:v>
                </c:pt>
                <c:pt idx="652">
                  <c:v>11.9856</c:v>
                </c:pt>
                <c:pt idx="653">
                  <c:v>12.5395</c:v>
                </c:pt>
                <c:pt idx="654">
                  <c:v>13.2021</c:v>
                </c:pt>
                <c:pt idx="655">
                  <c:v>14.1051</c:v>
                </c:pt>
                <c:pt idx="656">
                  <c:v>14.418900000000001</c:v>
                </c:pt>
                <c:pt idx="657">
                  <c:v>14.8262</c:v>
                </c:pt>
                <c:pt idx="658">
                  <c:v>16.1296</c:v>
                </c:pt>
                <c:pt idx="659">
                  <c:v>16.159199999999998</c:v>
                </c:pt>
                <c:pt idx="660">
                  <c:v>17.087399999999999</c:v>
                </c:pt>
                <c:pt idx="661">
                  <c:v>18.104500000000002</c:v>
                </c:pt>
                <c:pt idx="662">
                  <c:v>18.660499999999999</c:v>
                </c:pt>
                <c:pt idx="663">
                  <c:v>18.719000000000001</c:v>
                </c:pt>
                <c:pt idx="664">
                  <c:v>17.7502</c:v>
                </c:pt>
                <c:pt idx="665">
                  <c:v>18.393000000000001</c:v>
                </c:pt>
                <c:pt idx="666">
                  <c:v>19.360499999999998</c:v>
                </c:pt>
                <c:pt idx="667">
                  <c:v>19.623100000000001</c:v>
                </c:pt>
                <c:pt idx="668">
                  <c:v>19.861999999999998</c:v>
                </c:pt>
                <c:pt idx="669">
                  <c:v>20.9131</c:v>
                </c:pt>
                <c:pt idx="670">
                  <c:v>21.4998</c:v>
                </c:pt>
                <c:pt idx="671">
                  <c:v>21.125699999999998</c:v>
                </c:pt>
                <c:pt idx="672">
                  <c:v>21.6187</c:v>
                </c:pt>
                <c:pt idx="673">
                  <c:v>22.244199999999999</c:v>
                </c:pt>
                <c:pt idx="674">
                  <c:v>22.042200000000001</c:v>
                </c:pt>
                <c:pt idx="675">
                  <c:v>20.5566</c:v>
                </c:pt>
                <c:pt idx="676">
                  <c:v>19.4742</c:v>
                </c:pt>
                <c:pt idx="677">
                  <c:v>18.7117</c:v>
                </c:pt>
                <c:pt idx="678">
                  <c:v>19.646699999999999</c:v>
                </c:pt>
                <c:pt idx="679">
                  <c:v>19.806999999999999</c:v>
                </c:pt>
                <c:pt idx="680">
                  <c:v>16.847899999999999</c:v>
                </c:pt>
                <c:pt idx="681">
                  <c:v>14.361700000000001</c:v>
                </c:pt>
                <c:pt idx="682">
                  <c:v>13.158099999999999</c:v>
                </c:pt>
                <c:pt idx="683">
                  <c:v>13.0085</c:v>
                </c:pt>
                <c:pt idx="684">
                  <c:v>13.5115</c:v>
                </c:pt>
                <c:pt idx="685">
                  <c:v>13.2631</c:v>
                </c:pt>
                <c:pt idx="686">
                  <c:v>12.3773</c:v>
                </c:pt>
                <c:pt idx="687">
                  <c:v>11.7895</c:v>
                </c:pt>
                <c:pt idx="688">
                  <c:v>11.9923</c:v>
                </c:pt>
                <c:pt idx="689">
                  <c:v>12.289</c:v>
                </c:pt>
                <c:pt idx="690">
                  <c:v>14.770300000000001</c:v>
                </c:pt>
                <c:pt idx="691">
                  <c:v>14.903600000000001</c:v>
                </c:pt>
                <c:pt idx="692">
                  <c:v>14.282299999999999</c:v>
                </c:pt>
                <c:pt idx="693">
                  <c:v>16.061199999999999</c:v>
                </c:pt>
                <c:pt idx="694">
                  <c:v>16.1496</c:v>
                </c:pt>
                <c:pt idx="695">
                  <c:v>15.756500000000001</c:v>
                </c:pt>
                <c:pt idx="696">
                  <c:v>15.599600000000001</c:v>
                </c:pt>
                <c:pt idx="697">
                  <c:v>15.6647</c:v>
                </c:pt>
                <c:pt idx="698">
                  <c:v>15.729200000000001</c:v>
                </c:pt>
                <c:pt idx="699">
                  <c:v>13.917</c:v>
                </c:pt>
                <c:pt idx="700">
                  <c:v>14.5029</c:v>
                </c:pt>
                <c:pt idx="701">
                  <c:v>14.8338</c:v>
                </c:pt>
                <c:pt idx="702">
                  <c:v>15.270899999999999</c:v>
                </c:pt>
                <c:pt idx="703">
                  <c:v>15.120100000000001</c:v>
                </c:pt>
                <c:pt idx="704">
                  <c:v>16.4528</c:v>
                </c:pt>
                <c:pt idx="705">
                  <c:v>16.821200000000001</c:v>
                </c:pt>
                <c:pt idx="706">
                  <c:v>16.5992</c:v>
                </c:pt>
                <c:pt idx="707">
                  <c:v>16.2804</c:v>
                </c:pt>
                <c:pt idx="708">
                  <c:v>16.378499999999999</c:v>
                </c:pt>
                <c:pt idx="709">
                  <c:v>16.216100000000001</c:v>
                </c:pt>
                <c:pt idx="710">
                  <c:v>16.172899999999998</c:v>
                </c:pt>
                <c:pt idx="711">
                  <c:v>16.370999999999999</c:v>
                </c:pt>
                <c:pt idx="712">
                  <c:v>14.1387</c:v>
                </c:pt>
                <c:pt idx="713">
                  <c:v>12.8438</c:v>
                </c:pt>
                <c:pt idx="714">
                  <c:v>13.369899999999999</c:v>
                </c:pt>
                <c:pt idx="715">
                  <c:v>13.6494</c:v>
                </c:pt>
                <c:pt idx="716">
                  <c:v>14.2148</c:v>
                </c:pt>
                <c:pt idx="717">
                  <c:v>14.3283</c:v>
                </c:pt>
                <c:pt idx="718">
                  <c:v>14.636699999999999</c:v>
                </c:pt>
                <c:pt idx="719">
                  <c:v>13.9084</c:v>
                </c:pt>
                <c:pt idx="720">
                  <c:v>13.904199999999999</c:v>
                </c:pt>
                <c:pt idx="721">
                  <c:v>13.0029</c:v>
                </c:pt>
                <c:pt idx="722">
                  <c:v>12.9557</c:v>
                </c:pt>
                <c:pt idx="723">
                  <c:v>12.429399999999999</c:v>
                </c:pt>
                <c:pt idx="724">
                  <c:v>12.0372</c:v>
                </c:pt>
                <c:pt idx="725">
                  <c:v>12.164300000000001</c:v>
                </c:pt>
                <c:pt idx="726">
                  <c:v>12.744999999999999</c:v>
                </c:pt>
                <c:pt idx="727">
                  <c:v>12.463200000000001</c:v>
                </c:pt>
                <c:pt idx="728">
                  <c:v>12.2797</c:v>
                </c:pt>
                <c:pt idx="729">
                  <c:v>11.5778</c:v>
                </c:pt>
                <c:pt idx="730">
                  <c:v>10.9117</c:v>
                </c:pt>
                <c:pt idx="731">
                  <c:v>10.086600000000001</c:v>
                </c:pt>
                <c:pt idx="732">
                  <c:v>10.101699999999999</c:v>
                </c:pt>
                <c:pt idx="733">
                  <c:v>9.6803000000000008</c:v>
                </c:pt>
                <c:pt idx="734">
                  <c:v>9.0033999999999992</c:v>
                </c:pt>
                <c:pt idx="735">
                  <c:v>8.5442999999999998</c:v>
                </c:pt>
                <c:pt idx="736">
                  <c:v>8.5061</c:v>
                </c:pt>
                <c:pt idx="737">
                  <c:v>8.9055</c:v>
                </c:pt>
                <c:pt idx="738">
                  <c:v>9.1504999999999992</c:v>
                </c:pt>
                <c:pt idx="739">
                  <c:v>9.0128000000000004</c:v>
                </c:pt>
                <c:pt idx="740">
                  <c:v>9.0777999999999999</c:v>
                </c:pt>
                <c:pt idx="741">
                  <c:v>9.5991999999999997</c:v>
                </c:pt>
                <c:pt idx="742">
                  <c:v>9.6613000000000007</c:v>
                </c:pt>
                <c:pt idx="743">
                  <c:v>9.6174999999999997</c:v>
                </c:pt>
                <c:pt idx="744">
                  <c:v>10.150499999999999</c:v>
                </c:pt>
                <c:pt idx="745">
                  <c:v>10.709</c:v>
                </c:pt>
                <c:pt idx="746">
                  <c:v>10.8505</c:v>
                </c:pt>
                <c:pt idx="747">
                  <c:v>11.039199999999999</c:v>
                </c:pt>
                <c:pt idx="748">
                  <c:v>11.3622</c:v>
                </c:pt>
                <c:pt idx="749">
                  <c:v>11.5167</c:v>
                </c:pt>
                <c:pt idx="750">
                  <c:v>11.7742</c:v>
                </c:pt>
                <c:pt idx="751">
                  <c:v>11.2105</c:v>
                </c:pt>
                <c:pt idx="752">
                  <c:v>11.3363</c:v>
                </c:pt>
                <c:pt idx="753">
                  <c:v>11.1873</c:v>
                </c:pt>
                <c:pt idx="754">
                  <c:v>10.631</c:v>
                </c:pt>
                <c:pt idx="755">
                  <c:v>10.737399999999999</c:v>
                </c:pt>
                <c:pt idx="756">
                  <c:v>11.0524</c:v>
                </c:pt>
                <c:pt idx="757">
                  <c:v>10.947900000000001</c:v>
                </c:pt>
                <c:pt idx="758">
                  <c:v>11.2247</c:v>
                </c:pt>
                <c:pt idx="759">
                  <c:v>10.9383</c:v>
                </c:pt>
                <c:pt idx="760">
                  <c:v>11.1037</c:v>
                </c:pt>
                <c:pt idx="761">
                  <c:v>11.5328</c:v>
                </c:pt>
                <c:pt idx="762">
                  <c:v>11.738799999999999</c:v>
                </c:pt>
                <c:pt idx="763">
                  <c:v>11.541700000000001</c:v>
                </c:pt>
                <c:pt idx="764">
                  <c:v>11.3286</c:v>
                </c:pt>
                <c:pt idx="765">
                  <c:v>11.5831</c:v>
                </c:pt>
                <c:pt idx="766">
                  <c:v>11.4785</c:v>
                </c:pt>
                <c:pt idx="767">
                  <c:v>11.6387</c:v>
                </c:pt>
                <c:pt idx="768">
                  <c:v>11.9605</c:v>
                </c:pt>
                <c:pt idx="769">
                  <c:v>12.341699999999999</c:v>
                </c:pt>
                <c:pt idx="770">
                  <c:v>12.3233</c:v>
                </c:pt>
                <c:pt idx="771">
                  <c:v>12.6319</c:v>
                </c:pt>
                <c:pt idx="772">
                  <c:v>13.0366</c:v>
                </c:pt>
                <c:pt idx="773">
                  <c:v>13.1302</c:v>
                </c:pt>
                <c:pt idx="774">
                  <c:v>12.867000000000001</c:v>
                </c:pt>
                <c:pt idx="775">
                  <c:v>12.9154</c:v>
                </c:pt>
                <c:pt idx="776">
                  <c:v>13.798299999999999</c:v>
                </c:pt>
                <c:pt idx="777">
                  <c:v>14.374700000000001</c:v>
                </c:pt>
                <c:pt idx="778">
                  <c:v>14.8477</c:v>
                </c:pt>
                <c:pt idx="779">
                  <c:v>15.0204</c:v>
                </c:pt>
                <c:pt idx="780">
                  <c:v>15.623200000000001</c:v>
                </c:pt>
                <c:pt idx="781">
                  <c:v>15.761699999999999</c:v>
                </c:pt>
                <c:pt idx="782">
                  <c:v>15.1349</c:v>
                </c:pt>
                <c:pt idx="783">
                  <c:v>16.040800000000001</c:v>
                </c:pt>
                <c:pt idx="784">
                  <c:v>16.0137</c:v>
                </c:pt>
                <c:pt idx="785">
                  <c:v>15.773199999999999</c:v>
                </c:pt>
                <c:pt idx="786">
                  <c:v>14.508100000000001</c:v>
                </c:pt>
                <c:pt idx="787">
                  <c:v>13.9849</c:v>
                </c:pt>
                <c:pt idx="788">
                  <c:v>11.8413</c:v>
                </c:pt>
                <c:pt idx="789">
                  <c:v>11.387600000000001</c:v>
                </c:pt>
                <c:pt idx="790">
                  <c:v>11.11</c:v>
                </c:pt>
                <c:pt idx="791">
                  <c:v>11.3728</c:v>
                </c:pt>
                <c:pt idx="792">
                  <c:v>11.4693</c:v>
                </c:pt>
                <c:pt idx="793">
                  <c:v>11.9496</c:v>
                </c:pt>
                <c:pt idx="794">
                  <c:v>11.2879</c:v>
                </c:pt>
                <c:pt idx="795">
                  <c:v>10.9008</c:v>
                </c:pt>
                <c:pt idx="796">
                  <c:v>10.733700000000001</c:v>
                </c:pt>
                <c:pt idx="797">
                  <c:v>11.082700000000001</c:v>
                </c:pt>
                <c:pt idx="798">
                  <c:v>11.6965</c:v>
                </c:pt>
                <c:pt idx="799">
                  <c:v>11.3375</c:v>
                </c:pt>
                <c:pt idx="800">
                  <c:v>10.827500000000001</c:v>
                </c:pt>
                <c:pt idx="801">
                  <c:v>11.1327</c:v>
                </c:pt>
                <c:pt idx="802">
                  <c:v>10.9754</c:v>
                </c:pt>
                <c:pt idx="803">
                  <c:v>10.680899999999999</c:v>
                </c:pt>
                <c:pt idx="804">
                  <c:v>10.4193</c:v>
                </c:pt>
                <c:pt idx="805">
                  <c:v>9.9998000000000005</c:v>
                </c:pt>
                <c:pt idx="806">
                  <c:v>10.1867</c:v>
                </c:pt>
                <c:pt idx="807">
                  <c:v>10.779500000000001</c:v>
                </c:pt>
                <c:pt idx="808">
                  <c:v>11.241</c:v>
                </c:pt>
                <c:pt idx="809">
                  <c:v>11.5839</c:v>
                </c:pt>
                <c:pt idx="810">
                  <c:v>11.134600000000001</c:v>
                </c:pt>
                <c:pt idx="811">
                  <c:v>10.723599999999999</c:v>
                </c:pt>
                <c:pt idx="812">
                  <c:v>10.553000000000001</c:v>
                </c:pt>
                <c:pt idx="813">
                  <c:v>10.8254</c:v>
                </c:pt>
                <c:pt idx="814">
                  <c:v>10.248100000000001</c:v>
                </c:pt>
                <c:pt idx="815">
                  <c:v>10.159599999999999</c:v>
                </c:pt>
                <c:pt idx="816">
                  <c:v>10.2483</c:v>
                </c:pt>
                <c:pt idx="817">
                  <c:v>9.8725000000000005</c:v>
                </c:pt>
                <c:pt idx="818">
                  <c:v>9.9013000000000009</c:v>
                </c:pt>
                <c:pt idx="819">
                  <c:v>9.7835999999999999</c:v>
                </c:pt>
                <c:pt idx="820">
                  <c:v>9.6922999999999995</c:v>
                </c:pt>
                <c:pt idx="821">
                  <c:v>9.0677000000000003</c:v>
                </c:pt>
                <c:pt idx="822">
                  <c:v>9.6050000000000004</c:v>
                </c:pt>
                <c:pt idx="823">
                  <c:v>9.8513999999999999</c:v>
                </c:pt>
                <c:pt idx="824">
                  <c:v>9.8841000000000001</c:v>
                </c:pt>
                <c:pt idx="825">
                  <c:v>10.1699</c:v>
                </c:pt>
                <c:pt idx="826">
                  <c:v>10.2159</c:v>
                </c:pt>
                <c:pt idx="827">
                  <c:v>10.529299999999999</c:v>
                </c:pt>
                <c:pt idx="828">
                  <c:v>10.745699999999999</c:v>
                </c:pt>
                <c:pt idx="829">
                  <c:v>10.9116</c:v>
                </c:pt>
                <c:pt idx="830">
                  <c:v>10.9109</c:v>
                </c:pt>
                <c:pt idx="831">
                  <c:v>11.178000000000001</c:v>
                </c:pt>
                <c:pt idx="832">
                  <c:v>11.461499999999999</c:v>
                </c:pt>
                <c:pt idx="833">
                  <c:v>11.5541</c:v>
                </c:pt>
                <c:pt idx="834">
                  <c:v>10.5397</c:v>
                </c:pt>
                <c:pt idx="835">
                  <c:v>11.0406</c:v>
                </c:pt>
                <c:pt idx="836">
                  <c:v>11.337400000000001</c:v>
                </c:pt>
                <c:pt idx="837">
                  <c:v>11.6624</c:v>
                </c:pt>
                <c:pt idx="838">
                  <c:v>11.542199999999999</c:v>
                </c:pt>
                <c:pt idx="839">
                  <c:v>11.306699999999999</c:v>
                </c:pt>
                <c:pt idx="840">
                  <c:v>11.895799999999999</c:v>
                </c:pt>
                <c:pt idx="841">
                  <c:v>12.141500000000001</c:v>
                </c:pt>
                <c:pt idx="842">
                  <c:v>11.8416</c:v>
                </c:pt>
                <c:pt idx="843">
                  <c:v>11.9511</c:v>
                </c:pt>
                <c:pt idx="844">
                  <c:v>11.863899999999999</c:v>
                </c:pt>
                <c:pt idx="845">
                  <c:v>11.6157</c:v>
                </c:pt>
                <c:pt idx="846">
                  <c:v>11.7782</c:v>
                </c:pt>
                <c:pt idx="847">
                  <c:v>12.257</c:v>
                </c:pt>
                <c:pt idx="848">
                  <c:v>12.445</c:v>
                </c:pt>
                <c:pt idx="849">
                  <c:v>12.3095</c:v>
                </c:pt>
                <c:pt idx="850">
                  <c:v>11.852</c:v>
                </c:pt>
                <c:pt idx="851">
                  <c:v>12.1471</c:v>
                </c:pt>
                <c:pt idx="852">
                  <c:v>12.527100000000001</c:v>
                </c:pt>
                <c:pt idx="853">
                  <c:v>12.364100000000001</c:v>
                </c:pt>
                <c:pt idx="854">
                  <c:v>12.362299999999999</c:v>
                </c:pt>
                <c:pt idx="855">
                  <c:v>12.242699999999999</c:v>
                </c:pt>
                <c:pt idx="856">
                  <c:v>12.2005</c:v>
                </c:pt>
                <c:pt idx="857">
                  <c:v>12.447900000000001</c:v>
                </c:pt>
                <c:pt idx="858">
                  <c:v>12.6691</c:v>
                </c:pt>
                <c:pt idx="859">
                  <c:v>12.6784</c:v>
                </c:pt>
                <c:pt idx="860">
                  <c:v>12.434699999999999</c:v>
                </c:pt>
                <c:pt idx="861">
                  <c:v>12.1312</c:v>
                </c:pt>
                <c:pt idx="862">
                  <c:v>12.4735</c:v>
                </c:pt>
                <c:pt idx="863">
                  <c:v>12.933999999999999</c:v>
                </c:pt>
                <c:pt idx="864">
                  <c:v>13.0108</c:v>
                </c:pt>
                <c:pt idx="865">
                  <c:v>12.859299999999999</c:v>
                </c:pt>
                <c:pt idx="866">
                  <c:v>12.8348</c:v>
                </c:pt>
                <c:pt idx="867">
                  <c:v>12.1639</c:v>
                </c:pt>
                <c:pt idx="868">
                  <c:v>12.141999999999999</c:v>
                </c:pt>
                <c:pt idx="869">
                  <c:v>11.6244</c:v>
                </c:pt>
                <c:pt idx="870">
                  <c:v>11.7502</c:v>
                </c:pt>
                <c:pt idx="871">
                  <c:v>11.7151</c:v>
                </c:pt>
                <c:pt idx="872">
                  <c:v>11.1394</c:v>
                </c:pt>
                <c:pt idx="873">
                  <c:v>11.3919</c:v>
                </c:pt>
                <c:pt idx="874">
                  <c:v>11.6441</c:v>
                </c:pt>
                <c:pt idx="875">
                  <c:v>11.7545</c:v>
                </c:pt>
                <c:pt idx="876">
                  <c:v>12.002599999999999</c:v>
                </c:pt>
                <c:pt idx="877">
                  <c:v>12.215</c:v>
                </c:pt>
                <c:pt idx="878">
                  <c:v>12.4201</c:v>
                </c:pt>
                <c:pt idx="879">
                  <c:v>12.9079</c:v>
                </c:pt>
                <c:pt idx="880">
                  <c:v>13.311999999999999</c:v>
                </c:pt>
                <c:pt idx="881">
                  <c:v>13.357900000000001</c:v>
                </c:pt>
                <c:pt idx="882">
                  <c:v>13.833</c:v>
                </c:pt>
                <c:pt idx="883">
                  <c:v>14.0421</c:v>
                </c:pt>
                <c:pt idx="884">
                  <c:v>14.3565</c:v>
                </c:pt>
                <c:pt idx="885">
                  <c:v>14.619199999999999</c:v>
                </c:pt>
                <c:pt idx="886">
                  <c:v>15.1173</c:v>
                </c:pt>
                <c:pt idx="887">
                  <c:v>15.789099999999999</c:v>
                </c:pt>
                <c:pt idx="888">
                  <c:v>15.9908</c:v>
                </c:pt>
                <c:pt idx="889">
                  <c:v>16.4377</c:v>
                </c:pt>
                <c:pt idx="890">
                  <c:v>16.2193</c:v>
                </c:pt>
                <c:pt idx="891">
                  <c:v>16.685300000000002</c:v>
                </c:pt>
                <c:pt idx="892">
                  <c:v>16.5181</c:v>
                </c:pt>
                <c:pt idx="893">
                  <c:v>17.370100000000001</c:v>
                </c:pt>
                <c:pt idx="894">
                  <c:v>18.454000000000001</c:v>
                </c:pt>
                <c:pt idx="895">
                  <c:v>18.222300000000001</c:v>
                </c:pt>
                <c:pt idx="896">
                  <c:v>18.844000000000001</c:v>
                </c:pt>
                <c:pt idx="897">
                  <c:v>17.772300000000001</c:v>
                </c:pt>
                <c:pt idx="898">
                  <c:v>18.835599999999999</c:v>
                </c:pt>
                <c:pt idx="899">
                  <c:v>18.942399999999999</c:v>
                </c:pt>
                <c:pt idx="900">
                  <c:v>18.2926</c:v>
                </c:pt>
                <c:pt idx="901">
                  <c:v>18.266100000000002</c:v>
                </c:pt>
                <c:pt idx="902">
                  <c:v>19.371200000000002</c:v>
                </c:pt>
                <c:pt idx="903">
                  <c:v>19.3706</c:v>
                </c:pt>
                <c:pt idx="904">
                  <c:v>18.544499999999999</c:v>
                </c:pt>
                <c:pt idx="905">
                  <c:v>18.158200000000001</c:v>
                </c:pt>
                <c:pt idx="906">
                  <c:v>18.8568</c:v>
                </c:pt>
                <c:pt idx="907">
                  <c:v>18.6709</c:v>
                </c:pt>
                <c:pt idx="908">
                  <c:v>17.836600000000001</c:v>
                </c:pt>
                <c:pt idx="909">
                  <c:v>17.418900000000001</c:v>
                </c:pt>
                <c:pt idx="910">
                  <c:v>17.1203</c:v>
                </c:pt>
                <c:pt idx="911">
                  <c:v>17.197500000000002</c:v>
                </c:pt>
                <c:pt idx="912">
                  <c:v>16.7178</c:v>
                </c:pt>
                <c:pt idx="913">
                  <c:v>15.8437</c:v>
                </c:pt>
                <c:pt idx="914">
                  <c:v>15.900399999999999</c:v>
                </c:pt>
                <c:pt idx="915">
                  <c:v>16.123699999999999</c:v>
                </c:pt>
                <c:pt idx="916">
                  <c:v>16.598099999999999</c:v>
                </c:pt>
                <c:pt idx="917">
                  <c:v>16.729900000000001</c:v>
                </c:pt>
                <c:pt idx="918">
                  <c:v>16.8689</c:v>
                </c:pt>
                <c:pt idx="919">
                  <c:v>15.8689</c:v>
                </c:pt>
                <c:pt idx="920">
                  <c:v>15.157299999999999</c:v>
                </c:pt>
                <c:pt idx="921">
                  <c:v>14.1494</c:v>
                </c:pt>
                <c:pt idx="922">
                  <c:v>13.7362</c:v>
                </c:pt>
                <c:pt idx="923">
                  <c:v>13.6732</c:v>
                </c:pt>
                <c:pt idx="924">
                  <c:v>13.788399999999999</c:v>
                </c:pt>
                <c:pt idx="925">
                  <c:v>13.7849</c:v>
                </c:pt>
                <c:pt idx="926">
                  <c:v>13.925599999999999</c:v>
                </c:pt>
                <c:pt idx="927">
                  <c:v>13.913500000000001</c:v>
                </c:pt>
                <c:pt idx="928">
                  <c:v>14.3238</c:v>
                </c:pt>
                <c:pt idx="929">
                  <c:v>14.6356</c:v>
                </c:pt>
                <c:pt idx="930">
                  <c:v>14.9575</c:v>
                </c:pt>
                <c:pt idx="931">
                  <c:v>15.544600000000001</c:v>
                </c:pt>
                <c:pt idx="932">
                  <c:v>15.931900000000001</c:v>
                </c:pt>
                <c:pt idx="933">
                  <c:v>16.559799999999999</c:v>
                </c:pt>
                <c:pt idx="934">
                  <c:v>16.988900000000001</c:v>
                </c:pt>
                <c:pt idx="935">
                  <c:v>17.3584</c:v>
                </c:pt>
                <c:pt idx="936">
                  <c:v>17.9803</c:v>
                </c:pt>
                <c:pt idx="937">
                  <c:v>17.7592</c:v>
                </c:pt>
                <c:pt idx="938">
                  <c:v>18.200900000000001</c:v>
                </c:pt>
                <c:pt idx="939">
                  <c:v>18.430700000000002</c:v>
                </c:pt>
                <c:pt idx="940">
                  <c:v>18.692699999999999</c:v>
                </c:pt>
                <c:pt idx="941">
                  <c:v>18.448599999999999</c:v>
                </c:pt>
                <c:pt idx="942">
                  <c:v>19.090499999999999</c:v>
                </c:pt>
                <c:pt idx="943">
                  <c:v>18.9588</c:v>
                </c:pt>
                <c:pt idx="944">
                  <c:v>18.1233</c:v>
                </c:pt>
                <c:pt idx="945">
                  <c:v>18.021999999999998</c:v>
                </c:pt>
                <c:pt idx="946">
                  <c:v>18.0718</c:v>
                </c:pt>
                <c:pt idx="947">
                  <c:v>18.624700000000001</c:v>
                </c:pt>
                <c:pt idx="948">
                  <c:v>18.3383</c:v>
                </c:pt>
                <c:pt idx="949">
                  <c:v>17.545300000000001</c:v>
                </c:pt>
                <c:pt idx="950">
                  <c:v>17.286000000000001</c:v>
                </c:pt>
                <c:pt idx="951">
                  <c:v>17.4298</c:v>
                </c:pt>
                <c:pt idx="952">
                  <c:v>17.2562</c:v>
                </c:pt>
                <c:pt idx="953">
                  <c:v>17.823399999999999</c:v>
                </c:pt>
                <c:pt idx="954">
                  <c:v>17.376799999999999</c:v>
                </c:pt>
                <c:pt idx="955">
                  <c:v>17.582100000000001</c:v>
                </c:pt>
                <c:pt idx="956">
                  <c:v>17.052</c:v>
                </c:pt>
                <c:pt idx="957">
                  <c:v>16.6051</c:v>
                </c:pt>
                <c:pt idx="958">
                  <c:v>17.146100000000001</c:v>
                </c:pt>
                <c:pt idx="959">
                  <c:v>17.562100000000001</c:v>
                </c:pt>
                <c:pt idx="960">
                  <c:v>18.470400000000001</c:v>
                </c:pt>
                <c:pt idx="961">
                  <c:v>19.234000000000002</c:v>
                </c:pt>
                <c:pt idx="962">
                  <c:v>19.844200000000001</c:v>
                </c:pt>
                <c:pt idx="963">
                  <c:v>20.3828</c:v>
                </c:pt>
                <c:pt idx="964">
                  <c:v>20.598600000000001</c:v>
                </c:pt>
                <c:pt idx="965">
                  <c:v>20.3324</c:v>
                </c:pt>
                <c:pt idx="966">
                  <c:v>20.146599999999999</c:v>
                </c:pt>
                <c:pt idx="967">
                  <c:v>20.941700000000001</c:v>
                </c:pt>
                <c:pt idx="968">
                  <c:v>20.705200000000001</c:v>
                </c:pt>
                <c:pt idx="969">
                  <c:v>20.924199999999999</c:v>
                </c:pt>
                <c:pt idx="970">
                  <c:v>21.858000000000001</c:v>
                </c:pt>
                <c:pt idx="971">
                  <c:v>22.041499999999999</c:v>
                </c:pt>
                <c:pt idx="972">
                  <c:v>21.197900000000001</c:v>
                </c:pt>
                <c:pt idx="973">
                  <c:v>21.451699999999999</c:v>
                </c:pt>
                <c:pt idx="974">
                  <c:v>21.443200000000001</c:v>
                </c:pt>
                <c:pt idx="975">
                  <c:v>20.658300000000001</c:v>
                </c:pt>
                <c:pt idx="976">
                  <c:v>19.089400000000001</c:v>
                </c:pt>
                <c:pt idx="977">
                  <c:v>16.8276</c:v>
                </c:pt>
                <c:pt idx="978">
                  <c:v>17.141300000000001</c:v>
                </c:pt>
                <c:pt idx="979">
                  <c:v>17.571300000000001</c:v>
                </c:pt>
                <c:pt idx="980">
                  <c:v>17.3215</c:v>
                </c:pt>
                <c:pt idx="981">
                  <c:v>16.739799999999999</c:v>
                </c:pt>
                <c:pt idx="982">
                  <c:v>17.854399999999998</c:v>
                </c:pt>
                <c:pt idx="983">
                  <c:v>18.585799999999999</c:v>
                </c:pt>
                <c:pt idx="984">
                  <c:v>19.2592</c:v>
                </c:pt>
                <c:pt idx="985">
                  <c:v>19.469200000000001</c:v>
                </c:pt>
                <c:pt idx="986">
                  <c:v>19.2881</c:v>
                </c:pt>
                <c:pt idx="987">
                  <c:v>20.150099999999998</c:v>
                </c:pt>
                <c:pt idx="988">
                  <c:v>20.5076</c:v>
                </c:pt>
                <c:pt idx="989">
                  <c:v>20.3842</c:v>
                </c:pt>
                <c:pt idx="990">
                  <c:v>19.969200000000001</c:v>
                </c:pt>
                <c:pt idx="991">
                  <c:v>20.4726</c:v>
                </c:pt>
                <c:pt idx="992">
                  <c:v>20.9604</c:v>
                </c:pt>
                <c:pt idx="993">
                  <c:v>20.891300000000001</c:v>
                </c:pt>
                <c:pt idx="994">
                  <c:v>20.720400000000001</c:v>
                </c:pt>
                <c:pt idx="995">
                  <c:v>21.038599999999999</c:v>
                </c:pt>
                <c:pt idx="996">
                  <c:v>21.627199999999998</c:v>
                </c:pt>
                <c:pt idx="997">
                  <c:v>21.832699999999999</c:v>
                </c:pt>
                <c:pt idx="998">
                  <c:v>22.167200000000001</c:v>
                </c:pt>
                <c:pt idx="999">
                  <c:v>22.4222</c:v>
                </c:pt>
                <c:pt idx="1000">
                  <c:v>22.574300000000001</c:v>
                </c:pt>
                <c:pt idx="1001">
                  <c:v>22.3003</c:v>
                </c:pt>
                <c:pt idx="1002">
                  <c:v>22.984300000000001</c:v>
                </c:pt>
                <c:pt idx="1003">
                  <c:v>22.650400000000001</c:v>
                </c:pt>
                <c:pt idx="1004">
                  <c:v>22.892199999999999</c:v>
                </c:pt>
                <c:pt idx="1005">
                  <c:v>23.212199999999999</c:v>
                </c:pt>
                <c:pt idx="1006">
                  <c:v>23.225000000000001</c:v>
                </c:pt>
                <c:pt idx="1007">
                  <c:v>22.753</c:v>
                </c:pt>
                <c:pt idx="1008">
                  <c:v>23.269300000000001</c:v>
                </c:pt>
                <c:pt idx="1009">
                  <c:v>23.3721</c:v>
                </c:pt>
                <c:pt idx="1010">
                  <c:v>23.253499999999999</c:v>
                </c:pt>
                <c:pt idx="1011">
                  <c:v>23.420500000000001</c:v>
                </c:pt>
                <c:pt idx="1012">
                  <c:v>23.7088</c:v>
                </c:pt>
                <c:pt idx="1013">
                  <c:v>22.385300000000001</c:v>
                </c:pt>
                <c:pt idx="1014">
                  <c:v>22.300799999999999</c:v>
                </c:pt>
                <c:pt idx="1015">
                  <c:v>22.666</c:v>
                </c:pt>
                <c:pt idx="1016">
                  <c:v>23.374199999999998</c:v>
                </c:pt>
                <c:pt idx="1017">
                  <c:v>23.775700000000001</c:v>
                </c:pt>
                <c:pt idx="1018">
                  <c:v>23.9255</c:v>
                </c:pt>
                <c:pt idx="1019">
                  <c:v>23.694099999999999</c:v>
                </c:pt>
                <c:pt idx="1020">
                  <c:v>24.058499999999999</c:v>
                </c:pt>
                <c:pt idx="1021">
                  <c:v>23.7</c:v>
                </c:pt>
                <c:pt idx="1022">
                  <c:v>22.6111</c:v>
                </c:pt>
                <c:pt idx="1023">
                  <c:v>23.113700000000001</c:v>
                </c:pt>
                <c:pt idx="1024">
                  <c:v>21.8522</c:v>
                </c:pt>
                <c:pt idx="1025">
                  <c:v>21.555299999999999</c:v>
                </c:pt>
                <c:pt idx="1026">
                  <c:v>21.381699999999999</c:v>
                </c:pt>
                <c:pt idx="1027">
                  <c:v>19.913900000000002</c:v>
                </c:pt>
                <c:pt idx="1028">
                  <c:v>19.1617</c:v>
                </c:pt>
                <c:pt idx="1029">
                  <c:v>18.825399999999998</c:v>
                </c:pt>
                <c:pt idx="1030">
                  <c:v>19.711200000000002</c:v>
                </c:pt>
                <c:pt idx="1031">
                  <c:v>19.736499999999999</c:v>
                </c:pt>
                <c:pt idx="1032">
                  <c:v>20.432200000000002</c:v>
                </c:pt>
                <c:pt idx="1033">
                  <c:v>21.074400000000001</c:v>
                </c:pt>
                <c:pt idx="1034">
                  <c:v>21.443899999999999</c:v>
                </c:pt>
                <c:pt idx="1035">
                  <c:v>21.686</c:v>
                </c:pt>
                <c:pt idx="1036">
                  <c:v>21.948499999999999</c:v>
                </c:pt>
                <c:pt idx="1037">
                  <c:v>21.552099999999999</c:v>
                </c:pt>
                <c:pt idx="1038">
                  <c:v>21.804200000000002</c:v>
                </c:pt>
                <c:pt idx="1039">
                  <c:v>22.0306</c:v>
                </c:pt>
                <c:pt idx="1040">
                  <c:v>22.219100000000001</c:v>
                </c:pt>
                <c:pt idx="1041">
                  <c:v>22.068200000000001</c:v>
                </c:pt>
                <c:pt idx="1042">
                  <c:v>21.263100000000001</c:v>
                </c:pt>
                <c:pt idx="1043">
                  <c:v>21.7516</c:v>
                </c:pt>
                <c:pt idx="1044">
                  <c:v>21.511500000000002</c:v>
                </c:pt>
                <c:pt idx="1045">
                  <c:v>20.425000000000001</c:v>
                </c:pt>
                <c:pt idx="1046">
                  <c:v>19.934699999999999</c:v>
                </c:pt>
                <c:pt idx="1047">
                  <c:v>21.2774</c:v>
                </c:pt>
                <c:pt idx="1048">
                  <c:v>21.630199999999999</c:v>
                </c:pt>
                <c:pt idx="1049">
                  <c:v>22.0046</c:v>
                </c:pt>
                <c:pt idx="1050">
                  <c:v>21.753499999999999</c:v>
                </c:pt>
                <c:pt idx="1051">
                  <c:v>21.137799999999999</c:v>
                </c:pt>
                <c:pt idx="1052">
                  <c:v>21.680299999999999</c:v>
                </c:pt>
                <c:pt idx="1053">
                  <c:v>22.0046</c:v>
                </c:pt>
                <c:pt idx="1054">
                  <c:v>22.195499999999999</c:v>
                </c:pt>
                <c:pt idx="1055">
                  <c:v>22.277899999999999</c:v>
                </c:pt>
                <c:pt idx="1056">
                  <c:v>21.195</c:v>
                </c:pt>
                <c:pt idx="1057">
                  <c:v>20.895700000000001</c:v>
                </c:pt>
                <c:pt idx="1058">
                  <c:v>20.202300000000001</c:v>
                </c:pt>
                <c:pt idx="1059">
                  <c:v>20.428599999999999</c:v>
                </c:pt>
                <c:pt idx="1060">
                  <c:v>20.972300000000001</c:v>
                </c:pt>
                <c:pt idx="1061">
                  <c:v>19.7133</c:v>
                </c:pt>
                <c:pt idx="1062">
                  <c:v>18.681699999999999</c:v>
                </c:pt>
                <c:pt idx="1063">
                  <c:v>18.429500000000001</c:v>
                </c:pt>
                <c:pt idx="1064">
                  <c:v>18.398099999999999</c:v>
                </c:pt>
                <c:pt idx="1065">
                  <c:v>18.448699999999999</c:v>
                </c:pt>
                <c:pt idx="1066">
                  <c:v>18.437799999999999</c:v>
                </c:pt>
                <c:pt idx="1067">
                  <c:v>17.326899999999998</c:v>
                </c:pt>
                <c:pt idx="1068">
                  <c:v>17.090499999999999</c:v>
                </c:pt>
                <c:pt idx="1069">
                  <c:v>16.372599999999998</c:v>
                </c:pt>
                <c:pt idx="1070">
                  <c:v>16.531700000000001</c:v>
                </c:pt>
                <c:pt idx="1071">
                  <c:v>15.873100000000001</c:v>
                </c:pt>
                <c:pt idx="1072">
                  <c:v>13.9838</c:v>
                </c:pt>
                <c:pt idx="1073">
                  <c:v>13.7997</c:v>
                </c:pt>
                <c:pt idx="1074">
                  <c:v>13.7265</c:v>
                </c:pt>
                <c:pt idx="1075">
                  <c:v>14.1005</c:v>
                </c:pt>
                <c:pt idx="1076">
                  <c:v>14.842700000000001</c:v>
                </c:pt>
                <c:pt idx="1077">
                  <c:v>15.0642</c:v>
                </c:pt>
                <c:pt idx="1078">
                  <c:v>14.950799999999999</c:v>
                </c:pt>
                <c:pt idx="1079">
                  <c:v>15.873799999999999</c:v>
                </c:pt>
                <c:pt idx="1080">
                  <c:v>16.4618</c:v>
                </c:pt>
                <c:pt idx="1081">
                  <c:v>17.034500000000001</c:v>
                </c:pt>
                <c:pt idx="1082">
                  <c:v>17.402899999999999</c:v>
                </c:pt>
                <c:pt idx="1083">
                  <c:v>17.924099999999999</c:v>
                </c:pt>
                <c:pt idx="1084">
                  <c:v>17.5642</c:v>
                </c:pt>
                <c:pt idx="1085">
                  <c:v>17.083200000000001</c:v>
                </c:pt>
                <c:pt idx="1086">
                  <c:v>16.889399999999998</c:v>
                </c:pt>
                <c:pt idx="1087">
                  <c:v>16.519400000000001</c:v>
                </c:pt>
                <c:pt idx="1088">
                  <c:v>16.8568</c:v>
                </c:pt>
                <c:pt idx="1089">
                  <c:v>16.428899999999999</c:v>
                </c:pt>
                <c:pt idx="1090">
                  <c:v>15.6387</c:v>
                </c:pt>
                <c:pt idx="1091">
                  <c:v>16.6036</c:v>
                </c:pt>
                <c:pt idx="1092">
                  <c:v>17.263000000000002</c:v>
                </c:pt>
                <c:pt idx="1093">
                  <c:v>17.464200000000002</c:v>
                </c:pt>
                <c:pt idx="1094">
                  <c:v>17.805599999999998</c:v>
                </c:pt>
                <c:pt idx="1095">
                  <c:v>17.915199999999999</c:v>
                </c:pt>
                <c:pt idx="1096">
                  <c:v>17.662600000000001</c:v>
                </c:pt>
                <c:pt idx="1097">
                  <c:v>17.640899999999998</c:v>
                </c:pt>
                <c:pt idx="1098">
                  <c:v>17.398700000000002</c:v>
                </c:pt>
                <c:pt idx="1099">
                  <c:v>17.9434</c:v>
                </c:pt>
                <c:pt idx="1100">
                  <c:v>17.613800000000001</c:v>
                </c:pt>
                <c:pt idx="1101">
                  <c:v>17.533200000000001</c:v>
                </c:pt>
                <c:pt idx="1102">
                  <c:v>18.338899999999999</c:v>
                </c:pt>
                <c:pt idx="1103">
                  <c:v>18.645700000000001</c:v>
                </c:pt>
                <c:pt idx="1104">
                  <c:v>18.712499999999999</c:v>
                </c:pt>
                <c:pt idx="1105">
                  <c:v>17.889900000000001</c:v>
                </c:pt>
                <c:pt idx="1106">
                  <c:v>17.412099999999999</c:v>
                </c:pt>
                <c:pt idx="1107">
                  <c:v>16.935700000000001</c:v>
                </c:pt>
                <c:pt idx="1108">
                  <c:v>16.314299999999999</c:v>
                </c:pt>
                <c:pt idx="1109">
                  <c:v>15.808299999999999</c:v>
                </c:pt>
                <c:pt idx="1110">
                  <c:v>15.8895</c:v>
                </c:pt>
                <c:pt idx="1111">
                  <c:v>15.278499999999999</c:v>
                </c:pt>
                <c:pt idx="1112">
                  <c:v>15.475300000000001</c:v>
                </c:pt>
                <c:pt idx="1113">
                  <c:v>15.913500000000001</c:v>
                </c:pt>
                <c:pt idx="1114">
                  <c:v>14.6518</c:v>
                </c:pt>
                <c:pt idx="1115">
                  <c:v>13.4933</c:v>
                </c:pt>
                <c:pt idx="1116">
                  <c:v>13.5307</c:v>
                </c:pt>
                <c:pt idx="1117">
                  <c:v>12.9573</c:v>
                </c:pt>
                <c:pt idx="1118">
                  <c:v>13.3104</c:v>
                </c:pt>
                <c:pt idx="1119">
                  <c:v>12.5504</c:v>
                </c:pt>
                <c:pt idx="1120">
                  <c:v>11.9954</c:v>
                </c:pt>
                <c:pt idx="1121">
                  <c:v>11.888500000000001</c:v>
                </c:pt>
                <c:pt idx="1122">
                  <c:v>10.3941</c:v>
                </c:pt>
                <c:pt idx="1123">
                  <c:v>9.8241999999999994</c:v>
                </c:pt>
                <c:pt idx="1124">
                  <c:v>8.6804000000000006</c:v>
                </c:pt>
                <c:pt idx="1125">
                  <c:v>8.7449999999999992</c:v>
                </c:pt>
                <c:pt idx="1126">
                  <c:v>8.9489999999999998</c:v>
                </c:pt>
                <c:pt idx="1127">
                  <c:v>8.2890999999999995</c:v>
                </c:pt>
                <c:pt idx="1128">
                  <c:v>8.9209999999999994</c:v>
                </c:pt>
                <c:pt idx="1129">
                  <c:v>9.7622</c:v>
                </c:pt>
                <c:pt idx="1130">
                  <c:v>10.1638</c:v>
                </c:pt>
                <c:pt idx="1131">
                  <c:v>10.2331</c:v>
                </c:pt>
                <c:pt idx="1132">
                  <c:v>10.818099999999999</c:v>
                </c:pt>
                <c:pt idx="1133">
                  <c:v>11.0114</c:v>
                </c:pt>
                <c:pt idx="1134">
                  <c:v>10.902799999999999</c:v>
                </c:pt>
                <c:pt idx="1135">
                  <c:v>10.0898</c:v>
                </c:pt>
                <c:pt idx="1136">
                  <c:v>9.9189000000000007</c:v>
                </c:pt>
                <c:pt idx="1137">
                  <c:v>10.3276</c:v>
                </c:pt>
                <c:pt idx="1138">
                  <c:v>10.4359</c:v>
                </c:pt>
                <c:pt idx="1139">
                  <c:v>10.250400000000001</c:v>
                </c:pt>
                <c:pt idx="1140">
                  <c:v>11.1851</c:v>
                </c:pt>
                <c:pt idx="1141">
                  <c:v>11.5861</c:v>
                </c:pt>
                <c:pt idx="1142">
                  <c:v>11.6318</c:v>
                </c:pt>
                <c:pt idx="1143">
                  <c:v>11.6892</c:v>
                </c:pt>
                <c:pt idx="1144">
                  <c:v>11.532</c:v>
                </c:pt>
                <c:pt idx="1145">
                  <c:v>11.543799999999999</c:v>
                </c:pt>
                <c:pt idx="1146">
                  <c:v>11.7575</c:v>
                </c:pt>
                <c:pt idx="1147">
                  <c:v>11.598000000000001</c:v>
                </c:pt>
                <c:pt idx="1148">
                  <c:v>11.805999999999999</c:v>
                </c:pt>
                <c:pt idx="1149">
                  <c:v>11.345700000000001</c:v>
                </c:pt>
                <c:pt idx="1150">
                  <c:v>11.248900000000001</c:v>
                </c:pt>
                <c:pt idx="1151">
                  <c:v>11.5976</c:v>
                </c:pt>
                <c:pt idx="1152">
                  <c:v>11.438000000000001</c:v>
                </c:pt>
                <c:pt idx="1153">
                  <c:v>11.014799999999999</c:v>
                </c:pt>
                <c:pt idx="1154">
                  <c:v>10.8957</c:v>
                </c:pt>
                <c:pt idx="1155">
                  <c:v>10.635999999999999</c:v>
                </c:pt>
                <c:pt idx="1156">
                  <c:v>10.548500000000001</c:v>
                </c:pt>
                <c:pt idx="1157">
                  <c:v>10.53</c:v>
                </c:pt>
                <c:pt idx="1158">
                  <c:v>10.5677</c:v>
                </c:pt>
                <c:pt idx="1159">
                  <c:v>10.2684</c:v>
                </c:pt>
                <c:pt idx="1160">
                  <c:v>10.0677</c:v>
                </c:pt>
                <c:pt idx="1161">
                  <c:v>9.7667000000000002</c:v>
                </c:pt>
                <c:pt idx="1162">
                  <c:v>9.7662999999999993</c:v>
                </c:pt>
                <c:pt idx="1163">
                  <c:v>9.6783000000000001</c:v>
                </c:pt>
                <c:pt idx="1164">
                  <c:v>9.2415000000000003</c:v>
                </c:pt>
                <c:pt idx="1165">
                  <c:v>9.0452999999999992</c:v>
                </c:pt>
                <c:pt idx="1166">
                  <c:v>8.9504000000000001</c:v>
                </c:pt>
                <c:pt idx="1167">
                  <c:v>9.2626000000000008</c:v>
                </c:pt>
                <c:pt idx="1168">
                  <c:v>9.6349</c:v>
                </c:pt>
                <c:pt idx="1169">
                  <c:v>9.5496999999999996</c:v>
                </c:pt>
                <c:pt idx="1170">
                  <c:v>9.4254999999999995</c:v>
                </c:pt>
                <c:pt idx="1171">
                  <c:v>10.023999999999999</c:v>
                </c:pt>
                <c:pt idx="1172">
                  <c:v>9.9419000000000004</c:v>
                </c:pt>
                <c:pt idx="1173">
                  <c:v>9.5335999999999999</c:v>
                </c:pt>
                <c:pt idx="1174">
                  <c:v>8.9283999999999999</c:v>
                </c:pt>
                <c:pt idx="1175">
                  <c:v>9.0119000000000007</c:v>
                </c:pt>
                <c:pt idx="1176">
                  <c:v>9.2576000000000001</c:v>
                </c:pt>
                <c:pt idx="1177">
                  <c:v>9.0037000000000003</c:v>
                </c:pt>
                <c:pt idx="1178">
                  <c:v>9.0708000000000002</c:v>
                </c:pt>
                <c:pt idx="1179">
                  <c:v>9.1331000000000007</c:v>
                </c:pt>
                <c:pt idx="1180">
                  <c:v>8.7943999999999996</c:v>
                </c:pt>
                <c:pt idx="1181">
                  <c:v>8.8538999999999994</c:v>
                </c:pt>
                <c:pt idx="1182">
                  <c:v>8.8275000000000006</c:v>
                </c:pt>
                <c:pt idx="1183">
                  <c:v>9.1272000000000002</c:v>
                </c:pt>
                <c:pt idx="1184">
                  <c:v>9.1128</c:v>
                </c:pt>
                <c:pt idx="1185">
                  <c:v>8.6818000000000008</c:v>
                </c:pt>
                <c:pt idx="1186">
                  <c:v>8.5188000000000006</c:v>
                </c:pt>
                <c:pt idx="1187">
                  <c:v>8.7452000000000005</c:v>
                </c:pt>
                <c:pt idx="1188">
                  <c:v>8.8508999999999993</c:v>
                </c:pt>
                <c:pt idx="1189">
                  <c:v>9.0545000000000009</c:v>
                </c:pt>
                <c:pt idx="1190">
                  <c:v>8.0810999999999993</c:v>
                </c:pt>
                <c:pt idx="1191">
                  <c:v>7.8440000000000003</c:v>
                </c:pt>
                <c:pt idx="1192">
                  <c:v>8.1042000000000005</c:v>
                </c:pt>
                <c:pt idx="1193">
                  <c:v>8.5121000000000002</c:v>
                </c:pt>
                <c:pt idx="1194">
                  <c:v>8.8809000000000005</c:v>
                </c:pt>
                <c:pt idx="1195">
                  <c:v>9.0709999999999997</c:v>
                </c:pt>
                <c:pt idx="1196">
                  <c:v>9.1959999999999997</c:v>
                </c:pt>
                <c:pt idx="1197">
                  <c:v>9.3577999999999992</c:v>
                </c:pt>
                <c:pt idx="1198">
                  <c:v>9.6539999999999999</c:v>
                </c:pt>
                <c:pt idx="1199">
                  <c:v>9.3899000000000008</c:v>
                </c:pt>
                <c:pt idx="1200">
                  <c:v>9.2593999999999994</c:v>
                </c:pt>
                <c:pt idx="1201">
                  <c:v>8.8299000000000003</c:v>
                </c:pt>
                <c:pt idx="1202">
                  <c:v>9.0810999999999993</c:v>
                </c:pt>
                <c:pt idx="1203">
                  <c:v>9.0855999999999995</c:v>
                </c:pt>
                <c:pt idx="1204">
                  <c:v>8.8185000000000002</c:v>
                </c:pt>
                <c:pt idx="1205">
                  <c:v>8.7652999999999999</c:v>
                </c:pt>
                <c:pt idx="1206">
                  <c:v>8.4452999999999996</c:v>
                </c:pt>
                <c:pt idx="1207">
                  <c:v>8.3998000000000008</c:v>
                </c:pt>
                <c:pt idx="1208">
                  <c:v>7.5811999999999999</c:v>
                </c:pt>
                <c:pt idx="1209">
                  <c:v>7.6490999999999998</c:v>
                </c:pt>
                <c:pt idx="1210">
                  <c:v>7.8106999999999998</c:v>
                </c:pt>
                <c:pt idx="1211">
                  <c:v>7.8326000000000002</c:v>
                </c:pt>
                <c:pt idx="1212">
                  <c:v>7.3887</c:v>
                </c:pt>
                <c:pt idx="1213">
                  <c:v>7.1818</c:v>
                </c:pt>
                <c:pt idx="1214">
                  <c:v>6.9507000000000003</c:v>
                </c:pt>
                <c:pt idx="1215">
                  <c:v>7.2591000000000001</c:v>
                </c:pt>
                <c:pt idx="1216">
                  <c:v>7.1925999999999997</c:v>
                </c:pt>
                <c:pt idx="1217">
                  <c:v>6.6920999999999999</c:v>
                </c:pt>
                <c:pt idx="1218">
                  <c:v>6.6387</c:v>
                </c:pt>
                <c:pt idx="1219">
                  <c:v>6.6433999999999997</c:v>
                </c:pt>
                <c:pt idx="1220">
                  <c:v>7.3987999999999996</c:v>
                </c:pt>
                <c:pt idx="1221">
                  <c:v>7.9997999999999996</c:v>
                </c:pt>
                <c:pt idx="1222">
                  <c:v>8.3475000000000001</c:v>
                </c:pt>
                <c:pt idx="1223">
                  <c:v>8.4677000000000007</c:v>
                </c:pt>
                <c:pt idx="1224">
                  <c:v>8.7568000000000001</c:v>
                </c:pt>
                <c:pt idx="1225">
                  <c:v>8.9105000000000008</c:v>
                </c:pt>
                <c:pt idx="1226">
                  <c:v>9.2327999999999992</c:v>
                </c:pt>
                <c:pt idx="1227">
                  <c:v>9.5315999999999992</c:v>
                </c:pt>
                <c:pt idx="1228">
                  <c:v>9.8744999999999994</c:v>
                </c:pt>
                <c:pt idx="1229">
                  <c:v>10.0001</c:v>
                </c:pt>
                <c:pt idx="1230">
                  <c:v>10.0145</c:v>
                </c:pt>
                <c:pt idx="1231">
                  <c:v>9.7280999999999995</c:v>
                </c:pt>
                <c:pt idx="1232">
                  <c:v>9.9841999999999995</c:v>
                </c:pt>
                <c:pt idx="1233">
                  <c:v>10.003399999999999</c:v>
                </c:pt>
                <c:pt idx="1234">
                  <c:v>9.8536000000000001</c:v>
                </c:pt>
                <c:pt idx="1235">
                  <c:v>9.8149999999999995</c:v>
                </c:pt>
                <c:pt idx="1236">
                  <c:v>9.8948999999999998</c:v>
                </c:pt>
                <c:pt idx="1237">
                  <c:v>9.3245000000000005</c:v>
                </c:pt>
                <c:pt idx="1238">
                  <c:v>9.3268000000000004</c:v>
                </c:pt>
                <c:pt idx="1239">
                  <c:v>9.3056000000000001</c:v>
                </c:pt>
                <c:pt idx="1240">
                  <c:v>9.2317999999999998</c:v>
                </c:pt>
                <c:pt idx="1241">
                  <c:v>9.0101999999999993</c:v>
                </c:pt>
                <c:pt idx="1242">
                  <c:v>8.8682999999999996</c:v>
                </c:pt>
                <c:pt idx="1243">
                  <c:v>9.6231000000000009</c:v>
                </c:pt>
                <c:pt idx="1244">
                  <c:v>9.6873000000000005</c:v>
                </c:pt>
                <c:pt idx="1245">
                  <c:v>9.5951000000000004</c:v>
                </c:pt>
                <c:pt idx="1246">
                  <c:v>9.6920000000000002</c:v>
                </c:pt>
                <c:pt idx="1247">
                  <c:v>9.5951000000000004</c:v>
                </c:pt>
                <c:pt idx="1248">
                  <c:v>9.9969999999999999</c:v>
                </c:pt>
                <c:pt idx="1249">
                  <c:v>10.494899999999999</c:v>
                </c:pt>
                <c:pt idx="1250">
                  <c:v>10.373200000000001</c:v>
                </c:pt>
                <c:pt idx="1251">
                  <c:v>10.3971</c:v>
                </c:pt>
                <c:pt idx="1252">
                  <c:v>10.6081</c:v>
                </c:pt>
                <c:pt idx="1253">
                  <c:v>10.8101</c:v>
                </c:pt>
                <c:pt idx="1254">
                  <c:v>10.9976</c:v>
                </c:pt>
                <c:pt idx="1255">
                  <c:v>10.738799999999999</c:v>
                </c:pt>
                <c:pt idx="1256">
                  <c:v>10.4712</c:v>
                </c:pt>
                <c:pt idx="1257">
                  <c:v>10.5525</c:v>
                </c:pt>
                <c:pt idx="1258">
                  <c:v>11.1646</c:v>
                </c:pt>
                <c:pt idx="1259">
                  <c:v>11.6905</c:v>
                </c:pt>
                <c:pt idx="1260">
                  <c:v>11.715</c:v>
                </c:pt>
                <c:pt idx="1261">
                  <c:v>12.388199999999999</c:v>
                </c:pt>
                <c:pt idx="1262">
                  <c:v>13.189</c:v>
                </c:pt>
                <c:pt idx="1263">
                  <c:v>13.5525</c:v>
                </c:pt>
                <c:pt idx="1264">
                  <c:v>13.5601</c:v>
                </c:pt>
                <c:pt idx="1265">
                  <c:v>13.8887</c:v>
                </c:pt>
                <c:pt idx="1266">
                  <c:v>13.62</c:v>
                </c:pt>
                <c:pt idx="1267">
                  <c:v>13.887700000000001</c:v>
                </c:pt>
                <c:pt idx="1268">
                  <c:v>13.4673</c:v>
                </c:pt>
                <c:pt idx="1269">
                  <c:v>13.4259</c:v>
                </c:pt>
                <c:pt idx="1270">
                  <c:v>13.872999999999999</c:v>
                </c:pt>
                <c:pt idx="1271">
                  <c:v>14.085100000000001</c:v>
                </c:pt>
                <c:pt idx="1272">
                  <c:v>14.9222</c:v>
                </c:pt>
                <c:pt idx="1273">
                  <c:v>15.8223</c:v>
                </c:pt>
                <c:pt idx="1274">
                  <c:v>16.433299999999999</c:v>
                </c:pt>
                <c:pt idx="1275">
                  <c:v>16.1965</c:v>
                </c:pt>
                <c:pt idx="1276">
                  <c:v>16.160299999999999</c:v>
                </c:pt>
                <c:pt idx="1277">
                  <c:v>16.825199999999999</c:v>
                </c:pt>
                <c:pt idx="1278">
                  <c:v>17.306000000000001</c:v>
                </c:pt>
                <c:pt idx="1279">
                  <c:v>18.326899999999998</c:v>
                </c:pt>
                <c:pt idx="1280">
                  <c:v>17.675599999999999</c:v>
                </c:pt>
                <c:pt idx="1281">
                  <c:v>15.530099999999999</c:v>
                </c:pt>
                <c:pt idx="1282">
                  <c:v>13.5909</c:v>
                </c:pt>
                <c:pt idx="1283">
                  <c:v>13.388999999999999</c:v>
                </c:pt>
                <c:pt idx="1284">
                  <c:v>13.898300000000001</c:v>
                </c:pt>
                <c:pt idx="1285">
                  <c:v>14.298299999999999</c:v>
                </c:pt>
                <c:pt idx="1286">
                  <c:v>14.669</c:v>
                </c:pt>
                <c:pt idx="1287">
                  <c:v>14.433299999999999</c:v>
                </c:pt>
                <c:pt idx="1288">
                  <c:v>14.0319</c:v>
                </c:pt>
                <c:pt idx="1289">
                  <c:v>14.766500000000001</c:v>
                </c:pt>
                <c:pt idx="1290">
                  <c:v>14.6083</c:v>
                </c:pt>
                <c:pt idx="1291">
                  <c:v>14.244899999999999</c:v>
                </c:pt>
                <c:pt idx="1292">
                  <c:v>14.369400000000001</c:v>
                </c:pt>
                <c:pt idx="1293">
                  <c:v>14.811500000000001</c:v>
                </c:pt>
                <c:pt idx="1294">
                  <c:v>14.445499999999999</c:v>
                </c:pt>
                <c:pt idx="1295">
                  <c:v>14.7021</c:v>
                </c:pt>
                <c:pt idx="1296">
                  <c:v>15.088100000000001</c:v>
                </c:pt>
                <c:pt idx="1297">
                  <c:v>15.4671</c:v>
                </c:pt>
                <c:pt idx="1298">
                  <c:v>15.298999999999999</c:v>
                </c:pt>
                <c:pt idx="1299">
                  <c:v>15.6867</c:v>
                </c:pt>
                <c:pt idx="1300">
                  <c:v>16.186399999999999</c:v>
                </c:pt>
                <c:pt idx="1301">
                  <c:v>16.6419</c:v>
                </c:pt>
                <c:pt idx="1302">
                  <c:v>17.013400000000001</c:v>
                </c:pt>
                <c:pt idx="1303">
                  <c:v>17.734200000000001</c:v>
                </c:pt>
                <c:pt idx="1304">
                  <c:v>17.714200000000002</c:v>
                </c:pt>
                <c:pt idx="1305">
                  <c:v>17.640899999999998</c:v>
                </c:pt>
                <c:pt idx="1306">
                  <c:v>17.2424</c:v>
                </c:pt>
                <c:pt idx="1307">
                  <c:v>17.650200000000002</c:v>
                </c:pt>
                <c:pt idx="1308">
                  <c:v>17.0488</c:v>
                </c:pt>
                <c:pt idx="1309">
                  <c:v>16.508099999999999</c:v>
                </c:pt>
                <c:pt idx="1310">
                  <c:v>16.8337</c:v>
                </c:pt>
                <c:pt idx="1311">
                  <c:v>16.8139</c:v>
                </c:pt>
                <c:pt idx="1312">
                  <c:v>17.392399999999999</c:v>
                </c:pt>
                <c:pt idx="1313">
                  <c:v>17.8171</c:v>
                </c:pt>
                <c:pt idx="1314">
                  <c:v>17.747199999999999</c:v>
                </c:pt>
                <c:pt idx="1315">
                  <c:v>16.168299999999999</c:v>
                </c:pt>
                <c:pt idx="1316">
                  <c:v>15.301299999999999</c:v>
                </c:pt>
                <c:pt idx="1317">
                  <c:v>14.818099999999999</c:v>
                </c:pt>
                <c:pt idx="1318">
                  <c:v>15.1876</c:v>
                </c:pt>
                <c:pt idx="1319">
                  <c:v>15.846299999999999</c:v>
                </c:pt>
                <c:pt idx="1320">
                  <c:v>15.606199999999999</c:v>
                </c:pt>
                <c:pt idx="1321">
                  <c:v>17.354700000000001</c:v>
                </c:pt>
                <c:pt idx="1322">
                  <c:v>17.8186</c:v>
                </c:pt>
                <c:pt idx="1323">
                  <c:v>18.1553</c:v>
                </c:pt>
                <c:pt idx="1324">
                  <c:v>18.035399999999999</c:v>
                </c:pt>
                <c:pt idx="1325">
                  <c:v>18.0152</c:v>
                </c:pt>
                <c:pt idx="1326">
                  <c:v>18.103400000000001</c:v>
                </c:pt>
                <c:pt idx="1327">
                  <c:v>18.5123</c:v>
                </c:pt>
                <c:pt idx="1328">
                  <c:v>18.357299999999999</c:v>
                </c:pt>
                <c:pt idx="1329">
                  <c:v>18.3492</c:v>
                </c:pt>
                <c:pt idx="1330">
                  <c:v>18.288900000000002</c:v>
                </c:pt>
                <c:pt idx="1331">
                  <c:v>18.441600000000001</c:v>
                </c:pt>
                <c:pt idx="1332">
                  <c:v>19.773099999999999</c:v>
                </c:pt>
                <c:pt idx="1333">
                  <c:v>19.582999999999998</c:v>
                </c:pt>
                <c:pt idx="1334">
                  <c:v>19.2836</c:v>
                </c:pt>
                <c:pt idx="1335">
                  <c:v>19.301200000000001</c:v>
                </c:pt>
                <c:pt idx="1336">
                  <c:v>19.662299999999998</c:v>
                </c:pt>
                <c:pt idx="1337">
                  <c:v>19.3154</c:v>
                </c:pt>
                <c:pt idx="1338">
                  <c:v>19.620699999999999</c:v>
                </c:pt>
                <c:pt idx="1339">
                  <c:v>19.722100000000001</c:v>
                </c:pt>
                <c:pt idx="1340">
                  <c:v>19.7088</c:v>
                </c:pt>
                <c:pt idx="1341">
                  <c:v>19.3703</c:v>
                </c:pt>
                <c:pt idx="1342">
                  <c:v>19.8337</c:v>
                </c:pt>
                <c:pt idx="1343">
                  <c:v>20.448599999999999</c:v>
                </c:pt>
                <c:pt idx="1344">
                  <c:v>20.323399999999999</c:v>
                </c:pt>
                <c:pt idx="1345">
                  <c:v>20.545300000000001</c:v>
                </c:pt>
                <c:pt idx="1346">
                  <c:v>20.8552</c:v>
                </c:pt>
                <c:pt idx="1347">
                  <c:v>20.4574</c:v>
                </c:pt>
                <c:pt idx="1348">
                  <c:v>20.517600000000002</c:v>
                </c:pt>
                <c:pt idx="1349">
                  <c:v>20.6084</c:v>
                </c:pt>
                <c:pt idx="1350">
                  <c:v>20.564599999999999</c:v>
                </c:pt>
                <c:pt idx="1351">
                  <c:v>20.812200000000001</c:v>
                </c:pt>
                <c:pt idx="1352">
                  <c:v>20.993500000000001</c:v>
                </c:pt>
                <c:pt idx="1353">
                  <c:v>21.109200000000001</c:v>
                </c:pt>
                <c:pt idx="1354">
                  <c:v>21.0379</c:v>
                </c:pt>
                <c:pt idx="1355">
                  <c:v>21.1647</c:v>
                </c:pt>
                <c:pt idx="1356">
                  <c:v>21.411999999999999</c:v>
                </c:pt>
                <c:pt idx="1357">
                  <c:v>21.2638</c:v>
                </c:pt>
                <c:pt idx="1358">
                  <c:v>20.833400000000001</c:v>
                </c:pt>
                <c:pt idx="1359">
                  <c:v>20.055299999999999</c:v>
                </c:pt>
                <c:pt idx="1360">
                  <c:v>20.1965</c:v>
                </c:pt>
                <c:pt idx="1361">
                  <c:v>20.290800000000001</c:v>
                </c:pt>
                <c:pt idx="1362">
                  <c:v>20.067900000000002</c:v>
                </c:pt>
                <c:pt idx="1363">
                  <c:v>20.535599999999999</c:v>
                </c:pt>
                <c:pt idx="1364">
                  <c:v>20.576499999999999</c:v>
                </c:pt>
                <c:pt idx="1365">
                  <c:v>20.395800000000001</c:v>
                </c:pt>
                <c:pt idx="1366">
                  <c:v>20.209499999999998</c:v>
                </c:pt>
                <c:pt idx="1367">
                  <c:v>19.9115</c:v>
                </c:pt>
                <c:pt idx="1368">
                  <c:v>20.219100000000001</c:v>
                </c:pt>
                <c:pt idx="1369">
                  <c:v>20.802600000000002</c:v>
                </c:pt>
                <c:pt idx="1370">
                  <c:v>21.152699999999999</c:v>
                </c:pt>
                <c:pt idx="1371">
                  <c:v>21.642700000000001</c:v>
                </c:pt>
                <c:pt idx="1372">
                  <c:v>22.195399999999999</c:v>
                </c:pt>
                <c:pt idx="1373">
                  <c:v>22.718399999999999</c:v>
                </c:pt>
                <c:pt idx="1374">
                  <c:v>23.3764</c:v>
                </c:pt>
                <c:pt idx="1375">
                  <c:v>23.284099999999999</c:v>
                </c:pt>
                <c:pt idx="1376">
                  <c:v>23.946000000000002</c:v>
                </c:pt>
                <c:pt idx="1377">
                  <c:v>23.9268</c:v>
                </c:pt>
                <c:pt idx="1378">
                  <c:v>24.3476</c:v>
                </c:pt>
                <c:pt idx="1379">
                  <c:v>25.0274</c:v>
                </c:pt>
                <c:pt idx="1380">
                  <c:v>24.762499999999999</c:v>
                </c:pt>
                <c:pt idx="1381">
                  <c:v>25.976099999999999</c:v>
                </c:pt>
                <c:pt idx="1382">
                  <c:v>25.629899999999999</c:v>
                </c:pt>
                <c:pt idx="1383">
                  <c:v>25.424199999999999</c:v>
                </c:pt>
                <c:pt idx="1384">
                  <c:v>25.814</c:v>
                </c:pt>
                <c:pt idx="1385">
                  <c:v>25.966699999999999</c:v>
                </c:pt>
                <c:pt idx="1386">
                  <c:v>24.8584</c:v>
                </c:pt>
                <c:pt idx="1387">
                  <c:v>25.412500000000001</c:v>
                </c:pt>
                <c:pt idx="1388">
                  <c:v>25.680099999999999</c:v>
                </c:pt>
                <c:pt idx="1389">
                  <c:v>26.483499999999999</c:v>
                </c:pt>
                <c:pt idx="1390">
                  <c:v>27.585599999999999</c:v>
                </c:pt>
                <c:pt idx="1391">
                  <c:v>27.7239</c:v>
                </c:pt>
                <c:pt idx="1392">
                  <c:v>28.332899999999999</c:v>
                </c:pt>
                <c:pt idx="1393">
                  <c:v>29.265599999999999</c:v>
                </c:pt>
                <c:pt idx="1394">
                  <c:v>28.802499999999998</c:v>
                </c:pt>
                <c:pt idx="1395">
                  <c:v>27.5852</c:v>
                </c:pt>
                <c:pt idx="1396">
                  <c:v>29.9284</c:v>
                </c:pt>
                <c:pt idx="1397">
                  <c:v>31.256599999999999</c:v>
                </c:pt>
                <c:pt idx="1398">
                  <c:v>32.766599999999997</c:v>
                </c:pt>
                <c:pt idx="1399">
                  <c:v>32.586300000000001</c:v>
                </c:pt>
                <c:pt idx="1400">
                  <c:v>32.666600000000003</c:v>
                </c:pt>
                <c:pt idx="1401">
                  <c:v>32.901499999999999</c:v>
                </c:pt>
                <c:pt idx="1402">
                  <c:v>32.336599999999997</c:v>
                </c:pt>
                <c:pt idx="1403">
                  <c:v>33.030799999999999</c:v>
                </c:pt>
                <c:pt idx="1404">
                  <c:v>32.86</c:v>
                </c:pt>
                <c:pt idx="1405">
                  <c:v>34.709699999999998</c:v>
                </c:pt>
                <c:pt idx="1406">
                  <c:v>36.296900000000001</c:v>
                </c:pt>
                <c:pt idx="1407">
                  <c:v>37.276899999999998</c:v>
                </c:pt>
                <c:pt idx="1408">
                  <c:v>36.956600000000002</c:v>
                </c:pt>
                <c:pt idx="1409">
                  <c:v>36.802300000000002</c:v>
                </c:pt>
                <c:pt idx="1410">
                  <c:v>38.259700000000002</c:v>
                </c:pt>
                <c:pt idx="1411">
                  <c:v>35.423400000000001</c:v>
                </c:pt>
                <c:pt idx="1412">
                  <c:v>33.532400000000003</c:v>
                </c:pt>
                <c:pt idx="1413">
                  <c:v>33.773099999999999</c:v>
                </c:pt>
                <c:pt idx="1414">
                  <c:v>37.369399999999999</c:v>
                </c:pt>
                <c:pt idx="1415">
                  <c:v>38.820300000000003</c:v>
                </c:pt>
                <c:pt idx="1416">
                  <c:v>40.576999999999998</c:v>
                </c:pt>
                <c:pt idx="1417">
                  <c:v>40.400199999999998</c:v>
                </c:pt>
                <c:pt idx="1418">
                  <c:v>41.356099999999998</c:v>
                </c:pt>
                <c:pt idx="1419">
                  <c:v>42.704500000000003</c:v>
                </c:pt>
                <c:pt idx="1420">
                  <c:v>42.556699999999999</c:v>
                </c:pt>
                <c:pt idx="1421">
                  <c:v>42.180700000000002</c:v>
                </c:pt>
                <c:pt idx="1422">
                  <c:v>43.828000000000003</c:v>
                </c:pt>
                <c:pt idx="1423">
                  <c:v>41.930700000000002</c:v>
                </c:pt>
                <c:pt idx="1424">
                  <c:v>41.323500000000003</c:v>
                </c:pt>
                <c:pt idx="1425">
                  <c:v>40.552799999999998</c:v>
                </c:pt>
                <c:pt idx="1426">
                  <c:v>43.208300000000001</c:v>
                </c:pt>
                <c:pt idx="1427">
                  <c:v>44.197899999999997</c:v>
                </c:pt>
                <c:pt idx="1428">
                  <c:v>43.772599999999997</c:v>
                </c:pt>
                <c:pt idx="1429">
                  <c:v>42.185600000000001</c:v>
                </c:pt>
                <c:pt idx="1430">
                  <c:v>43.220799999999997</c:v>
                </c:pt>
                <c:pt idx="1431">
                  <c:v>43.528599999999997</c:v>
                </c:pt>
                <c:pt idx="1432">
                  <c:v>41.966099999999997</c:v>
                </c:pt>
                <c:pt idx="1433">
                  <c:v>42.781999999999996</c:v>
                </c:pt>
                <c:pt idx="1434">
                  <c:v>42.758099999999999</c:v>
                </c:pt>
                <c:pt idx="1435">
                  <c:v>42.869599999999998</c:v>
                </c:pt>
                <c:pt idx="1436">
                  <c:v>41.898000000000003</c:v>
                </c:pt>
                <c:pt idx="1437">
                  <c:v>39.369700000000002</c:v>
                </c:pt>
                <c:pt idx="1438">
                  <c:v>38.7821</c:v>
                </c:pt>
                <c:pt idx="1439">
                  <c:v>37.2742</c:v>
                </c:pt>
                <c:pt idx="1440">
                  <c:v>36.978900000000003</c:v>
                </c:pt>
                <c:pt idx="1441">
                  <c:v>35.834699999999998</c:v>
                </c:pt>
                <c:pt idx="1442">
                  <c:v>32.325800000000001</c:v>
                </c:pt>
                <c:pt idx="1443">
                  <c:v>32.173900000000003</c:v>
                </c:pt>
                <c:pt idx="1444">
                  <c:v>34.074599999999997</c:v>
                </c:pt>
                <c:pt idx="1445">
                  <c:v>33.0685</c:v>
                </c:pt>
                <c:pt idx="1446">
                  <c:v>32.162999999999997</c:v>
                </c:pt>
                <c:pt idx="1447">
                  <c:v>31.404299999999999</c:v>
                </c:pt>
                <c:pt idx="1448">
                  <c:v>27.667400000000001</c:v>
                </c:pt>
                <c:pt idx="1449">
                  <c:v>28.577400000000001</c:v>
                </c:pt>
                <c:pt idx="1450">
                  <c:v>30.005099999999999</c:v>
                </c:pt>
                <c:pt idx="1451">
                  <c:v>30.4999</c:v>
                </c:pt>
                <c:pt idx="1452">
                  <c:v>30.277200000000001</c:v>
                </c:pt>
                <c:pt idx="1453">
                  <c:v>29.085699999999999</c:v>
                </c:pt>
                <c:pt idx="1454">
                  <c:v>30.292100000000001</c:v>
                </c:pt>
                <c:pt idx="1455">
                  <c:v>29.0059</c:v>
                </c:pt>
                <c:pt idx="1456">
                  <c:v>28.1281</c:v>
                </c:pt>
                <c:pt idx="1457">
                  <c:v>26.387699999999999</c:v>
                </c:pt>
                <c:pt idx="1458">
                  <c:v>23.463100000000001</c:v>
                </c:pt>
                <c:pt idx="1459">
                  <c:v>23.588699999999999</c:v>
                </c:pt>
                <c:pt idx="1460">
                  <c:v>22.364999999999998</c:v>
                </c:pt>
                <c:pt idx="1461">
                  <c:v>21.956199999999999</c:v>
                </c:pt>
                <c:pt idx="1462">
                  <c:v>23.348400000000002</c:v>
                </c:pt>
                <c:pt idx="1463">
                  <c:v>23.101400000000002</c:v>
                </c:pt>
                <c:pt idx="1464">
                  <c:v>22.898399999999999</c:v>
                </c:pt>
                <c:pt idx="1465">
                  <c:v>21.214099999999998</c:v>
                </c:pt>
                <c:pt idx="1466">
                  <c:v>21.309699999999999</c:v>
                </c:pt>
                <c:pt idx="1467">
                  <c:v>22.427900000000001</c:v>
                </c:pt>
                <c:pt idx="1468">
                  <c:v>23.591100000000001</c:v>
                </c:pt>
                <c:pt idx="1469">
                  <c:v>24.8322</c:v>
                </c:pt>
                <c:pt idx="1470">
                  <c:v>24.8673</c:v>
                </c:pt>
                <c:pt idx="1471">
                  <c:v>24.642299999999999</c:v>
                </c:pt>
                <c:pt idx="1472">
                  <c:v>25.2437</c:v>
                </c:pt>
                <c:pt idx="1473">
                  <c:v>25.6828</c:v>
                </c:pt>
                <c:pt idx="1474">
                  <c:v>25.9468</c:v>
                </c:pt>
                <c:pt idx="1475">
                  <c:v>26.635200000000001</c:v>
                </c:pt>
                <c:pt idx="1476">
                  <c:v>27.6585</c:v>
                </c:pt>
                <c:pt idx="1477">
                  <c:v>27.6509</c:v>
                </c:pt>
                <c:pt idx="1478">
                  <c:v>26.886500000000002</c:v>
                </c:pt>
                <c:pt idx="1479">
                  <c:v>26.900600000000001</c:v>
                </c:pt>
                <c:pt idx="1480">
                  <c:v>25.902799999999999</c:v>
                </c:pt>
                <c:pt idx="1481">
                  <c:v>26.401299999999999</c:v>
                </c:pt>
                <c:pt idx="1482">
                  <c:v>25.695900000000002</c:v>
                </c:pt>
                <c:pt idx="1483">
                  <c:v>25.174499999999998</c:v>
                </c:pt>
                <c:pt idx="1484">
                  <c:v>25.668399999999998</c:v>
                </c:pt>
                <c:pt idx="1485">
                  <c:v>25.4117</c:v>
                </c:pt>
                <c:pt idx="1486">
                  <c:v>26.465299999999999</c:v>
                </c:pt>
                <c:pt idx="1487">
                  <c:v>27.1448</c:v>
                </c:pt>
                <c:pt idx="1488">
                  <c:v>26.587299999999999</c:v>
                </c:pt>
                <c:pt idx="1489">
                  <c:v>26.744900000000001</c:v>
                </c:pt>
                <c:pt idx="1490">
                  <c:v>26.339099999999998</c:v>
                </c:pt>
                <c:pt idx="1491">
                  <c:v>25.408899999999999</c:v>
                </c:pt>
                <c:pt idx="1492">
                  <c:v>25.650200000000002</c:v>
                </c:pt>
                <c:pt idx="1493">
                  <c:v>26.0684</c:v>
                </c:pt>
                <c:pt idx="1494">
                  <c:v>26.2879</c:v>
                </c:pt>
                <c:pt idx="1495">
                  <c:v>26.104399999999998</c:v>
                </c:pt>
                <c:pt idx="1496">
                  <c:v>25.7301</c:v>
                </c:pt>
                <c:pt idx="1497">
                  <c:v>24.8765</c:v>
                </c:pt>
                <c:pt idx="1498">
                  <c:v>25.931799999999999</c:v>
                </c:pt>
                <c:pt idx="1499">
                  <c:v>26.4438</c:v>
                </c:pt>
                <c:pt idx="1500">
                  <c:v>26.468699999999998</c:v>
                </c:pt>
                <c:pt idx="1501">
                  <c:v>26.249600000000001</c:v>
                </c:pt>
                <c:pt idx="1502">
                  <c:v>26.3278</c:v>
                </c:pt>
                <c:pt idx="1503">
                  <c:v>26.147300000000001</c:v>
                </c:pt>
                <c:pt idx="1504">
                  <c:v>25.650600000000001</c:v>
                </c:pt>
                <c:pt idx="1505">
                  <c:v>24.749600000000001</c:v>
                </c:pt>
                <c:pt idx="1506">
                  <c:v>24.6968</c:v>
                </c:pt>
                <c:pt idx="1507">
                  <c:v>25.051400000000001</c:v>
                </c:pt>
                <c:pt idx="1508">
                  <c:v>25.644200000000001</c:v>
                </c:pt>
                <c:pt idx="1509">
                  <c:v>26.538</c:v>
                </c:pt>
                <c:pt idx="1510">
                  <c:v>26.928000000000001</c:v>
                </c:pt>
                <c:pt idx="1511">
                  <c:v>27.282699999999998</c:v>
                </c:pt>
                <c:pt idx="1512">
                  <c:v>27.2075</c:v>
                </c:pt>
                <c:pt idx="1513">
                  <c:v>27.315200000000001</c:v>
                </c:pt>
                <c:pt idx="1514">
                  <c:v>26.227599999999999</c:v>
                </c:pt>
                <c:pt idx="1515">
                  <c:v>26.976299999999998</c:v>
                </c:pt>
                <c:pt idx="1516">
                  <c:v>27.548500000000001</c:v>
                </c:pt>
                <c:pt idx="1517">
                  <c:v>27.418299999999999</c:v>
                </c:pt>
                <c:pt idx="1518">
                  <c:v>27.4101</c:v>
                </c:pt>
                <c:pt idx="1519">
                  <c:v>26.148599999999998</c:v>
                </c:pt>
                <c:pt idx="1520">
                  <c:v>26.7257</c:v>
                </c:pt>
                <c:pt idx="1521">
                  <c:v>27.320699999999999</c:v>
                </c:pt>
                <c:pt idx="1522">
                  <c:v>25.729099999999999</c:v>
                </c:pt>
                <c:pt idx="1523">
                  <c:v>25.955500000000001</c:v>
                </c:pt>
                <c:pt idx="1524">
                  <c:v>24.022300000000001</c:v>
                </c:pt>
                <c:pt idx="1525">
                  <c:v>23.4953</c:v>
                </c:pt>
                <c:pt idx="1526">
                  <c:v>22.6068</c:v>
                </c:pt>
                <c:pt idx="1527">
                  <c:v>23.356000000000002</c:v>
                </c:pt>
                <c:pt idx="1528">
                  <c:v>23.696400000000001</c:v>
                </c:pt>
                <c:pt idx="1529">
                  <c:v>22.416799999999999</c:v>
                </c:pt>
                <c:pt idx="1530">
                  <c:v>20.9072</c:v>
                </c:pt>
                <c:pt idx="1531">
                  <c:v>21.401599999999998</c:v>
                </c:pt>
                <c:pt idx="1532">
                  <c:v>20.3627</c:v>
                </c:pt>
                <c:pt idx="1533">
                  <c:v>16.3874</c:v>
                </c:pt>
                <c:pt idx="1534">
                  <c:v>15.2597</c:v>
                </c:pt>
                <c:pt idx="1535">
                  <c:v>15.376099999999999</c:v>
                </c:pt>
                <c:pt idx="1536">
                  <c:v>15.1746</c:v>
                </c:pt>
                <c:pt idx="1537">
                  <c:v>14.122199999999999</c:v>
                </c:pt>
                <c:pt idx="1538">
                  <c:v>13.323700000000001</c:v>
                </c:pt>
                <c:pt idx="1539">
                  <c:v>14.9819</c:v>
                </c:pt>
                <c:pt idx="1540">
                  <c:v>15.9964</c:v>
                </c:pt>
                <c:pt idx="1541">
                  <c:v>16.3842</c:v>
                </c:pt>
                <c:pt idx="1542">
                  <c:v>16.694600000000001</c:v>
                </c:pt>
                <c:pt idx="1543">
                  <c:v>18.094100000000001</c:v>
                </c:pt>
                <c:pt idx="1544">
                  <c:v>18.831900000000001</c:v>
                </c:pt>
                <c:pt idx="1545">
                  <c:v>19.358000000000001</c:v>
                </c:pt>
                <c:pt idx="1546">
                  <c:v>19.812799999999999</c:v>
                </c:pt>
                <c:pt idx="1547">
                  <c:v>20.322399999999998</c:v>
                </c:pt>
                <c:pt idx="1548">
                  <c:v>20.527899999999999</c:v>
                </c:pt>
                <c:pt idx="1549">
                  <c:v>19.920500000000001</c:v>
                </c:pt>
                <c:pt idx="1550">
                  <c:v>21.0046</c:v>
                </c:pt>
                <c:pt idx="1551">
                  <c:v>21.8048</c:v>
                </c:pt>
                <c:pt idx="1552">
                  <c:v>20.4801</c:v>
                </c:pt>
                <c:pt idx="1553">
                  <c:v>19.742000000000001</c:v>
                </c:pt>
                <c:pt idx="1554">
                  <c:v>19.668700000000001</c:v>
                </c:pt>
                <c:pt idx="1555">
                  <c:v>19.770299999999999</c:v>
                </c:pt>
                <c:pt idx="1556">
                  <c:v>20.381399999999999</c:v>
                </c:pt>
                <c:pt idx="1557">
                  <c:v>21.240100000000002</c:v>
                </c:pt>
                <c:pt idx="1558">
                  <c:v>21.700700000000001</c:v>
                </c:pt>
                <c:pt idx="1559">
                  <c:v>22.3964</c:v>
                </c:pt>
                <c:pt idx="1560">
                  <c:v>22.978300000000001</c:v>
                </c:pt>
                <c:pt idx="1561">
                  <c:v>23.489799999999999</c:v>
                </c:pt>
                <c:pt idx="1562">
                  <c:v>22.8993</c:v>
                </c:pt>
                <c:pt idx="1563">
                  <c:v>23.143899999999999</c:v>
                </c:pt>
                <c:pt idx="1564">
                  <c:v>23.0595</c:v>
                </c:pt>
                <c:pt idx="1565">
                  <c:v>22.1008</c:v>
                </c:pt>
                <c:pt idx="1566">
                  <c:v>22.611000000000001</c:v>
                </c:pt>
                <c:pt idx="1567">
                  <c:v>20.049800000000001</c:v>
                </c:pt>
                <c:pt idx="1568">
                  <c:v>19.6981</c:v>
                </c:pt>
                <c:pt idx="1569">
                  <c:v>20.155799999999999</c:v>
                </c:pt>
                <c:pt idx="1570">
                  <c:v>20.345300000000002</c:v>
                </c:pt>
                <c:pt idx="1571">
                  <c:v>20.523599999999998</c:v>
                </c:pt>
                <c:pt idx="1572">
                  <c:v>21.213000000000001</c:v>
                </c:pt>
                <c:pt idx="1573">
                  <c:v>21.7974</c:v>
                </c:pt>
                <c:pt idx="1574">
                  <c:v>22.053899999999999</c:v>
                </c:pt>
                <c:pt idx="1575">
                  <c:v>21.779299999999999</c:v>
                </c:pt>
                <c:pt idx="1576">
                  <c:v>20.941500000000001</c:v>
                </c:pt>
                <c:pt idx="1577">
                  <c:v>20.547499999999999</c:v>
                </c:pt>
                <c:pt idx="1578">
                  <c:v>20.999300000000002</c:v>
                </c:pt>
                <c:pt idx="1579">
                  <c:v>21.410399999999999</c:v>
                </c:pt>
                <c:pt idx="1580">
                  <c:v>21.7837</c:v>
                </c:pt>
                <c:pt idx="1581">
                  <c:v>21.577100000000002</c:v>
                </c:pt>
                <c:pt idx="1582">
                  <c:v>20.898199999999999</c:v>
                </c:pt>
                <c:pt idx="1583">
                  <c:v>21.238299999999999</c:v>
                </c:pt>
                <c:pt idx="1584">
                  <c:v>21.900500000000001</c:v>
                </c:pt>
                <c:pt idx="1585">
                  <c:v>22.052700000000002</c:v>
                </c:pt>
                <c:pt idx="1586">
                  <c:v>22.4192</c:v>
                </c:pt>
                <c:pt idx="1587">
                  <c:v>22.595700000000001</c:v>
                </c:pt>
                <c:pt idx="1588">
                  <c:v>23.411799999999999</c:v>
                </c:pt>
                <c:pt idx="1589">
                  <c:v>22.9253</c:v>
                </c:pt>
                <c:pt idx="1590">
                  <c:v>23.4925</c:v>
                </c:pt>
                <c:pt idx="1591">
                  <c:v>23.3566</c:v>
                </c:pt>
                <c:pt idx="1592">
                  <c:v>23.442299999999999</c:v>
                </c:pt>
                <c:pt idx="1593">
                  <c:v>23.834700000000002</c:v>
                </c:pt>
                <c:pt idx="1594">
                  <c:v>24.642099999999999</c:v>
                </c:pt>
                <c:pt idx="1595">
                  <c:v>24.861899999999999</c:v>
                </c:pt>
                <c:pt idx="1596">
                  <c:v>24.8596</c:v>
                </c:pt>
                <c:pt idx="1597">
                  <c:v>24.590900000000001</c:v>
                </c:pt>
                <c:pt idx="1598">
                  <c:v>24.956</c:v>
                </c:pt>
                <c:pt idx="1599">
                  <c:v>24.786300000000001</c:v>
                </c:pt>
                <c:pt idx="1600">
                  <c:v>24.943300000000001</c:v>
                </c:pt>
                <c:pt idx="1601">
                  <c:v>25.558</c:v>
                </c:pt>
                <c:pt idx="1602">
                  <c:v>25.817599999999999</c:v>
                </c:pt>
                <c:pt idx="1603">
                  <c:v>25.617599999999999</c:v>
                </c:pt>
                <c:pt idx="1604">
                  <c:v>25.918399999999998</c:v>
                </c:pt>
                <c:pt idx="1605">
                  <c:v>25.162700000000001</c:v>
                </c:pt>
                <c:pt idx="1606">
                  <c:v>26.6068</c:v>
                </c:pt>
                <c:pt idx="1607">
                  <c:v>26.7941</c:v>
                </c:pt>
                <c:pt idx="1608">
                  <c:v>26.4923</c:v>
                </c:pt>
                <c:pt idx="1609">
                  <c:v>26.9955</c:v>
                </c:pt>
                <c:pt idx="1610">
                  <c:v>26.7286</c:v>
                </c:pt>
                <c:pt idx="1611">
                  <c:v>26.791399999999999</c:v>
                </c:pt>
                <c:pt idx="1612">
                  <c:v>26.806100000000001</c:v>
                </c:pt>
                <c:pt idx="1613">
                  <c:v>26.495899999999999</c:v>
                </c:pt>
                <c:pt idx="1614">
                  <c:v>26.3811</c:v>
                </c:pt>
                <c:pt idx="1615">
                  <c:v>25.6937</c:v>
                </c:pt>
                <c:pt idx="1616">
                  <c:v>24.496700000000001</c:v>
                </c:pt>
                <c:pt idx="1617">
                  <c:v>25.491399999999999</c:v>
                </c:pt>
                <c:pt idx="1618">
                  <c:v>26.225899999999999</c:v>
                </c:pt>
                <c:pt idx="1619">
                  <c:v>25.965399999999999</c:v>
                </c:pt>
                <c:pt idx="1620">
                  <c:v>24.206199999999999</c:v>
                </c:pt>
                <c:pt idx="1621">
                  <c:v>24.002600000000001</c:v>
                </c:pt>
                <c:pt idx="1622">
                  <c:v>25.372299999999999</c:v>
                </c:pt>
                <c:pt idx="1623">
                  <c:v>25.9223</c:v>
                </c:pt>
                <c:pt idx="1624">
                  <c:v>25.694700000000001</c:v>
                </c:pt>
                <c:pt idx="1625">
                  <c:v>25.840399999999999</c:v>
                </c:pt>
                <c:pt idx="1626">
                  <c:v>26.693999999999999</c:v>
                </c:pt>
                <c:pt idx="1627">
                  <c:v>26.948899999999998</c:v>
                </c:pt>
                <c:pt idx="1628">
                  <c:v>26.727900000000002</c:v>
                </c:pt>
                <c:pt idx="1629">
                  <c:v>26.525099999999998</c:v>
                </c:pt>
                <c:pt idx="1630">
                  <c:v>26.850999999999999</c:v>
                </c:pt>
                <c:pt idx="1631">
                  <c:v>27.865100000000002</c:v>
                </c:pt>
                <c:pt idx="1632">
                  <c:v>28.063600000000001</c:v>
                </c:pt>
                <c:pt idx="1633">
                  <c:v>28.655100000000001</c:v>
                </c:pt>
                <c:pt idx="1634">
                  <c:v>29.0869</c:v>
                </c:pt>
                <c:pt idx="1635">
                  <c:v>28.904299999999999</c:v>
                </c:pt>
                <c:pt idx="1636">
                  <c:v>29.313300000000002</c:v>
                </c:pt>
                <c:pt idx="1637">
                  <c:v>29.7485</c:v>
                </c:pt>
                <c:pt idx="1638">
                  <c:v>30.002199999999998</c:v>
                </c:pt>
                <c:pt idx="1639">
                  <c:v>29.914999999999999</c:v>
                </c:pt>
                <c:pt idx="1640">
                  <c:v>30.168099999999999</c:v>
                </c:pt>
                <c:pt idx="1641">
                  <c:v>30.920400000000001</c:v>
                </c:pt>
                <c:pt idx="1642">
                  <c:v>31.2989</c:v>
                </c:pt>
                <c:pt idx="1643">
                  <c:v>32.086100000000002</c:v>
                </c:pt>
                <c:pt idx="1644">
                  <c:v>33.307299999999998</c:v>
                </c:pt>
                <c:pt idx="1645">
                  <c:v>32.035400000000003</c:v>
                </c:pt>
                <c:pt idx="1646">
                  <c:v>31.808399999999999</c:v>
                </c:pt>
                <c:pt idx="1647">
                  <c:v>30.970199999999998</c:v>
                </c:pt>
                <c:pt idx="1648">
                  <c:v>31.243600000000001</c:v>
                </c:pt>
                <c:pt idx="1649">
                  <c:v>31.630600000000001</c:v>
                </c:pt>
                <c:pt idx="1650">
                  <c:v>31.886399999999998</c:v>
                </c:pt>
                <c:pt idx="1651">
                  <c:v>32.390300000000003</c:v>
                </c:pt>
                <c:pt idx="1652">
                  <c:v>32.622900000000001</c:v>
                </c:pt>
                <c:pt idx="1653">
                  <c:v>31.038</c:v>
                </c:pt>
                <c:pt idx="1654">
                  <c:v>30.195599999999999</c:v>
                </c:pt>
                <c:pt idx="1655">
                  <c:v>28.291899999999998</c:v>
                </c:pt>
                <c:pt idx="1656">
                  <c:v>28.380199999999999</c:v>
                </c:pt>
                <c:pt idx="1657">
                  <c:v>29.541599999999999</c:v>
                </c:pt>
                <c:pt idx="1658">
                  <c:v>29.5762</c:v>
                </c:pt>
                <c:pt idx="1659">
                  <c:v>30.133500000000002</c:v>
                </c:pt>
                <c:pt idx="1660">
                  <c:v>29.242000000000001</c:v>
                </c:pt>
                <c:pt idx="1661">
                  <c:v>29.283799999999999</c:v>
                </c:pt>
                <c:pt idx="1662">
                  <c:v>29.986699999999999</c:v>
                </c:pt>
                <c:pt idx="1663">
                  <c:v>28.705400000000001</c:v>
                </c:pt>
                <c:pt idx="1664">
                  <c:v>29.229500000000002</c:v>
                </c:pt>
                <c:pt idx="1665">
                  <c:v>28.841100000000001</c:v>
                </c:pt>
                <c:pt idx="1666">
                  <c:v>29.8369</c:v>
                </c:pt>
                <c:pt idx="1667">
                  <c:v>30.331800000000001</c:v>
                </c:pt>
                <c:pt idx="1668">
                  <c:v>30.985199999999999</c:v>
                </c:pt>
                <c:pt idx="1669">
                  <c:v>30.729700000000001</c:v>
                </c:pt>
                <c:pt idx="1670">
                  <c:v>24.8172</c:v>
                </c:pt>
                <c:pt idx="1671">
                  <c:v>25.927399999999999</c:v>
                </c:pt>
                <c:pt idx="1672">
                  <c:v>27.328499999999998</c:v>
                </c:pt>
                <c:pt idx="1673">
                  <c:v>28.8383</c:v>
                </c:pt>
                <c:pt idx="1674">
                  <c:v>29.5992</c:v>
                </c:pt>
                <c:pt idx="1675">
                  <c:v>31.158200000000001</c:v>
                </c:pt>
                <c:pt idx="1676">
                  <c:v>30.839400000000001</c:v>
                </c:pt>
                <c:pt idx="1677">
                  <c:v>31.2837</c:v>
                </c:pt>
                <c:pt idx="1678">
                  <c:v>32.473199999999999</c:v>
                </c:pt>
                <c:pt idx="1679">
                  <c:v>33.765599999999999</c:v>
                </c:pt>
                <c:pt idx="1680">
                  <c:v>34.5124</c:v>
                </c:pt>
                <c:pt idx="1681">
                  <c:v>35.103900000000003</c:v>
                </c:pt>
                <c:pt idx="1682">
                  <c:v>35.042499999999997</c:v>
                </c:pt>
                <c:pt idx="1683">
                  <c:v>36.719799999999999</c:v>
                </c:pt>
                <c:pt idx="1684">
                  <c:v>36.552100000000003</c:v>
                </c:pt>
                <c:pt idx="1685">
                  <c:v>36.696300000000001</c:v>
                </c:pt>
                <c:pt idx="1686">
                  <c:v>37.443399999999997</c:v>
                </c:pt>
                <c:pt idx="1687">
                  <c:v>37.973500000000001</c:v>
                </c:pt>
                <c:pt idx="1688">
                  <c:v>37.620399999999997</c:v>
                </c:pt>
                <c:pt idx="1689">
                  <c:v>37.253</c:v>
                </c:pt>
                <c:pt idx="1690">
                  <c:v>38.582599999999999</c:v>
                </c:pt>
                <c:pt idx="1691">
                  <c:v>38.304900000000004</c:v>
                </c:pt>
                <c:pt idx="1692">
                  <c:v>36.936799999999998</c:v>
                </c:pt>
                <c:pt idx="1693">
                  <c:v>35.287100000000002</c:v>
                </c:pt>
                <c:pt idx="1694">
                  <c:v>34.270800000000001</c:v>
                </c:pt>
                <c:pt idx="1695">
                  <c:v>33.889200000000002</c:v>
                </c:pt>
                <c:pt idx="1696">
                  <c:v>30.673200000000001</c:v>
                </c:pt>
                <c:pt idx="1697">
                  <c:v>29.047699999999999</c:v>
                </c:pt>
                <c:pt idx="1698">
                  <c:v>29.0046</c:v>
                </c:pt>
                <c:pt idx="1699">
                  <c:v>30.698799999999999</c:v>
                </c:pt>
                <c:pt idx="1700">
                  <c:v>28.229900000000001</c:v>
                </c:pt>
                <c:pt idx="1701">
                  <c:v>27.0808</c:v>
                </c:pt>
                <c:pt idx="1702">
                  <c:v>28.378900000000002</c:v>
                </c:pt>
                <c:pt idx="1703">
                  <c:v>28.3169</c:v>
                </c:pt>
                <c:pt idx="1704">
                  <c:v>28.334800000000001</c:v>
                </c:pt>
                <c:pt idx="1705">
                  <c:v>28.919799999999999</c:v>
                </c:pt>
                <c:pt idx="1706">
                  <c:v>27.938099999999999</c:v>
                </c:pt>
                <c:pt idx="1707">
                  <c:v>28.764800000000001</c:v>
                </c:pt>
                <c:pt idx="1708">
                  <c:v>28.762</c:v>
                </c:pt>
                <c:pt idx="1709">
                  <c:v>29.94</c:v>
                </c:pt>
                <c:pt idx="1710">
                  <c:v>30.8917</c:v>
                </c:pt>
                <c:pt idx="1711">
                  <c:v>30.3047</c:v>
                </c:pt>
                <c:pt idx="1712">
                  <c:v>29.799700000000001</c:v>
                </c:pt>
                <c:pt idx="1713">
                  <c:v>28.769100000000002</c:v>
                </c:pt>
                <c:pt idx="1714">
                  <c:v>30.013200000000001</c:v>
                </c:pt>
                <c:pt idx="1715">
                  <c:v>31.452300000000001</c:v>
                </c:pt>
                <c:pt idx="1716">
                  <c:v>32.045099999999998</c:v>
                </c:pt>
                <c:pt idx="1717">
                  <c:v>33.037199999999999</c:v>
                </c:pt>
                <c:pt idx="1718">
                  <c:v>33.754899999999999</c:v>
                </c:pt>
                <c:pt idx="1719">
                  <c:v>33.141599999999997</c:v>
                </c:pt>
                <c:pt idx="1720">
                  <c:v>33.773600000000002</c:v>
                </c:pt>
                <c:pt idx="1721">
                  <c:v>34.810499999999998</c:v>
                </c:pt>
                <c:pt idx="1722">
                  <c:v>35.443600000000004</c:v>
                </c:pt>
                <c:pt idx="1723">
                  <c:v>35.005099999999999</c:v>
                </c:pt>
                <c:pt idx="1724">
                  <c:v>35.660200000000003</c:v>
                </c:pt>
                <c:pt idx="1725">
                  <c:v>36.587200000000003</c:v>
                </c:pt>
                <c:pt idx="1726">
                  <c:v>37.438800000000001</c:v>
                </c:pt>
                <c:pt idx="1727">
                  <c:v>37.919699999999999</c:v>
                </c:pt>
                <c:pt idx="1728">
                  <c:v>36.984499999999997</c:v>
                </c:pt>
                <c:pt idx="1729">
                  <c:v>37.285400000000003</c:v>
                </c:pt>
                <c:pt idx="1730">
                  <c:v>34.9709</c:v>
                </c:pt>
              </c:numCache>
            </c:numRef>
          </c:val>
          <c:smooth val="0"/>
          <c:extLst xmlns:c16r2="http://schemas.microsoft.com/office/drawing/2015/06/chart">
            <c:ext xmlns:c16="http://schemas.microsoft.com/office/drawing/2014/chart" uri="{C3380CC4-5D6E-409C-BE32-E72D297353CC}">
              <c16:uniqueId val="{00000000-C93C-7E46-97E5-FBCFD5BBAE6D}"/>
            </c:ext>
          </c:extLst>
        </c:ser>
        <c:dLbls>
          <c:showLegendKey val="0"/>
          <c:showVal val="0"/>
          <c:showCatName val="0"/>
          <c:showSerName val="0"/>
          <c:showPercent val="0"/>
          <c:showBubbleSize val="0"/>
        </c:dLbls>
        <c:smooth val="0"/>
        <c:axId val="341982616"/>
        <c:axId val="341980264"/>
      </c:lineChart>
      <c:catAx>
        <c:axId val="3419826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A54"/>
                </a:solidFill>
                <a:latin typeface="Franklin Gothic Medium" panose="020B0603020102020204" pitchFamily="34" charset="0"/>
                <a:ea typeface="+mn-ea"/>
                <a:cs typeface="+mn-cs"/>
              </a:defRPr>
            </a:pPr>
            <a:endParaRPr lang="en-US"/>
          </a:p>
        </c:txPr>
        <c:crossAx val="341980264"/>
        <c:crosses val="autoZero"/>
        <c:auto val="1"/>
        <c:lblAlgn val="ctr"/>
        <c:lblOffset val="100"/>
        <c:noMultiLvlLbl val="0"/>
      </c:catAx>
      <c:valAx>
        <c:axId val="341980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A54"/>
                </a:solidFill>
                <a:latin typeface="Franklin Gothic Medium" panose="020B0603020102020204" pitchFamily="34" charset="0"/>
                <a:ea typeface="+mn-ea"/>
                <a:cs typeface="+mn-cs"/>
              </a:defRPr>
            </a:pPr>
            <a:endParaRPr lang="en-US"/>
          </a:p>
        </c:txPr>
        <c:crossAx val="341982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Franklin Gothic Medium" panose="020B06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Franklin Gothic Medium" panose="020B0603020102020204" pitchFamily="34" charset="0"/>
                <a:ea typeface="+mn-ea"/>
                <a:cs typeface="+mn-cs"/>
              </a:defRPr>
            </a:pPr>
            <a:r>
              <a:rPr lang="en-US" sz="2800" dirty="0"/>
              <a:t>MSCI ACWI Index Weightings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Franklin Gothic Medium" panose="020B0603020102020204" pitchFamily="34" charset="0"/>
              <a:ea typeface="+mn-ea"/>
              <a:cs typeface="+mn-cs"/>
            </a:defRPr>
          </a:pPr>
          <a:endParaRPr lang="en-US"/>
        </a:p>
      </c:txPr>
    </c:title>
    <c:autoTitleDeleted val="0"/>
    <c:plotArea>
      <c:layout>
        <c:manualLayout>
          <c:layoutTarget val="inner"/>
          <c:xMode val="edge"/>
          <c:yMode val="edge"/>
          <c:x val="7.6622156130859362E-2"/>
          <c:y val="0.14683742504494704"/>
          <c:w val="0.90996477076030713"/>
          <c:h val="0.82056398300730127"/>
        </c:manualLayout>
      </c:layout>
      <c:barChart>
        <c:barDir val="col"/>
        <c:grouping val="stacked"/>
        <c:varyColors val="0"/>
        <c:ser>
          <c:idx val="0"/>
          <c:order val="0"/>
          <c:tx>
            <c:strRef>
              <c:f>Sheet1!$B$14</c:f>
              <c:strCache>
                <c:ptCount val="1"/>
              </c:strCache>
            </c:strRef>
          </c:tx>
          <c:spPr>
            <a:solidFill>
              <a:schemeClr val="accent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7-92FC-2F4E-8B2E-E661EC0CBFFE}"/>
                </c:ext>
                <c:ext xmlns:c15="http://schemas.microsoft.com/office/drawing/2012/chart" uri="{CE6537A1-D6FC-4f65-9D91-7224C49458BB}"/>
              </c:extLst>
            </c:dLbl>
            <c:dLbl>
              <c:idx val="1"/>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r>
                      <a:rPr lang="en-US" sz="1800" dirty="0">
                        <a:solidFill>
                          <a:schemeClr val="bg1"/>
                        </a:solidFill>
                      </a:rPr>
                      <a:t>Japan</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Sheet1!$C$14:$D$14</c:f>
              <c:numCache>
                <c:formatCode>0.00%</c:formatCode>
                <c:ptCount val="2"/>
                <c:pt idx="0">
                  <c:v>4.3999999999999997E-2</c:v>
                </c:pt>
                <c:pt idx="1">
                  <c:v>4.8500000000000001E-2</c:v>
                </c:pt>
              </c:numCache>
            </c:numRef>
          </c:val>
          <c:extLst xmlns:c16r2="http://schemas.microsoft.com/office/drawing/2015/06/chart">
            <c:ext xmlns:c16="http://schemas.microsoft.com/office/drawing/2014/chart" uri="{C3380CC4-5D6E-409C-BE32-E72D297353CC}">
              <c16:uniqueId val="{00000000-92FC-2F4E-8B2E-E661EC0CBFFE}"/>
            </c:ext>
          </c:extLst>
        </c:ser>
        <c:ser>
          <c:idx val="1"/>
          <c:order val="1"/>
          <c:tx>
            <c:strRef>
              <c:f>Sheet1!$B$15</c:f>
              <c:strCache>
                <c:ptCount val="1"/>
              </c:strCache>
            </c:strRef>
          </c:tx>
          <c:spPr>
            <a:solidFill>
              <a:schemeClr val="accent2"/>
            </a:solidFill>
            <a:ln>
              <a:noFill/>
            </a:ln>
            <a:effectLst/>
          </c:spPr>
          <c:invertIfNegative val="0"/>
          <c:dLbls>
            <c:dLbl>
              <c:idx val="0"/>
              <c:tx>
                <c:rich>
                  <a:bodyPr/>
                  <a:lstStyle/>
                  <a:p>
                    <a:r>
                      <a:rPr lang="en-US"/>
                      <a:t>Nvidia</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2FC-2F4E-8B2E-E661EC0CBFFE}"/>
                </c:ext>
                <c:ext xmlns:c15="http://schemas.microsoft.com/office/drawing/2012/chart" uri="{CE6537A1-D6FC-4f65-9D91-7224C49458BB}"/>
              </c:extLst>
            </c:dLbl>
            <c:dLbl>
              <c:idx val="1"/>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r>
                      <a:rPr lang="en-US" sz="1800" dirty="0">
                        <a:solidFill>
                          <a:schemeClr val="bg1"/>
                        </a:solidFill>
                      </a:rPr>
                      <a:t>UK</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Sheet1!$C$15:$D$15</c:f>
              <c:numCache>
                <c:formatCode>0.00%</c:formatCode>
                <c:ptCount val="2"/>
                <c:pt idx="0">
                  <c:v>3.49E-2</c:v>
                </c:pt>
                <c:pt idx="1">
                  <c:v>3.39E-2</c:v>
                </c:pt>
              </c:numCache>
            </c:numRef>
          </c:val>
          <c:extLst xmlns:c16r2="http://schemas.microsoft.com/office/drawing/2015/06/chart">
            <c:ext xmlns:c16="http://schemas.microsoft.com/office/drawing/2014/chart" uri="{C3380CC4-5D6E-409C-BE32-E72D297353CC}">
              <c16:uniqueId val="{00000001-92FC-2F4E-8B2E-E661EC0CBFFE}"/>
            </c:ext>
          </c:extLst>
        </c:ser>
        <c:ser>
          <c:idx val="2"/>
          <c:order val="2"/>
          <c:tx>
            <c:strRef>
              <c:f>Sheet1!$B$16</c:f>
              <c:strCache>
                <c:ptCount val="1"/>
              </c:strCache>
            </c:strRef>
          </c:tx>
          <c:spPr>
            <a:solidFill>
              <a:schemeClr val="accent3"/>
            </a:solidFill>
            <a:ln>
              <a:noFill/>
            </a:ln>
            <a:effectLst/>
          </c:spPr>
          <c:invertIfNegative val="0"/>
          <c:dLbls>
            <c:dLbl>
              <c:idx val="0"/>
              <c:tx>
                <c:rich>
                  <a:bodyPr/>
                  <a:lstStyle/>
                  <a:p>
                    <a:r>
                      <a:rPr lang="en-US"/>
                      <a:t>Microsoft</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2FC-2F4E-8B2E-E661EC0CBFFE}"/>
                </c:ext>
                <c:ext xmlns:c15="http://schemas.microsoft.com/office/drawing/2012/chart" uri="{CE6537A1-D6FC-4f65-9D91-7224C49458BB}"/>
              </c:extLst>
            </c:dLbl>
            <c:dLbl>
              <c:idx val="1"/>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r>
                      <a:rPr lang="en-US" sz="1800" dirty="0">
                        <a:solidFill>
                          <a:schemeClr val="bg1"/>
                        </a:solidFill>
                      </a:rPr>
                      <a:t>China</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Sheet1!$C$16:$D$16</c:f>
              <c:numCache>
                <c:formatCode>0.00%</c:formatCode>
                <c:ptCount val="2"/>
                <c:pt idx="0">
                  <c:v>3.49E-2</c:v>
                </c:pt>
                <c:pt idx="1">
                  <c:v>3.2399999999999998E-2</c:v>
                </c:pt>
              </c:numCache>
            </c:numRef>
          </c:val>
          <c:extLst xmlns:c16r2="http://schemas.microsoft.com/office/drawing/2015/06/chart">
            <c:ext xmlns:c16="http://schemas.microsoft.com/office/drawing/2014/chart" uri="{C3380CC4-5D6E-409C-BE32-E72D297353CC}">
              <c16:uniqueId val="{00000002-92FC-2F4E-8B2E-E661EC0CBFFE}"/>
            </c:ext>
          </c:extLst>
        </c:ser>
        <c:ser>
          <c:idx val="3"/>
          <c:order val="3"/>
          <c:tx>
            <c:strRef>
              <c:f>Sheet1!$B$17</c:f>
              <c:strCache>
                <c:ptCount val="1"/>
              </c:strCache>
            </c:strRef>
          </c:tx>
          <c:spPr>
            <a:solidFill>
              <a:schemeClr val="accent4"/>
            </a:solidFill>
            <a:ln>
              <a:noFill/>
            </a:ln>
            <a:effectLst/>
          </c:spPr>
          <c:invertIfNegative val="0"/>
          <c:dLbls>
            <c:dLbl>
              <c:idx val="0"/>
              <c:tx>
                <c:rich>
                  <a:bodyPr/>
                  <a:lstStyle/>
                  <a:p>
                    <a:r>
                      <a:rPr lang="en-US"/>
                      <a:t>Amazon</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2FC-2F4E-8B2E-E661EC0CBFFE}"/>
                </c:ext>
                <c:ext xmlns:c15="http://schemas.microsoft.com/office/drawing/2012/chart" uri="{CE6537A1-D6FC-4f65-9D91-7224C49458BB}"/>
              </c:extLst>
            </c:dLbl>
            <c:dLbl>
              <c:idx val="1"/>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r>
                      <a:rPr lang="en-US" sz="1800" dirty="0">
                        <a:solidFill>
                          <a:schemeClr val="bg1"/>
                        </a:solidFill>
                      </a:rPr>
                      <a:t>Canada</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Sheet1!$C$17:$D$17</c:f>
              <c:numCache>
                <c:formatCode>0.00%</c:formatCode>
                <c:ptCount val="2"/>
                <c:pt idx="0">
                  <c:v>2.3699999999999999E-2</c:v>
                </c:pt>
                <c:pt idx="1">
                  <c:v>2.7799999999999998E-2</c:v>
                </c:pt>
              </c:numCache>
            </c:numRef>
          </c:val>
          <c:extLst xmlns:c16r2="http://schemas.microsoft.com/office/drawing/2015/06/chart">
            <c:ext xmlns:c16="http://schemas.microsoft.com/office/drawing/2014/chart" uri="{C3380CC4-5D6E-409C-BE32-E72D297353CC}">
              <c16:uniqueId val="{00000003-92FC-2F4E-8B2E-E661EC0CBFFE}"/>
            </c:ext>
          </c:extLst>
        </c:ser>
        <c:ser>
          <c:idx val="4"/>
          <c:order val="4"/>
          <c:tx>
            <c:strRef>
              <c:f>Sheet1!$B$18</c:f>
              <c:strCache>
                <c:ptCount val="1"/>
              </c:strCache>
            </c:strRef>
          </c:tx>
          <c:spPr>
            <a:solidFill>
              <a:schemeClr val="accent5"/>
            </a:solidFill>
            <a:ln>
              <a:noFill/>
            </a:ln>
            <a:effectLst/>
          </c:spPr>
          <c:invertIfNegative val="0"/>
          <c:dLbls>
            <c:dLbl>
              <c:idx val="0"/>
              <c:tx>
                <c:rich>
                  <a:bodyPr/>
                  <a:lstStyle/>
                  <a:p>
                    <a:r>
                      <a:rPr lang="en-US"/>
                      <a:t>Alphabet</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Sheet1!$C$18:$D$18</c:f>
              <c:numCache>
                <c:formatCode>General</c:formatCode>
                <c:ptCount val="2"/>
                <c:pt idx="0" formatCode="0.00%">
                  <c:v>2.2100000000000002E-2</c:v>
                </c:pt>
              </c:numCache>
            </c:numRef>
          </c:val>
          <c:extLst xmlns:c16r2="http://schemas.microsoft.com/office/drawing/2015/06/chart">
            <c:ext xmlns:c16="http://schemas.microsoft.com/office/drawing/2014/chart" uri="{C3380CC4-5D6E-409C-BE32-E72D297353CC}">
              <c16:uniqueId val="{00000004-92FC-2F4E-8B2E-E661EC0CBFFE}"/>
            </c:ext>
          </c:extLst>
        </c:ser>
        <c:ser>
          <c:idx val="5"/>
          <c:order val="5"/>
          <c:tx>
            <c:strRef>
              <c:f>Sheet1!$B$19</c:f>
              <c:strCache>
                <c:ptCount val="1"/>
              </c:strCache>
            </c:strRef>
          </c:tx>
          <c:spPr>
            <a:solidFill>
              <a:schemeClr val="accent6"/>
            </a:solidFill>
            <a:ln>
              <a:noFill/>
            </a:ln>
            <a:effectLst/>
          </c:spPr>
          <c:invertIfNegative val="0"/>
          <c:dLbls>
            <c:dLbl>
              <c:idx val="0"/>
              <c:tx>
                <c:rich>
                  <a:bodyPr/>
                  <a:lstStyle/>
                  <a:p>
                    <a:r>
                      <a:rPr lang="en-US"/>
                      <a:t>Meta</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Sheet1!$C$19:$D$19</c:f>
              <c:numCache>
                <c:formatCode>General</c:formatCode>
                <c:ptCount val="2"/>
                <c:pt idx="0" formatCode="0.00%">
                  <c:v>1.6500000000000001E-2</c:v>
                </c:pt>
              </c:numCache>
            </c:numRef>
          </c:val>
          <c:extLst xmlns:c16r2="http://schemas.microsoft.com/office/drawing/2015/06/chart">
            <c:ext xmlns:c16="http://schemas.microsoft.com/office/drawing/2014/chart" uri="{C3380CC4-5D6E-409C-BE32-E72D297353CC}">
              <c16:uniqueId val="{00000005-92FC-2F4E-8B2E-E661EC0CBFFE}"/>
            </c:ext>
          </c:extLst>
        </c:ser>
        <c:ser>
          <c:idx val="6"/>
          <c:order val="6"/>
          <c:tx>
            <c:strRef>
              <c:f>Sheet1!$B$20</c:f>
              <c:strCache>
                <c:ptCount val="1"/>
              </c:strCache>
            </c:strRef>
          </c:tx>
          <c:spPr>
            <a:solidFill>
              <a:schemeClr val="accent1">
                <a:lumMod val="60000"/>
              </a:schemeClr>
            </a:solidFill>
            <a:ln>
              <a:noFill/>
            </a:ln>
            <a:effectLst/>
          </c:spPr>
          <c:invertIfNegative val="0"/>
          <c:dLbls>
            <c:dLbl>
              <c:idx val="0"/>
              <c:tx>
                <c:rich>
                  <a:bodyPr/>
                  <a:lstStyle/>
                  <a:p>
                    <a:r>
                      <a:rPr lang="en-US"/>
                      <a:t>Tesla</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2FC-2F4E-8B2E-E661EC0CBFF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Sheet1!$C$20:$D$20</c:f>
              <c:numCache>
                <c:formatCode>General</c:formatCode>
                <c:ptCount val="2"/>
                <c:pt idx="0" formatCode="0.00%">
                  <c:v>9.9000000000000008E-3</c:v>
                </c:pt>
              </c:numCache>
            </c:numRef>
          </c:val>
          <c:extLst xmlns:c16r2="http://schemas.microsoft.com/office/drawing/2015/06/chart">
            <c:ext xmlns:c16="http://schemas.microsoft.com/office/drawing/2014/chart" uri="{C3380CC4-5D6E-409C-BE32-E72D297353CC}">
              <c16:uniqueId val="{00000006-92FC-2F4E-8B2E-E661EC0CBFFE}"/>
            </c:ext>
          </c:extLst>
        </c:ser>
        <c:dLbls>
          <c:showLegendKey val="0"/>
          <c:showVal val="0"/>
          <c:showCatName val="0"/>
          <c:showSerName val="0"/>
          <c:showPercent val="0"/>
          <c:showBubbleSize val="0"/>
        </c:dLbls>
        <c:gapWidth val="150"/>
        <c:overlap val="100"/>
        <c:axId val="341981440"/>
        <c:axId val="341986928"/>
      </c:barChart>
      <c:catAx>
        <c:axId val="341981440"/>
        <c:scaling>
          <c:orientation val="minMax"/>
        </c:scaling>
        <c:delete val="1"/>
        <c:axPos val="b"/>
        <c:numFmt formatCode="@" sourceLinked="0"/>
        <c:majorTickMark val="none"/>
        <c:minorTickMark val="none"/>
        <c:tickLblPos val="nextTo"/>
        <c:crossAx val="341986928"/>
        <c:crosses val="autoZero"/>
        <c:auto val="1"/>
        <c:lblAlgn val="ctr"/>
        <c:lblOffset val="100"/>
        <c:noMultiLvlLbl val="0"/>
      </c:catAx>
      <c:valAx>
        <c:axId val="34198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Franklin Gothic Medium" panose="020B0603020102020204" pitchFamily="34" charset="0"/>
                <a:ea typeface="+mn-ea"/>
                <a:cs typeface="+mn-cs"/>
              </a:defRPr>
            </a:pPr>
            <a:endParaRPr lang="en-US"/>
          </a:p>
        </c:txPr>
        <c:crossAx val="341981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Franklin Gothic Medium" panose="020B0603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Franklin Gothic Medium" panose="020B0603020102020204" pitchFamily="34" charset="0"/>
                <a:ea typeface="+mn-ea"/>
                <a:cs typeface="+mn-cs"/>
              </a:defRPr>
            </a:pPr>
            <a:r>
              <a:rPr lang="en-US" sz="3200" dirty="0"/>
              <a:t>Global CAPE Ratios</a:t>
            </a:r>
          </a:p>
          <a:p>
            <a:pPr>
              <a:defRPr sz="3200"/>
            </a:pP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Franklin Gothic Medium" panose="020B0603020102020204" pitchFamily="34" charset="0"/>
              <a:ea typeface="+mn-ea"/>
              <a:cs typeface="+mn-cs"/>
            </a:defRPr>
          </a:pPr>
          <a:endParaRPr lang="en-US"/>
        </a:p>
      </c:txPr>
    </c:title>
    <c:autoTitleDeleted val="0"/>
    <c:plotArea>
      <c:layout>
        <c:manualLayout>
          <c:layoutTarget val="inner"/>
          <c:xMode val="edge"/>
          <c:yMode val="edge"/>
          <c:x val="9.7114920319088596E-2"/>
          <c:y val="5.0031076679014401E-2"/>
          <c:w val="0.86430699680393119"/>
          <c:h val="0.79365804907486992"/>
        </c:manualLayout>
      </c:layout>
      <c:lineChart>
        <c:grouping val="standard"/>
        <c:varyColors val="0"/>
        <c:ser>
          <c:idx val="0"/>
          <c:order val="0"/>
          <c:spPr>
            <a:ln w="28575" cap="rnd">
              <a:solidFill>
                <a:schemeClr val="accent3"/>
              </a:solidFill>
              <a:round/>
            </a:ln>
            <a:effectLst/>
          </c:spPr>
          <c:marker>
            <c:symbol val="none"/>
          </c:marker>
          <c:cat>
            <c:numRef>
              <c:f>'Global Cape Ratios (2)'!$C$14:$C$555</c:f>
              <c:numCache>
                <c:formatCode>General</c:formatCode>
                <c:ptCount val="54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numCache>
            </c:numRef>
          </c:cat>
          <c:val>
            <c:numRef>
              <c:f>'Global Cape Ratios (2)'!$D$14:$D$555</c:f>
              <c:numCache>
                <c:formatCode>0.00</c:formatCode>
                <c:ptCount val="542"/>
                <c:pt idx="0">
                  <c:v>9.0144064000000004</c:v>
                </c:pt>
                <c:pt idx="1">
                  <c:v>8.8291182999999993</c:v>
                </c:pt>
                <c:pt idx="2">
                  <c:v>7.7942697000000001</c:v>
                </c:pt>
                <c:pt idx="3">
                  <c:v>8.0079469999999997</c:v>
                </c:pt>
                <c:pt idx="4">
                  <c:v>8.2822577000000006</c:v>
                </c:pt>
                <c:pt idx="5">
                  <c:v>8.3967497000000009</c:v>
                </c:pt>
                <c:pt idx="6">
                  <c:v>8.924963</c:v>
                </c:pt>
                <c:pt idx="7">
                  <c:v>8.8951569999999993</c:v>
                </c:pt>
                <c:pt idx="8">
                  <c:v>9.0260058000000001</c:v>
                </c:pt>
                <c:pt idx="9">
                  <c:v>9.0637381999999995</c:v>
                </c:pt>
                <c:pt idx="10">
                  <c:v>9.8880742000000001</c:v>
                </c:pt>
                <c:pt idx="11">
                  <c:v>9.4442898999999993</c:v>
                </c:pt>
                <c:pt idx="12">
                  <c:v>8.9235392000000004</c:v>
                </c:pt>
                <c:pt idx="13">
                  <c:v>8.9337859000000002</c:v>
                </c:pt>
                <c:pt idx="14">
                  <c:v>9.1772819999999999</c:v>
                </c:pt>
                <c:pt idx="15">
                  <c:v>8.8858560000000004</c:v>
                </c:pt>
                <c:pt idx="16">
                  <c:v>8.7866105000000001</c:v>
                </c:pt>
                <c:pt idx="17">
                  <c:v>8.6035912999999997</c:v>
                </c:pt>
                <c:pt idx="18">
                  <c:v>8.4768650999999995</c:v>
                </c:pt>
                <c:pt idx="19">
                  <c:v>7.8775518</c:v>
                </c:pt>
                <c:pt idx="20">
                  <c:v>7.3703430000000001</c:v>
                </c:pt>
                <c:pt idx="21">
                  <c:v>7.7065349999999997</c:v>
                </c:pt>
                <c:pt idx="22">
                  <c:v>7.9533595000000004</c:v>
                </c:pt>
                <c:pt idx="23">
                  <c:v>7.6802232000000004</c:v>
                </c:pt>
                <c:pt idx="24">
                  <c:v>7.5156910999999997</c:v>
                </c:pt>
                <c:pt idx="25">
                  <c:v>7.0326138</c:v>
                </c:pt>
                <c:pt idx="26">
                  <c:v>6.9628923</c:v>
                </c:pt>
                <c:pt idx="27">
                  <c:v>7.2090604999999996</c:v>
                </c:pt>
                <c:pt idx="28">
                  <c:v>6.8601283000000004</c:v>
                </c:pt>
                <c:pt idx="29">
                  <c:v>6.6368649</c:v>
                </c:pt>
                <c:pt idx="30">
                  <c:v>6.4533982999999999</c:v>
                </c:pt>
                <c:pt idx="31">
                  <c:v>7.1896962000000002</c:v>
                </c:pt>
                <c:pt idx="32">
                  <c:v>7.2322511</c:v>
                </c:pt>
                <c:pt idx="33">
                  <c:v>8.0149591999999998</c:v>
                </c:pt>
                <c:pt idx="34">
                  <c:v>8.3307131000000005</c:v>
                </c:pt>
                <c:pt idx="35">
                  <c:v>8.5006561000000005</c:v>
                </c:pt>
                <c:pt idx="36">
                  <c:v>8.7784592000000004</c:v>
                </c:pt>
                <c:pt idx="37">
                  <c:v>8.9502129000000004</c:v>
                </c:pt>
                <c:pt idx="38">
                  <c:v>9.2602206999999996</c:v>
                </c:pt>
                <c:pt idx="39">
                  <c:v>9.9019717000000007</c:v>
                </c:pt>
                <c:pt idx="40">
                  <c:v>9.7387569000000003</c:v>
                </c:pt>
                <c:pt idx="41">
                  <c:v>10.0676709</c:v>
                </c:pt>
                <c:pt idx="42">
                  <c:v>9.7158371999999993</c:v>
                </c:pt>
                <c:pt idx="43">
                  <c:v>9.8148131000000003</c:v>
                </c:pt>
                <c:pt idx="44">
                  <c:v>9.8830495999999997</c:v>
                </c:pt>
                <c:pt idx="45">
                  <c:v>9.7236343000000005</c:v>
                </c:pt>
                <c:pt idx="46">
                  <c:v>9.8928989000000005</c:v>
                </c:pt>
                <c:pt idx="47">
                  <c:v>9.8146442</c:v>
                </c:pt>
                <c:pt idx="48">
                  <c:v>9.6813739999999999</c:v>
                </c:pt>
                <c:pt idx="49">
                  <c:v>9.2728155000000001</c:v>
                </c:pt>
                <c:pt idx="50">
                  <c:v>9.3920440000000003</c:v>
                </c:pt>
                <c:pt idx="51">
                  <c:v>9.4094519999999999</c:v>
                </c:pt>
                <c:pt idx="52">
                  <c:v>8.8355435999999994</c:v>
                </c:pt>
                <c:pt idx="53">
                  <c:v>8.9741935999999995</c:v>
                </c:pt>
                <c:pt idx="54">
                  <c:v>8.8039114000000005</c:v>
                </c:pt>
                <c:pt idx="55">
                  <c:v>9.7144896999999997</c:v>
                </c:pt>
                <c:pt idx="56">
                  <c:v>9.6455754999999996</c:v>
                </c:pt>
                <c:pt idx="57">
                  <c:v>9.6253331000000006</c:v>
                </c:pt>
                <c:pt idx="58">
                  <c:v>9.486917</c:v>
                </c:pt>
                <c:pt idx="59">
                  <c:v>9.7057520999999998</c:v>
                </c:pt>
                <c:pt idx="60">
                  <c:v>10.408665900000001</c:v>
                </c:pt>
                <c:pt idx="61">
                  <c:v>10.452259099999999</c:v>
                </c:pt>
                <c:pt idx="62">
                  <c:v>10.386352199999999</c:v>
                </c:pt>
                <c:pt idx="63">
                  <c:v>10.2925915</c:v>
                </c:pt>
                <c:pt idx="64">
                  <c:v>10.810746200000001</c:v>
                </c:pt>
                <c:pt idx="65">
                  <c:v>10.913315900000001</c:v>
                </c:pt>
                <c:pt idx="66">
                  <c:v>10.841315399999999</c:v>
                </c:pt>
                <c:pt idx="67">
                  <c:v>10.692474300000001</c:v>
                </c:pt>
                <c:pt idx="68">
                  <c:v>10.2933983</c:v>
                </c:pt>
                <c:pt idx="69">
                  <c:v>10.6972038</c:v>
                </c:pt>
                <c:pt idx="70">
                  <c:v>11.3676013</c:v>
                </c:pt>
                <c:pt idx="71">
                  <c:v>11.8531317</c:v>
                </c:pt>
                <c:pt idx="72">
                  <c:v>11.862767099999999</c:v>
                </c:pt>
                <c:pt idx="73">
                  <c:v>12.7603519</c:v>
                </c:pt>
                <c:pt idx="74">
                  <c:v>13.510567999999999</c:v>
                </c:pt>
                <c:pt idx="75">
                  <c:v>13.364091500000001</c:v>
                </c:pt>
                <c:pt idx="76">
                  <c:v>14.017341500000001</c:v>
                </c:pt>
                <c:pt idx="77">
                  <c:v>14.1580142</c:v>
                </c:pt>
                <c:pt idx="78">
                  <c:v>13.348943999999999</c:v>
                </c:pt>
                <c:pt idx="79">
                  <c:v>14.296028</c:v>
                </c:pt>
                <c:pt idx="80">
                  <c:v>13.0361987</c:v>
                </c:pt>
                <c:pt idx="81">
                  <c:v>13.7656501</c:v>
                </c:pt>
                <c:pt idx="82">
                  <c:v>14.077572</c:v>
                </c:pt>
                <c:pt idx="83">
                  <c:v>13.6947885</c:v>
                </c:pt>
                <c:pt idx="84">
                  <c:v>15.4311057</c:v>
                </c:pt>
                <c:pt idx="85">
                  <c:v>15.972937200000001</c:v>
                </c:pt>
                <c:pt idx="86">
                  <c:v>16.351072500000001</c:v>
                </c:pt>
                <c:pt idx="87">
                  <c:v>16.116349199999998</c:v>
                </c:pt>
                <c:pt idx="88">
                  <c:v>16.194850899999999</c:v>
                </c:pt>
                <c:pt idx="89">
                  <c:v>16.9508391</c:v>
                </c:pt>
                <c:pt idx="90">
                  <c:v>17.755315100000001</c:v>
                </c:pt>
                <c:pt idx="91">
                  <c:v>18.314720900000001</c:v>
                </c:pt>
                <c:pt idx="92">
                  <c:v>17.813359999999999</c:v>
                </c:pt>
                <c:pt idx="93">
                  <c:v>13.9188379</c:v>
                </c:pt>
                <c:pt idx="94">
                  <c:v>12.736247499999999</c:v>
                </c:pt>
                <c:pt idx="95">
                  <c:v>13.6815353</c:v>
                </c:pt>
                <c:pt idx="96">
                  <c:v>14.208492100000001</c:v>
                </c:pt>
                <c:pt idx="97">
                  <c:v>14.774924199999999</c:v>
                </c:pt>
                <c:pt idx="98">
                  <c:v>14.2306195</c:v>
                </c:pt>
                <c:pt idx="99">
                  <c:v>14.284083600000001</c:v>
                </c:pt>
                <c:pt idx="100">
                  <c:v>14.2728245</c:v>
                </c:pt>
                <c:pt idx="101">
                  <c:v>14.8180409</c:v>
                </c:pt>
                <c:pt idx="102">
                  <c:v>14.663457599999999</c:v>
                </c:pt>
                <c:pt idx="103">
                  <c:v>14.0265048</c:v>
                </c:pt>
                <c:pt idx="104">
                  <c:v>14.474263799999999</c:v>
                </c:pt>
                <c:pt idx="105">
                  <c:v>14.7899332</c:v>
                </c:pt>
                <c:pt idx="106">
                  <c:v>14.4872844</c:v>
                </c:pt>
                <c:pt idx="107">
                  <c:v>14.6640642</c:v>
                </c:pt>
                <c:pt idx="108">
                  <c:v>15.6197553</c:v>
                </c:pt>
                <c:pt idx="109">
                  <c:v>15.0949987</c:v>
                </c:pt>
                <c:pt idx="110">
                  <c:v>15.309802899999999</c:v>
                </c:pt>
                <c:pt idx="111">
                  <c:v>15.966407500000001</c:v>
                </c:pt>
                <c:pt idx="112">
                  <c:v>16.426809200000001</c:v>
                </c:pt>
                <c:pt idx="113">
                  <c:v>16.2488165</c:v>
                </c:pt>
                <c:pt idx="114">
                  <c:v>17.651035</c:v>
                </c:pt>
                <c:pt idx="115">
                  <c:v>17.9039395</c:v>
                </c:pt>
                <c:pt idx="116">
                  <c:v>17.7361155</c:v>
                </c:pt>
                <c:pt idx="117">
                  <c:v>17.221175299999999</c:v>
                </c:pt>
                <c:pt idx="118">
                  <c:v>17.477519900000001</c:v>
                </c:pt>
                <c:pt idx="119">
                  <c:v>17.835286100000001</c:v>
                </c:pt>
                <c:pt idx="120">
                  <c:v>16.461476099999999</c:v>
                </c:pt>
                <c:pt idx="121">
                  <c:v>16.5458651</c:v>
                </c:pt>
                <c:pt idx="122">
                  <c:v>16.875158200000001</c:v>
                </c:pt>
                <c:pt idx="123">
                  <c:v>16.413107400000001</c:v>
                </c:pt>
                <c:pt idx="124">
                  <c:v>17.898465399999999</c:v>
                </c:pt>
                <c:pt idx="125">
                  <c:v>17.659749099999999</c:v>
                </c:pt>
                <c:pt idx="126">
                  <c:v>17.509780599999999</c:v>
                </c:pt>
                <c:pt idx="127">
                  <c:v>15.7226327</c:v>
                </c:pt>
                <c:pt idx="128">
                  <c:v>14.8025115</c:v>
                </c:pt>
                <c:pt idx="129">
                  <c:v>14.6269765</c:v>
                </c:pt>
                <c:pt idx="130">
                  <c:v>15.4803736</c:v>
                </c:pt>
                <c:pt idx="131">
                  <c:v>15.8750933</c:v>
                </c:pt>
                <c:pt idx="132">
                  <c:v>16.446898000000001</c:v>
                </c:pt>
                <c:pt idx="133">
                  <c:v>17.537886199999999</c:v>
                </c:pt>
                <c:pt idx="134">
                  <c:v>17.910450600000001</c:v>
                </c:pt>
                <c:pt idx="135">
                  <c:v>17.914510199999999</c:v>
                </c:pt>
                <c:pt idx="136">
                  <c:v>18.575233799999999</c:v>
                </c:pt>
                <c:pt idx="137">
                  <c:v>17.655856700000001</c:v>
                </c:pt>
                <c:pt idx="138">
                  <c:v>18.4565409</c:v>
                </c:pt>
                <c:pt idx="139">
                  <c:v>18.799634000000001</c:v>
                </c:pt>
                <c:pt idx="140">
                  <c:v>18.392893099999998</c:v>
                </c:pt>
                <c:pt idx="141">
                  <c:v>18.632070899999999</c:v>
                </c:pt>
                <c:pt idx="142">
                  <c:v>17.808790200000001</c:v>
                </c:pt>
                <c:pt idx="143">
                  <c:v>19.8331096</c:v>
                </c:pt>
                <c:pt idx="144">
                  <c:v>19.4520324</c:v>
                </c:pt>
                <c:pt idx="145">
                  <c:v>19.610291</c:v>
                </c:pt>
                <c:pt idx="146">
                  <c:v>19.128205300000001</c:v>
                </c:pt>
                <c:pt idx="147">
                  <c:v>19.662818600000001</c:v>
                </c:pt>
                <c:pt idx="148">
                  <c:v>19.6815441</c:v>
                </c:pt>
                <c:pt idx="149">
                  <c:v>19.296890000000001</c:v>
                </c:pt>
                <c:pt idx="150">
                  <c:v>20.025588599999999</c:v>
                </c:pt>
                <c:pt idx="151">
                  <c:v>19.5011872</c:v>
                </c:pt>
                <c:pt idx="152">
                  <c:v>19.634828800000001</c:v>
                </c:pt>
                <c:pt idx="153">
                  <c:v>19.599692000000001</c:v>
                </c:pt>
                <c:pt idx="154">
                  <c:v>20.158322800000001</c:v>
                </c:pt>
                <c:pt idx="155">
                  <c:v>20.370698699999998</c:v>
                </c:pt>
                <c:pt idx="156">
                  <c:v>20.399856400000001</c:v>
                </c:pt>
                <c:pt idx="157">
                  <c:v>20.527882399999999</c:v>
                </c:pt>
                <c:pt idx="158">
                  <c:v>20.825874299999999</c:v>
                </c:pt>
                <c:pt idx="159">
                  <c:v>20.2328373</c:v>
                </c:pt>
                <c:pt idx="160">
                  <c:v>20.655631100000001</c:v>
                </c:pt>
                <c:pt idx="161">
                  <c:v>20.639327699999999</c:v>
                </c:pt>
                <c:pt idx="162">
                  <c:v>20.520150999999998</c:v>
                </c:pt>
                <c:pt idx="163">
                  <c:v>21.1576758</c:v>
                </c:pt>
                <c:pt idx="164">
                  <c:v>20.895502499999999</c:v>
                </c:pt>
                <c:pt idx="165">
                  <c:v>21.1997325</c:v>
                </c:pt>
                <c:pt idx="166">
                  <c:v>20.8984904</c:v>
                </c:pt>
                <c:pt idx="167">
                  <c:v>21.095829899999998</c:v>
                </c:pt>
                <c:pt idx="168">
                  <c:v>21.715208499999999</c:v>
                </c:pt>
                <c:pt idx="169">
                  <c:v>20.984359399999999</c:v>
                </c:pt>
                <c:pt idx="170">
                  <c:v>19.950333400000002</c:v>
                </c:pt>
                <c:pt idx="171">
                  <c:v>20.137655800000001</c:v>
                </c:pt>
                <c:pt idx="172">
                  <c:v>20.3577662</c:v>
                </c:pt>
                <c:pt idx="173">
                  <c:v>19.729625800000001</c:v>
                </c:pt>
                <c:pt idx="174">
                  <c:v>20.2681921</c:v>
                </c:pt>
                <c:pt idx="175">
                  <c:v>20.916952800000001</c:v>
                </c:pt>
                <c:pt idx="176">
                  <c:v>20.271466100000001</c:v>
                </c:pt>
                <c:pt idx="177">
                  <c:v>20.628430099999999</c:v>
                </c:pt>
                <c:pt idx="178">
                  <c:v>19.7372923</c:v>
                </c:pt>
                <c:pt idx="179">
                  <c:v>19.9298997</c:v>
                </c:pt>
                <c:pt idx="180">
                  <c:v>20.265066300000001</c:v>
                </c:pt>
                <c:pt idx="181">
                  <c:v>20.843939899999999</c:v>
                </c:pt>
                <c:pt idx="182">
                  <c:v>21.273135100000001</c:v>
                </c:pt>
                <c:pt idx="183">
                  <c:v>21.702162600000001</c:v>
                </c:pt>
                <c:pt idx="184">
                  <c:v>22.3495703</c:v>
                </c:pt>
                <c:pt idx="185">
                  <c:v>22.6829298</c:v>
                </c:pt>
                <c:pt idx="186">
                  <c:v>23.293498400000001</c:v>
                </c:pt>
                <c:pt idx="187">
                  <c:v>23.1165919</c:v>
                </c:pt>
                <c:pt idx="188">
                  <c:v>23.884881799999999</c:v>
                </c:pt>
                <c:pt idx="189">
                  <c:v>23.5821319</c:v>
                </c:pt>
                <c:pt idx="190">
                  <c:v>24.455586400000001</c:v>
                </c:pt>
                <c:pt idx="191">
                  <c:v>24.786536300000002</c:v>
                </c:pt>
                <c:pt idx="192">
                  <c:v>25.330961899999998</c:v>
                </c:pt>
                <c:pt idx="193">
                  <c:v>25.311457999999998</c:v>
                </c:pt>
                <c:pt idx="194">
                  <c:v>25.2709394</c:v>
                </c:pt>
                <c:pt idx="195">
                  <c:v>25.398674199999999</c:v>
                </c:pt>
                <c:pt idx="196">
                  <c:v>25.814665099999999</c:v>
                </c:pt>
                <c:pt idx="197">
                  <c:v>25.7418041</c:v>
                </c:pt>
                <c:pt idx="198">
                  <c:v>24.402701100000002</c:v>
                </c:pt>
                <c:pt idx="199">
                  <c:v>24.6992014</c:v>
                </c:pt>
                <c:pt idx="200">
                  <c:v>25.8348586</c:v>
                </c:pt>
                <c:pt idx="201">
                  <c:v>26.2789304</c:v>
                </c:pt>
                <c:pt idx="202">
                  <c:v>27.998336699999999</c:v>
                </c:pt>
                <c:pt idx="203">
                  <c:v>27.245465500000002</c:v>
                </c:pt>
                <c:pt idx="204">
                  <c:v>28.662067799999999</c:v>
                </c:pt>
                <c:pt idx="205">
                  <c:v>28.580209199999999</c:v>
                </c:pt>
                <c:pt idx="206">
                  <c:v>27.1415778</c:v>
                </c:pt>
                <c:pt idx="207">
                  <c:v>28.520243499999999</c:v>
                </c:pt>
                <c:pt idx="208">
                  <c:v>30.0302495</c:v>
                </c:pt>
                <c:pt idx="209">
                  <c:v>31.111070300000002</c:v>
                </c:pt>
                <c:pt idx="210">
                  <c:v>33.321660199999997</c:v>
                </c:pt>
                <c:pt idx="211">
                  <c:v>31.182707700000002</c:v>
                </c:pt>
                <c:pt idx="212">
                  <c:v>32.585857300000001</c:v>
                </c:pt>
                <c:pt idx="213">
                  <c:v>31.2487602</c:v>
                </c:pt>
                <c:pt idx="214">
                  <c:v>32.521105800000001</c:v>
                </c:pt>
                <c:pt idx="215">
                  <c:v>32.930910400000002</c:v>
                </c:pt>
                <c:pt idx="216">
                  <c:v>33.0663968</c:v>
                </c:pt>
                <c:pt idx="217">
                  <c:v>35.189016500000001</c:v>
                </c:pt>
                <c:pt idx="218">
                  <c:v>36.735799700000001</c:v>
                </c:pt>
                <c:pt idx="219">
                  <c:v>36.9020394</c:v>
                </c:pt>
                <c:pt idx="220">
                  <c:v>36.045869400000001</c:v>
                </c:pt>
                <c:pt idx="221">
                  <c:v>37.3229659</c:v>
                </c:pt>
                <c:pt idx="222">
                  <c:v>36.761183199999998</c:v>
                </c:pt>
                <c:pt idx="223">
                  <c:v>31.296757700000001</c:v>
                </c:pt>
                <c:pt idx="224">
                  <c:v>33.146654099999999</c:v>
                </c:pt>
                <c:pt idx="225">
                  <c:v>35.667962199999998</c:v>
                </c:pt>
                <c:pt idx="226">
                  <c:v>37.722599799999998</c:v>
                </c:pt>
                <c:pt idx="227">
                  <c:v>39.815493799999999</c:v>
                </c:pt>
                <c:pt idx="228">
                  <c:v>41.297093199999999</c:v>
                </c:pt>
                <c:pt idx="229">
                  <c:v>39.8659477</c:v>
                </c:pt>
                <c:pt idx="230">
                  <c:v>41.235284399999998</c:v>
                </c:pt>
                <c:pt idx="231">
                  <c:v>42.412428400000003</c:v>
                </c:pt>
                <c:pt idx="232">
                  <c:v>41.275128700000003</c:v>
                </c:pt>
                <c:pt idx="233">
                  <c:v>43.438819299999999</c:v>
                </c:pt>
                <c:pt idx="234">
                  <c:v>41.796486199999997</c:v>
                </c:pt>
                <c:pt idx="235">
                  <c:v>41.303943099999998</c:v>
                </c:pt>
                <c:pt idx="236">
                  <c:v>39.808064600000002</c:v>
                </c:pt>
                <c:pt idx="237">
                  <c:v>42.0318191</c:v>
                </c:pt>
                <c:pt idx="238">
                  <c:v>42.614860399999998</c:v>
                </c:pt>
                <c:pt idx="239">
                  <c:v>44.877420600000001</c:v>
                </c:pt>
                <c:pt idx="240">
                  <c:v>42.228449599999998</c:v>
                </c:pt>
                <c:pt idx="241">
                  <c:v>40.907693600000002</c:v>
                </c:pt>
                <c:pt idx="242">
                  <c:v>44.255020299999998</c:v>
                </c:pt>
                <c:pt idx="243">
                  <c:v>42.619524900000002</c:v>
                </c:pt>
                <c:pt idx="244">
                  <c:v>41.3972677</c:v>
                </c:pt>
                <c:pt idx="245">
                  <c:v>41.926756900000001</c:v>
                </c:pt>
                <c:pt idx="246">
                  <c:v>40.902118199999997</c:v>
                </c:pt>
                <c:pt idx="247">
                  <c:v>43.126322700000003</c:v>
                </c:pt>
                <c:pt idx="248">
                  <c:v>40.368187399999997</c:v>
                </c:pt>
                <c:pt idx="249">
                  <c:v>39.892177400000001</c:v>
                </c:pt>
                <c:pt idx="250">
                  <c:v>36.488436700000001</c:v>
                </c:pt>
                <c:pt idx="251">
                  <c:v>36.469792400000003</c:v>
                </c:pt>
                <c:pt idx="252">
                  <c:v>37.339687300000001</c:v>
                </c:pt>
                <c:pt idx="253">
                  <c:v>33.6196409</c:v>
                </c:pt>
                <c:pt idx="254">
                  <c:v>31.261458699999999</c:v>
                </c:pt>
                <c:pt idx="255">
                  <c:v>33.443749500000003</c:v>
                </c:pt>
                <c:pt idx="256">
                  <c:v>33.377847799999998</c:v>
                </c:pt>
                <c:pt idx="257">
                  <c:v>32.406291899999999</c:v>
                </c:pt>
                <c:pt idx="258">
                  <c:v>32.111372099999997</c:v>
                </c:pt>
                <c:pt idx="259">
                  <c:v>30.018573700000001</c:v>
                </c:pt>
                <c:pt idx="260">
                  <c:v>27.4106217</c:v>
                </c:pt>
                <c:pt idx="261">
                  <c:v>27.9761056</c:v>
                </c:pt>
                <c:pt idx="262">
                  <c:v>30.1026755</c:v>
                </c:pt>
                <c:pt idx="263">
                  <c:v>30.422388300000001</c:v>
                </c:pt>
                <c:pt idx="264">
                  <c:v>29.855163399999999</c:v>
                </c:pt>
                <c:pt idx="265">
                  <c:v>29.095075300000001</c:v>
                </c:pt>
                <c:pt idx="266">
                  <c:v>29.9697733</c:v>
                </c:pt>
                <c:pt idx="267">
                  <c:v>27.943201200000001</c:v>
                </c:pt>
                <c:pt idx="268">
                  <c:v>27.660763599999999</c:v>
                </c:pt>
                <c:pt idx="269">
                  <c:v>25.615448300000001</c:v>
                </c:pt>
                <c:pt idx="270">
                  <c:v>23.528989500000002</c:v>
                </c:pt>
                <c:pt idx="271">
                  <c:v>23.5289851</c:v>
                </c:pt>
                <c:pt idx="272">
                  <c:v>20.873253200000001</c:v>
                </c:pt>
                <c:pt idx="273">
                  <c:v>22.625391100000002</c:v>
                </c:pt>
                <c:pt idx="274">
                  <c:v>23.9002394</c:v>
                </c:pt>
                <c:pt idx="275">
                  <c:v>22.492359700000002</c:v>
                </c:pt>
                <c:pt idx="276">
                  <c:v>21.756132600000001</c:v>
                </c:pt>
                <c:pt idx="277">
                  <c:v>21.200661100000001</c:v>
                </c:pt>
                <c:pt idx="278">
                  <c:v>21.2285547</c:v>
                </c:pt>
                <c:pt idx="279">
                  <c:v>22.9515806</c:v>
                </c:pt>
                <c:pt idx="280">
                  <c:v>24.1090889</c:v>
                </c:pt>
                <c:pt idx="281">
                  <c:v>24.305111499999999</c:v>
                </c:pt>
                <c:pt idx="282">
                  <c:v>24.608246900000001</c:v>
                </c:pt>
                <c:pt idx="283">
                  <c:v>24.889285600000001</c:v>
                </c:pt>
                <c:pt idx="284">
                  <c:v>24.4495054</c:v>
                </c:pt>
                <c:pt idx="285">
                  <c:v>25.710928299999999</c:v>
                </c:pt>
                <c:pt idx="286">
                  <c:v>25.8531218</c:v>
                </c:pt>
                <c:pt idx="287">
                  <c:v>27.0787151</c:v>
                </c:pt>
                <c:pt idx="288">
                  <c:v>27.284602400000001</c:v>
                </c:pt>
                <c:pt idx="289">
                  <c:v>27.3427267</c:v>
                </c:pt>
                <c:pt idx="290">
                  <c:v>26.601779700000002</c:v>
                </c:pt>
                <c:pt idx="291">
                  <c:v>25.9494218</c:v>
                </c:pt>
                <c:pt idx="292">
                  <c:v>25.989872699999999</c:v>
                </c:pt>
                <c:pt idx="293">
                  <c:v>26.253129099999999</c:v>
                </c:pt>
                <c:pt idx="294">
                  <c:v>25.281869400000001</c:v>
                </c:pt>
                <c:pt idx="295">
                  <c:v>25.215342</c:v>
                </c:pt>
                <c:pt idx="296">
                  <c:v>25.287202600000001</c:v>
                </c:pt>
                <c:pt idx="297">
                  <c:v>25.414083000000002</c:v>
                </c:pt>
                <c:pt idx="298">
                  <c:v>26.285061899999999</c:v>
                </c:pt>
                <c:pt idx="299">
                  <c:v>27.1381722</c:v>
                </c:pt>
                <c:pt idx="300">
                  <c:v>26.303167999999999</c:v>
                </c:pt>
                <c:pt idx="301">
                  <c:v>26.5538539</c:v>
                </c:pt>
                <c:pt idx="302">
                  <c:v>25.755942000000001</c:v>
                </c:pt>
                <c:pt idx="303">
                  <c:v>24.9825917</c:v>
                </c:pt>
                <c:pt idx="304">
                  <c:v>25.667817800000002</c:v>
                </c:pt>
                <c:pt idx="305">
                  <c:v>25.561749500000001</c:v>
                </c:pt>
                <c:pt idx="306">
                  <c:v>26.257866199999999</c:v>
                </c:pt>
                <c:pt idx="307">
                  <c:v>25.733117400000001</c:v>
                </c:pt>
                <c:pt idx="308">
                  <c:v>25.505732800000001</c:v>
                </c:pt>
                <c:pt idx="309">
                  <c:v>24.891601099999999</c:v>
                </c:pt>
                <c:pt idx="310">
                  <c:v>25.858520800000001</c:v>
                </c:pt>
                <c:pt idx="311">
                  <c:v>25.820655599999998</c:v>
                </c:pt>
                <c:pt idx="312">
                  <c:v>26.148386299999999</c:v>
                </c:pt>
                <c:pt idx="313">
                  <c:v>25.979546599999999</c:v>
                </c:pt>
                <c:pt idx="314">
                  <c:v>25.995761699999999</c:v>
                </c:pt>
                <c:pt idx="315">
                  <c:v>25.963489800000001</c:v>
                </c:pt>
                <c:pt idx="316">
                  <c:v>24.916370199999999</c:v>
                </c:pt>
                <c:pt idx="317">
                  <c:v>24.751097699999999</c:v>
                </c:pt>
                <c:pt idx="318">
                  <c:v>24.676140700000001</c:v>
                </c:pt>
                <c:pt idx="319">
                  <c:v>25.023250000000001</c:v>
                </c:pt>
                <c:pt idx="320">
                  <c:v>25.631334599999999</c:v>
                </c:pt>
                <c:pt idx="321">
                  <c:v>26.446503400000001</c:v>
                </c:pt>
                <c:pt idx="322">
                  <c:v>26.7833115</c:v>
                </c:pt>
                <c:pt idx="323">
                  <c:v>26.9427679</c:v>
                </c:pt>
                <c:pt idx="324">
                  <c:v>27.1017619</c:v>
                </c:pt>
                <c:pt idx="325">
                  <c:v>26.238159799999998</c:v>
                </c:pt>
                <c:pt idx="326">
                  <c:v>26.134071599999999</c:v>
                </c:pt>
                <c:pt idx="327">
                  <c:v>26.955716500000001</c:v>
                </c:pt>
                <c:pt idx="328">
                  <c:v>27.5302404</c:v>
                </c:pt>
                <c:pt idx="329">
                  <c:v>26.857942399999999</c:v>
                </c:pt>
                <c:pt idx="330">
                  <c:v>25.9057724</c:v>
                </c:pt>
                <c:pt idx="331">
                  <c:v>26.1858115</c:v>
                </c:pt>
                <c:pt idx="332">
                  <c:v>26.944905599999998</c:v>
                </c:pt>
                <c:pt idx="333">
                  <c:v>27.226637499999999</c:v>
                </c:pt>
                <c:pt idx="334">
                  <c:v>25.819369099999999</c:v>
                </c:pt>
                <c:pt idx="335">
                  <c:v>25.560091100000001</c:v>
                </c:pt>
                <c:pt idx="336">
                  <c:v>23.852934300000001</c:v>
                </c:pt>
                <c:pt idx="337">
                  <c:v>22.931489299999999</c:v>
                </c:pt>
                <c:pt idx="338">
                  <c:v>22.573106500000002</c:v>
                </c:pt>
                <c:pt idx="339">
                  <c:v>23.507604000000001</c:v>
                </c:pt>
                <c:pt idx="340">
                  <c:v>23.564223599999998</c:v>
                </c:pt>
                <c:pt idx="341">
                  <c:v>21.328762999999999</c:v>
                </c:pt>
                <c:pt idx="342">
                  <c:v>21.0294968</c:v>
                </c:pt>
                <c:pt idx="343">
                  <c:v>21.389847100000001</c:v>
                </c:pt>
                <c:pt idx="344">
                  <c:v>19.4881341</c:v>
                </c:pt>
                <c:pt idx="345">
                  <c:v>16.4322634</c:v>
                </c:pt>
                <c:pt idx="346">
                  <c:v>15.5754064</c:v>
                </c:pt>
                <c:pt idx="347">
                  <c:v>15.9393765</c:v>
                </c:pt>
                <c:pt idx="348">
                  <c:v>14.6016811</c:v>
                </c:pt>
                <c:pt idx="349">
                  <c:v>13.0135699</c:v>
                </c:pt>
                <c:pt idx="350">
                  <c:v>14.179647299999999</c:v>
                </c:pt>
                <c:pt idx="351">
                  <c:v>15.576671599999999</c:v>
                </c:pt>
                <c:pt idx="352">
                  <c:v>16.466791300000001</c:v>
                </c:pt>
                <c:pt idx="353">
                  <c:v>16.441042400000001</c:v>
                </c:pt>
                <c:pt idx="354">
                  <c:v>17.802495100000002</c:v>
                </c:pt>
                <c:pt idx="355">
                  <c:v>18.481318099999999</c:v>
                </c:pt>
                <c:pt idx="356">
                  <c:v>19.257360899999998</c:v>
                </c:pt>
                <c:pt idx="357">
                  <c:v>18.890007499999999</c:v>
                </c:pt>
                <c:pt idx="358">
                  <c:v>19.992767300000001</c:v>
                </c:pt>
                <c:pt idx="359">
                  <c:v>20.417685800000001</c:v>
                </c:pt>
                <c:pt idx="360">
                  <c:v>19.609076000000002</c:v>
                </c:pt>
                <c:pt idx="361">
                  <c:v>20.1757986</c:v>
                </c:pt>
                <c:pt idx="362">
                  <c:v>21.287077400000001</c:v>
                </c:pt>
                <c:pt idx="363">
                  <c:v>21.5603269</c:v>
                </c:pt>
                <c:pt idx="364">
                  <c:v>19.774494300000001</c:v>
                </c:pt>
                <c:pt idx="365">
                  <c:v>18.723112799999999</c:v>
                </c:pt>
                <c:pt idx="366">
                  <c:v>19.994228799999998</c:v>
                </c:pt>
                <c:pt idx="367">
                  <c:v>19.007709800000001</c:v>
                </c:pt>
                <c:pt idx="368">
                  <c:v>20.646346699999999</c:v>
                </c:pt>
                <c:pt idx="369">
                  <c:v>21.334104199999999</c:v>
                </c:pt>
                <c:pt idx="370">
                  <c:v>21.229976300000001</c:v>
                </c:pt>
                <c:pt idx="371">
                  <c:v>22.5290523</c:v>
                </c:pt>
                <c:pt idx="372">
                  <c:v>22.850468500000002</c:v>
                </c:pt>
                <c:pt idx="373">
                  <c:v>23.382203199999999</c:v>
                </c:pt>
                <c:pt idx="374">
                  <c:v>23.052815599999999</c:v>
                </c:pt>
                <c:pt idx="375">
                  <c:v>23.432899299999999</c:v>
                </c:pt>
                <c:pt idx="376">
                  <c:v>22.887346999999998</c:v>
                </c:pt>
                <c:pt idx="377">
                  <c:v>22.3754445</c:v>
                </c:pt>
                <c:pt idx="378">
                  <c:v>21.719527800000002</c:v>
                </c:pt>
                <c:pt idx="379">
                  <c:v>20.285588300000001</c:v>
                </c:pt>
                <c:pt idx="380">
                  <c:v>18.669604100000001</c:v>
                </c:pt>
                <c:pt idx="381">
                  <c:v>20.566181400000001</c:v>
                </c:pt>
                <c:pt idx="382">
                  <c:v>20.325115199999999</c:v>
                </c:pt>
                <c:pt idx="383">
                  <c:v>20.399182799999998</c:v>
                </c:pt>
                <c:pt idx="384">
                  <c:v>21.033779899999999</c:v>
                </c:pt>
                <c:pt idx="385">
                  <c:v>21.6279906</c:v>
                </c:pt>
                <c:pt idx="386">
                  <c:v>21.9739407</c:v>
                </c:pt>
                <c:pt idx="387">
                  <c:v>21.5935661</c:v>
                </c:pt>
                <c:pt idx="388">
                  <c:v>20.125047200000001</c:v>
                </c:pt>
                <c:pt idx="389">
                  <c:v>20.808237099999999</c:v>
                </c:pt>
                <c:pt idx="390">
                  <c:v>20.976687099999999</c:v>
                </c:pt>
                <c:pt idx="391">
                  <c:v>21.1454302</c:v>
                </c:pt>
                <c:pt idx="392">
                  <c:v>21.434228999999998</c:v>
                </c:pt>
                <c:pt idx="393">
                  <c:v>20.885284200000001</c:v>
                </c:pt>
                <c:pt idx="394">
                  <c:v>20.9111428</c:v>
                </c:pt>
                <c:pt idx="395">
                  <c:v>20.982563200000001</c:v>
                </c:pt>
                <c:pt idx="396">
                  <c:v>21.8440899</c:v>
                </c:pt>
                <c:pt idx="397">
                  <c:v>21.777003799999999</c:v>
                </c:pt>
                <c:pt idx="398">
                  <c:v>22.369845900000001</c:v>
                </c:pt>
                <c:pt idx="399">
                  <c:v>22.670823500000001</c:v>
                </c:pt>
                <c:pt idx="400">
                  <c:v>22.972700700000001</c:v>
                </c:pt>
                <c:pt idx="401">
                  <c:v>22.4502612</c:v>
                </c:pt>
                <c:pt idx="402">
                  <c:v>23.427636400000001</c:v>
                </c:pt>
                <c:pt idx="403">
                  <c:v>22.5484103</c:v>
                </c:pt>
                <c:pt idx="404">
                  <c:v>23.071338399999998</c:v>
                </c:pt>
                <c:pt idx="405">
                  <c:v>24.055787800000001</c:v>
                </c:pt>
                <c:pt idx="406">
                  <c:v>24.672138499999999</c:v>
                </c:pt>
                <c:pt idx="407">
                  <c:v>25.145301499999999</c:v>
                </c:pt>
                <c:pt idx="408">
                  <c:v>24.056566199999999</c:v>
                </c:pt>
                <c:pt idx="409">
                  <c:v>24.9029302</c:v>
                </c:pt>
                <c:pt idx="410">
                  <c:v>24.818052399999999</c:v>
                </c:pt>
                <c:pt idx="411">
                  <c:v>24.801357800000002</c:v>
                </c:pt>
                <c:pt idx="412">
                  <c:v>25.145295699999998</c:v>
                </c:pt>
                <c:pt idx="413">
                  <c:v>25.486320899999999</c:v>
                </c:pt>
                <c:pt idx="414">
                  <c:v>25.021500700000001</c:v>
                </c:pt>
                <c:pt idx="415">
                  <c:v>25.913464399999999</c:v>
                </c:pt>
                <c:pt idx="416">
                  <c:v>25.400458499999999</c:v>
                </c:pt>
                <c:pt idx="417">
                  <c:v>25.972803200000001</c:v>
                </c:pt>
                <c:pt idx="418">
                  <c:v>26.6684257</c:v>
                </c:pt>
                <c:pt idx="419">
                  <c:v>26.6215701</c:v>
                </c:pt>
                <c:pt idx="420">
                  <c:v>25.846337800000001</c:v>
                </c:pt>
                <c:pt idx="421">
                  <c:v>27.0731781</c:v>
                </c:pt>
                <c:pt idx="422">
                  <c:v>26.3730458</c:v>
                </c:pt>
                <c:pt idx="423">
                  <c:v>26.493511000000002</c:v>
                </c:pt>
                <c:pt idx="424">
                  <c:v>26.586859700000002</c:v>
                </c:pt>
                <c:pt idx="425">
                  <c:v>25.890847099999998</c:v>
                </c:pt>
                <c:pt idx="426">
                  <c:v>26.375062499999999</c:v>
                </c:pt>
                <c:pt idx="427">
                  <c:v>24.734533599999999</c:v>
                </c:pt>
                <c:pt idx="428">
                  <c:v>24.090886300000001</c:v>
                </c:pt>
                <c:pt idx="429">
                  <c:v>26.093471399999999</c:v>
                </c:pt>
                <c:pt idx="430">
                  <c:v>26.1548546</c:v>
                </c:pt>
                <c:pt idx="431">
                  <c:v>25.777726099999999</c:v>
                </c:pt>
                <c:pt idx="432">
                  <c:v>24.430579000000002</c:v>
                </c:pt>
                <c:pt idx="433">
                  <c:v>24.3104239</c:v>
                </c:pt>
                <c:pt idx="434">
                  <c:v>25.8040357</c:v>
                </c:pt>
                <c:pt idx="435">
                  <c:v>25.756913000000001</c:v>
                </c:pt>
                <c:pt idx="436">
                  <c:v>26.050211900000001</c:v>
                </c:pt>
                <c:pt idx="437">
                  <c:v>25.992834599999998</c:v>
                </c:pt>
                <c:pt idx="438">
                  <c:v>26.972700799999998</c:v>
                </c:pt>
                <c:pt idx="439">
                  <c:v>26.925526699999999</c:v>
                </c:pt>
                <c:pt idx="440">
                  <c:v>26.840020200000001</c:v>
                </c:pt>
                <c:pt idx="441">
                  <c:v>26.294187300000001</c:v>
                </c:pt>
                <c:pt idx="442">
                  <c:v>27.243912000000002</c:v>
                </c:pt>
                <c:pt idx="443">
                  <c:v>27.739211600000001</c:v>
                </c:pt>
                <c:pt idx="444">
                  <c:v>28.070087399999998</c:v>
                </c:pt>
                <c:pt idx="445">
                  <c:v>29.020707099999999</c:v>
                </c:pt>
                <c:pt idx="446">
                  <c:v>28.981174200000002</c:v>
                </c:pt>
                <c:pt idx="447">
                  <c:v>29.147547299999999</c:v>
                </c:pt>
                <c:pt idx="448">
                  <c:v>29.447685700000001</c:v>
                </c:pt>
                <c:pt idx="449">
                  <c:v>29.5501507</c:v>
                </c:pt>
                <c:pt idx="450">
                  <c:v>30.097760099999999</c:v>
                </c:pt>
                <c:pt idx="451">
                  <c:v>29.981021999999999</c:v>
                </c:pt>
                <c:pt idx="452">
                  <c:v>30.356052399999999</c:v>
                </c:pt>
                <c:pt idx="453">
                  <c:v>30.9693668</c:v>
                </c:pt>
                <c:pt idx="454">
                  <c:v>31.7544155</c:v>
                </c:pt>
                <c:pt idx="455">
                  <c:v>32.0011011</c:v>
                </c:pt>
                <c:pt idx="456">
                  <c:v>33.409003300000002</c:v>
                </c:pt>
                <c:pt idx="457">
                  <c:v>28</c:v>
                </c:pt>
                <c:pt idx="458">
                  <c:v>31.824216199999999</c:v>
                </c:pt>
                <c:pt idx="459">
                  <c:v>30.0836629</c:v>
                </c:pt>
                <c:pt idx="460">
                  <c:v>29.752681800000001</c:v>
                </c:pt>
                <c:pt idx="461">
                  <c:v>32.338881700000002</c:v>
                </c:pt>
                <c:pt idx="462">
                  <c:v>32.440001100000003</c:v>
                </c:pt>
                <c:pt idx="463">
                  <c:v>31.697749600000002</c:v>
                </c:pt>
                <c:pt idx="464">
                  <c:v>30.800902000000001</c:v>
                </c:pt>
                <c:pt idx="465">
                  <c:v>30.886084</c:v>
                </c:pt>
                <c:pt idx="466">
                  <c:v>30.541033500000001</c:v>
                </c:pt>
                <c:pt idx="467">
                  <c:v>30.7642849</c:v>
                </c:pt>
                <c:pt idx="468">
                  <c:v>28.38016446354759</c:v>
                </c:pt>
                <c:pt idx="469">
                  <c:v>30.913600018787729</c:v>
                </c:pt>
                <c:pt idx="470">
                  <c:v>29.911394976717993</c:v>
                </c:pt>
                <c:pt idx="471">
                  <c:v>28.840889471816549</c:v>
                </c:pt>
                <c:pt idx="472">
                  <c:v>29.229400770210894</c:v>
                </c:pt>
                <c:pt idx="473">
                  <c:v>28.70535787622044</c:v>
                </c:pt>
                <c:pt idx="474">
                  <c:v>29.986685335042527</c:v>
                </c:pt>
                <c:pt idx="475">
                  <c:v>29.283796275306273</c:v>
                </c:pt>
                <c:pt idx="476">
                  <c:v>29.242030936939859</c:v>
                </c:pt>
                <c:pt idx="477">
                  <c:v>30.133517171387528</c:v>
                </c:pt>
                <c:pt idx="478">
                  <c:v>29.576196014784831</c:v>
                </c:pt>
                <c:pt idx="479">
                  <c:v>29.54154896513122</c:v>
                </c:pt>
                <c:pt idx="480">
                  <c:v>30.985220300230704</c:v>
                </c:pt>
                <c:pt idx="481">
                  <c:v>30.729689264735754</c:v>
                </c:pt>
                <c:pt idx="482">
                  <c:v>24.817168629099424</c:v>
                </c:pt>
                <c:pt idx="483">
                  <c:v>25.927358825280166</c:v>
                </c:pt>
                <c:pt idx="484">
                  <c:v>27.328480997698467</c:v>
                </c:pt>
                <c:pt idx="485">
                  <c:v>28.838315955122852</c:v>
                </c:pt>
                <c:pt idx="486">
                  <c:v>29.599194927667007</c:v>
                </c:pt>
                <c:pt idx="487">
                  <c:v>31.158208965355225</c:v>
                </c:pt>
                <c:pt idx="488">
                  <c:v>30.839426043811251</c:v>
                </c:pt>
                <c:pt idx="489">
                  <c:v>31.283694032592848</c:v>
                </c:pt>
                <c:pt idx="490">
                  <c:v>32.473204096612562</c:v>
                </c:pt>
                <c:pt idx="491">
                  <c:v>33.765591418117111</c:v>
                </c:pt>
                <c:pt idx="492">
                  <c:v>34.512432294106915</c:v>
                </c:pt>
                <c:pt idx="493">
                  <c:v>35.103907171969837</c:v>
                </c:pt>
                <c:pt idx="494">
                  <c:v>35.042545112192094</c:v>
                </c:pt>
                <c:pt idx="495">
                  <c:v>36.719814109133011</c:v>
                </c:pt>
                <c:pt idx="496">
                  <c:v>36.552133989799074</c:v>
                </c:pt>
                <c:pt idx="497">
                  <c:v>36.696258013088375</c:v>
                </c:pt>
                <c:pt idx="498">
                  <c:v>37.443383184615399</c:v>
                </c:pt>
                <c:pt idx="499">
                  <c:v>37.973500614070502</c:v>
                </c:pt>
                <c:pt idx="500">
                  <c:v>37.62034668665121</c:v>
                </c:pt>
                <c:pt idx="501">
                  <c:v>37.253025000325316</c:v>
                </c:pt>
                <c:pt idx="502">
                  <c:v>38.582627497719216</c:v>
                </c:pt>
                <c:pt idx="503">
                  <c:v>38.304849873467447</c:v>
                </c:pt>
                <c:pt idx="504">
                  <c:v>36.936758070297458</c:v>
                </c:pt>
                <c:pt idx="505">
                  <c:v>35.287149225694876</c:v>
                </c:pt>
                <c:pt idx="506">
                  <c:v>34.270798693291738</c:v>
                </c:pt>
                <c:pt idx="507">
                  <c:v>33.889164755913853</c:v>
                </c:pt>
                <c:pt idx="508">
                  <c:v>30.67315507954514</c:v>
                </c:pt>
                <c:pt idx="509">
                  <c:v>29.047721395103842</c:v>
                </c:pt>
                <c:pt idx="510">
                  <c:v>29.004618317208934</c:v>
                </c:pt>
                <c:pt idx="511">
                  <c:v>30.698763365175299</c:v>
                </c:pt>
                <c:pt idx="512">
                  <c:v>28.22988465582198</c:v>
                </c:pt>
                <c:pt idx="513">
                  <c:v>27.080766925400702</c:v>
                </c:pt>
                <c:pt idx="514">
                  <c:v>28.378949016273332</c:v>
                </c:pt>
                <c:pt idx="515">
                  <c:v>28.316901284527301</c:v>
                </c:pt>
                <c:pt idx="516">
                  <c:v>29.358515199999999</c:v>
                </c:pt>
                <c:pt idx="517">
                  <c:v>28.448602000000001</c:v>
                </c:pt>
                <c:pt idx="518">
                  <c:v>29.7646148</c:v>
                </c:pt>
                <c:pt idx="519">
                  <c:v>30.1236462</c:v>
                </c:pt>
                <c:pt idx="520">
                  <c:v>30.6241892</c:v>
                </c:pt>
                <c:pt idx="521">
                  <c:v>32.249287199999998</c:v>
                </c:pt>
                <c:pt idx="522">
                  <c:v>33.123229000000002</c:v>
                </c:pt>
                <c:pt idx="523">
                  <c:v>32.425203099999997</c:v>
                </c:pt>
                <c:pt idx="524">
                  <c:v>30.646623000000002</c:v>
                </c:pt>
                <c:pt idx="525">
                  <c:v>30.0568119</c:v>
                </c:pt>
                <c:pt idx="526">
                  <c:v>32.708686399999998</c:v>
                </c:pt>
                <c:pt idx="527">
                  <c:v>33.8685045</c:v>
                </c:pt>
                <c:pt idx="528">
                  <c:v>32.045123012596015</c:v>
                </c:pt>
                <c:pt idx="529">
                  <c:v>33.037192685599038</c:v>
                </c:pt>
                <c:pt idx="530">
                  <c:v>33.75492017640601</c:v>
                </c:pt>
                <c:pt idx="531">
                  <c:v>33.141593030769791</c:v>
                </c:pt>
                <c:pt idx="532">
                  <c:v>33.773634540111964</c:v>
                </c:pt>
                <c:pt idx="533">
                  <c:v>34.810548780042978</c:v>
                </c:pt>
                <c:pt idx="534">
                  <c:v>35.443553078907243</c:v>
                </c:pt>
                <c:pt idx="535">
                  <c:v>34.919631348614779</c:v>
                </c:pt>
                <c:pt idx="536">
                  <c:v>35.66018363515213</c:v>
                </c:pt>
                <c:pt idx="537">
                  <c:v>36.587210527930154</c:v>
                </c:pt>
                <c:pt idx="538">
                  <c:v>37.350195655078792</c:v>
                </c:pt>
                <c:pt idx="539">
                  <c:v>37.711191696434646</c:v>
                </c:pt>
                <c:pt idx="540">
                  <c:v>37.129219852198915</c:v>
                </c:pt>
                <c:pt idx="541">
                  <c:v>37.285386821371169</c:v>
                </c:pt>
              </c:numCache>
            </c:numRef>
          </c:val>
          <c:smooth val="0"/>
          <c:extLst xmlns:c16r2="http://schemas.microsoft.com/office/drawing/2015/06/chart">
            <c:ext xmlns:c16="http://schemas.microsoft.com/office/drawing/2014/chart" uri="{C3380CC4-5D6E-409C-BE32-E72D297353CC}">
              <c16:uniqueId val="{00000000-9F41-8A44-BDDA-137B90291B7C}"/>
            </c:ext>
          </c:extLst>
        </c:ser>
        <c:ser>
          <c:idx val="1"/>
          <c:order val="1"/>
          <c:spPr>
            <a:ln w="28575" cap="rnd">
              <a:solidFill>
                <a:schemeClr val="tx2"/>
              </a:solidFill>
              <a:round/>
            </a:ln>
            <a:effectLst/>
          </c:spPr>
          <c:marker>
            <c:symbol val="none"/>
          </c:marker>
          <c:cat>
            <c:numRef>
              <c:f>'Global Cape Ratios (2)'!$C$14:$C$555</c:f>
              <c:numCache>
                <c:formatCode>General</c:formatCode>
                <c:ptCount val="54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numCache>
            </c:numRef>
          </c:cat>
          <c:val>
            <c:numRef>
              <c:f>'Global Cape Ratios (2)'!$E$14:$E$555</c:f>
              <c:numCache>
                <c:formatCode>0.00</c:formatCode>
                <c:ptCount val="542"/>
                <c:pt idx="0">
                  <c:v>12.419343700000001</c:v>
                </c:pt>
                <c:pt idx="1">
                  <c:v>12.122391800000001</c:v>
                </c:pt>
                <c:pt idx="2">
                  <c:v>10.610464800000001</c:v>
                </c:pt>
                <c:pt idx="3">
                  <c:v>11.410918300000001</c:v>
                </c:pt>
                <c:pt idx="4">
                  <c:v>11.745817499999999</c:v>
                </c:pt>
                <c:pt idx="5">
                  <c:v>12.2728736</c:v>
                </c:pt>
                <c:pt idx="6">
                  <c:v>12.1242334</c:v>
                </c:pt>
                <c:pt idx="7">
                  <c:v>12.3639133</c:v>
                </c:pt>
                <c:pt idx="8">
                  <c:v>12.5926256</c:v>
                </c:pt>
                <c:pt idx="9">
                  <c:v>12.910639</c:v>
                </c:pt>
                <c:pt idx="10">
                  <c:v>12.466282</c:v>
                </c:pt>
                <c:pt idx="11">
                  <c:v>12.3339088</c:v>
                </c:pt>
                <c:pt idx="12">
                  <c:v>11.992387900000001</c:v>
                </c:pt>
                <c:pt idx="13">
                  <c:v>11.6487163</c:v>
                </c:pt>
                <c:pt idx="14">
                  <c:v>11.925444600000001</c:v>
                </c:pt>
                <c:pt idx="15">
                  <c:v>12.111582</c:v>
                </c:pt>
                <c:pt idx="16">
                  <c:v>11.4640702</c:v>
                </c:pt>
                <c:pt idx="17">
                  <c:v>11.401352599999999</c:v>
                </c:pt>
                <c:pt idx="18">
                  <c:v>10.7873641</c:v>
                </c:pt>
                <c:pt idx="19">
                  <c:v>10.9283438</c:v>
                </c:pt>
                <c:pt idx="20">
                  <c:v>9.7192059000000004</c:v>
                </c:pt>
                <c:pt idx="21">
                  <c:v>9.8311765999999992</c:v>
                </c:pt>
                <c:pt idx="22">
                  <c:v>10.8587867</c:v>
                </c:pt>
                <c:pt idx="23">
                  <c:v>10.7017624</c:v>
                </c:pt>
                <c:pt idx="24">
                  <c:v>10.580303000000001</c:v>
                </c:pt>
                <c:pt idx="25">
                  <c:v>9.8631557000000001</c:v>
                </c:pt>
                <c:pt idx="26">
                  <c:v>9.3822604999999992</c:v>
                </c:pt>
                <c:pt idx="27">
                  <c:v>9.9276470999999997</c:v>
                </c:pt>
                <c:pt idx="28">
                  <c:v>9.6883341999999999</c:v>
                </c:pt>
                <c:pt idx="29">
                  <c:v>8.8379667000000008</c:v>
                </c:pt>
                <c:pt idx="30">
                  <c:v>8.6771887999999997</c:v>
                </c:pt>
                <c:pt idx="31">
                  <c:v>8.6493113000000008</c:v>
                </c:pt>
                <c:pt idx="32">
                  <c:v>8.6556826000000004</c:v>
                </c:pt>
                <c:pt idx="33">
                  <c:v>8.5656230999999998</c:v>
                </c:pt>
                <c:pt idx="34">
                  <c:v>9.2605149999999998</c:v>
                </c:pt>
                <c:pt idx="35">
                  <c:v>10.026429800000001</c:v>
                </c:pt>
                <c:pt idx="36">
                  <c:v>9.9076290999999994</c:v>
                </c:pt>
                <c:pt idx="37">
                  <c:v>10.232468600000001</c:v>
                </c:pt>
                <c:pt idx="38">
                  <c:v>10.553808699999999</c:v>
                </c:pt>
                <c:pt idx="39">
                  <c:v>11.076842900000001</c:v>
                </c:pt>
                <c:pt idx="40">
                  <c:v>10.9608092</c:v>
                </c:pt>
                <c:pt idx="41">
                  <c:v>11.1883017</c:v>
                </c:pt>
                <c:pt idx="42">
                  <c:v>11.1847925</c:v>
                </c:pt>
                <c:pt idx="43">
                  <c:v>10.9883211</c:v>
                </c:pt>
                <c:pt idx="44">
                  <c:v>11.3767964</c:v>
                </c:pt>
                <c:pt idx="45">
                  <c:v>11.350028699999999</c:v>
                </c:pt>
                <c:pt idx="46">
                  <c:v>11.6130274</c:v>
                </c:pt>
                <c:pt idx="47">
                  <c:v>12.1012073</c:v>
                </c:pt>
                <c:pt idx="48">
                  <c:v>12.5863377</c:v>
                </c:pt>
                <c:pt idx="49">
                  <c:v>12.6577512</c:v>
                </c:pt>
                <c:pt idx="50">
                  <c:v>13.8583266</c:v>
                </c:pt>
                <c:pt idx="51">
                  <c:v>13.5912712</c:v>
                </c:pt>
                <c:pt idx="52">
                  <c:v>12.2015586</c:v>
                </c:pt>
                <c:pt idx="53">
                  <c:v>12.177917000000001</c:v>
                </c:pt>
                <c:pt idx="54">
                  <c:v>11.378522</c:v>
                </c:pt>
                <c:pt idx="55">
                  <c:v>12.3195391</c:v>
                </c:pt>
                <c:pt idx="56">
                  <c:v>12.1795519</c:v>
                </c:pt>
                <c:pt idx="57">
                  <c:v>12.4755778</c:v>
                </c:pt>
                <c:pt idx="58">
                  <c:v>12.5522089</c:v>
                </c:pt>
                <c:pt idx="59">
                  <c:v>12.837025000000001</c:v>
                </c:pt>
                <c:pt idx="60">
                  <c:v>13.1356433</c:v>
                </c:pt>
                <c:pt idx="61">
                  <c:v>13.0334781</c:v>
                </c:pt>
                <c:pt idx="62">
                  <c:v>14.0142332</c:v>
                </c:pt>
                <c:pt idx="63">
                  <c:v>13.920538000000001</c:v>
                </c:pt>
                <c:pt idx="64">
                  <c:v>14.461941599999999</c:v>
                </c:pt>
                <c:pt idx="65">
                  <c:v>14.790518199999999</c:v>
                </c:pt>
                <c:pt idx="66">
                  <c:v>15.5015386</c:v>
                </c:pt>
                <c:pt idx="67">
                  <c:v>15.9435039</c:v>
                </c:pt>
                <c:pt idx="68">
                  <c:v>16.7866778</c:v>
                </c:pt>
                <c:pt idx="69">
                  <c:v>17.8095669</c:v>
                </c:pt>
                <c:pt idx="70">
                  <c:v>18.420555799999999</c:v>
                </c:pt>
                <c:pt idx="71">
                  <c:v>19.167226500000002</c:v>
                </c:pt>
                <c:pt idx="72">
                  <c:v>19.513248300000001</c:v>
                </c:pt>
                <c:pt idx="73">
                  <c:v>21.633175699999999</c:v>
                </c:pt>
                <c:pt idx="74">
                  <c:v>24.663101900000001</c:v>
                </c:pt>
                <c:pt idx="75">
                  <c:v>26.164795399999999</c:v>
                </c:pt>
                <c:pt idx="76">
                  <c:v>24.7982607</c:v>
                </c:pt>
                <c:pt idx="77">
                  <c:v>26.187982600000002</c:v>
                </c:pt>
                <c:pt idx="78">
                  <c:v>27.640693200000001</c:v>
                </c:pt>
                <c:pt idx="79">
                  <c:v>30.1416264</c:v>
                </c:pt>
                <c:pt idx="80">
                  <c:v>29.532875700000002</c:v>
                </c:pt>
                <c:pt idx="81">
                  <c:v>27.388486100000001</c:v>
                </c:pt>
                <c:pt idx="82">
                  <c:v>28.779308799999999</c:v>
                </c:pt>
                <c:pt idx="83">
                  <c:v>30.113916400000001</c:v>
                </c:pt>
                <c:pt idx="84">
                  <c:v>32.914938499999998</c:v>
                </c:pt>
                <c:pt idx="85">
                  <c:v>33.603856299999997</c:v>
                </c:pt>
                <c:pt idx="86">
                  <c:v>36.010308500000001</c:v>
                </c:pt>
                <c:pt idx="87">
                  <c:v>39.4061655</c:v>
                </c:pt>
                <c:pt idx="88">
                  <c:v>39.079608899999997</c:v>
                </c:pt>
                <c:pt idx="89">
                  <c:v>37.526054999999999</c:v>
                </c:pt>
                <c:pt idx="90">
                  <c:v>37.209303900000002</c:v>
                </c:pt>
                <c:pt idx="91">
                  <c:v>39.616871799999998</c:v>
                </c:pt>
                <c:pt idx="92">
                  <c:v>38.633266900000002</c:v>
                </c:pt>
                <c:pt idx="93">
                  <c:v>32.984188799999998</c:v>
                </c:pt>
                <c:pt idx="94">
                  <c:v>33.108077100000003</c:v>
                </c:pt>
                <c:pt idx="95">
                  <c:v>33.913457999999999</c:v>
                </c:pt>
                <c:pt idx="96">
                  <c:v>34.262047500000001</c:v>
                </c:pt>
                <c:pt idx="97">
                  <c:v>36.286261000000003</c:v>
                </c:pt>
                <c:pt idx="98">
                  <c:v>38.144505600000002</c:v>
                </c:pt>
                <c:pt idx="99">
                  <c:v>38.281894100000002</c:v>
                </c:pt>
                <c:pt idx="100">
                  <c:v>36.716172899999997</c:v>
                </c:pt>
                <c:pt idx="101">
                  <c:v>35.413369400000001</c:v>
                </c:pt>
                <c:pt idx="102">
                  <c:v>36.176213599999997</c:v>
                </c:pt>
                <c:pt idx="103">
                  <c:v>33.503459999999997</c:v>
                </c:pt>
                <c:pt idx="104">
                  <c:v>34.552673200000001</c:v>
                </c:pt>
                <c:pt idx="105">
                  <c:v>37.188463599999999</c:v>
                </c:pt>
                <c:pt idx="106">
                  <c:v>39.108741600000002</c:v>
                </c:pt>
                <c:pt idx="107">
                  <c:v>39.020667199999998</c:v>
                </c:pt>
                <c:pt idx="108">
                  <c:v>39.281756799999997</c:v>
                </c:pt>
                <c:pt idx="109">
                  <c:v>39.087360099999998</c:v>
                </c:pt>
                <c:pt idx="110">
                  <c:v>37.882357800000001</c:v>
                </c:pt>
                <c:pt idx="111">
                  <c:v>37.755948600000004</c:v>
                </c:pt>
                <c:pt idx="112">
                  <c:v>35.3120361</c:v>
                </c:pt>
                <c:pt idx="113">
                  <c:v>34.450229200000003</c:v>
                </c:pt>
                <c:pt idx="114">
                  <c:v>38.463755499999998</c:v>
                </c:pt>
                <c:pt idx="115">
                  <c:v>36.490231999999999</c:v>
                </c:pt>
                <c:pt idx="116">
                  <c:v>37.823313599999999</c:v>
                </c:pt>
                <c:pt idx="117">
                  <c:v>35.919792700000002</c:v>
                </c:pt>
                <c:pt idx="118">
                  <c:v>37.435465800000003</c:v>
                </c:pt>
                <c:pt idx="119">
                  <c:v>38.5437929</c:v>
                </c:pt>
                <c:pt idx="120">
                  <c:v>36.523395700000002</c:v>
                </c:pt>
                <c:pt idx="121">
                  <c:v>33.627780100000003</c:v>
                </c:pt>
                <c:pt idx="122">
                  <c:v>29.799904999999999</c:v>
                </c:pt>
                <c:pt idx="123">
                  <c:v>29.378665300000002</c:v>
                </c:pt>
                <c:pt idx="124">
                  <c:v>32.511689699999998</c:v>
                </c:pt>
                <c:pt idx="125">
                  <c:v>31.905347500000001</c:v>
                </c:pt>
                <c:pt idx="126">
                  <c:v>32.0639745</c:v>
                </c:pt>
                <c:pt idx="127">
                  <c:v>28.536676100000001</c:v>
                </c:pt>
                <c:pt idx="128">
                  <c:v>24.234823200000001</c:v>
                </c:pt>
                <c:pt idx="129">
                  <c:v>27.689739599999999</c:v>
                </c:pt>
                <c:pt idx="130">
                  <c:v>25.8458778</c:v>
                </c:pt>
                <c:pt idx="131">
                  <c:v>26.1162107</c:v>
                </c:pt>
                <c:pt idx="132">
                  <c:v>26.6393536</c:v>
                </c:pt>
                <c:pt idx="133">
                  <c:v>29.275982200000001</c:v>
                </c:pt>
                <c:pt idx="134">
                  <c:v>27.341546000000001</c:v>
                </c:pt>
                <c:pt idx="135">
                  <c:v>27.4270736</c:v>
                </c:pt>
                <c:pt idx="136">
                  <c:v>27.494052700000001</c:v>
                </c:pt>
                <c:pt idx="137">
                  <c:v>25.2742495</c:v>
                </c:pt>
                <c:pt idx="138">
                  <c:v>26.329279</c:v>
                </c:pt>
                <c:pt idx="139">
                  <c:v>25.5756874</c:v>
                </c:pt>
                <c:pt idx="140">
                  <c:v>26.744040600000002</c:v>
                </c:pt>
                <c:pt idx="141">
                  <c:v>26.928828800000002</c:v>
                </c:pt>
                <c:pt idx="142">
                  <c:v>25.458081100000001</c:v>
                </c:pt>
                <c:pt idx="143">
                  <c:v>26.583464899999999</c:v>
                </c:pt>
                <c:pt idx="144">
                  <c:v>25.818053500000001</c:v>
                </c:pt>
                <c:pt idx="145">
                  <c:v>24.651793699999999</c:v>
                </c:pt>
                <c:pt idx="146">
                  <c:v>22.772400000000001</c:v>
                </c:pt>
                <c:pt idx="147">
                  <c:v>22.719127400000001</c:v>
                </c:pt>
                <c:pt idx="148">
                  <c:v>24.0686255</c:v>
                </c:pt>
                <c:pt idx="149">
                  <c:v>22.704536999999998</c:v>
                </c:pt>
                <c:pt idx="150">
                  <c:v>21.9371151</c:v>
                </c:pt>
                <c:pt idx="151">
                  <c:v>23.103004500000001</c:v>
                </c:pt>
                <c:pt idx="152">
                  <c:v>22.4456551</c:v>
                </c:pt>
                <c:pt idx="153">
                  <c:v>21.077613499999998</c:v>
                </c:pt>
                <c:pt idx="154">
                  <c:v>21.142244900000001</c:v>
                </c:pt>
                <c:pt idx="155">
                  <c:v>21.167318000000002</c:v>
                </c:pt>
                <c:pt idx="156">
                  <c:v>20.961278</c:v>
                </c:pt>
                <c:pt idx="157">
                  <c:v>21.425104099999999</c:v>
                </c:pt>
                <c:pt idx="158">
                  <c:v>23.111432600000001</c:v>
                </c:pt>
                <c:pt idx="159">
                  <c:v>25.128615400000001</c:v>
                </c:pt>
                <c:pt idx="160">
                  <c:v>25.525634700000001</c:v>
                </c:pt>
                <c:pt idx="161">
                  <c:v>25.004652700000001</c:v>
                </c:pt>
                <c:pt idx="162">
                  <c:v>25.794614800000002</c:v>
                </c:pt>
                <c:pt idx="163">
                  <c:v>27.017805599999999</c:v>
                </c:pt>
                <c:pt idx="164">
                  <c:v>26.264629500000002</c:v>
                </c:pt>
                <c:pt idx="165">
                  <c:v>26.874844299999999</c:v>
                </c:pt>
                <c:pt idx="166">
                  <c:v>24.426618000000001</c:v>
                </c:pt>
                <c:pt idx="167">
                  <c:v>26.109295100000001</c:v>
                </c:pt>
                <c:pt idx="168">
                  <c:v>28.148203899999999</c:v>
                </c:pt>
                <c:pt idx="169">
                  <c:v>27.891196999999998</c:v>
                </c:pt>
                <c:pt idx="170">
                  <c:v>26.510524199999999</c:v>
                </c:pt>
                <c:pt idx="171">
                  <c:v>27.511745000000001</c:v>
                </c:pt>
                <c:pt idx="172">
                  <c:v>27.2525452</c:v>
                </c:pt>
                <c:pt idx="173">
                  <c:v>27.448301900000001</c:v>
                </c:pt>
                <c:pt idx="174">
                  <c:v>27.541741099999999</c:v>
                </c:pt>
                <c:pt idx="175">
                  <c:v>27.982220300000002</c:v>
                </c:pt>
                <c:pt idx="176">
                  <c:v>26.9234543</c:v>
                </c:pt>
                <c:pt idx="177">
                  <c:v>27.689010100000001</c:v>
                </c:pt>
                <c:pt idx="178">
                  <c:v>26.2244253</c:v>
                </c:pt>
                <c:pt idx="179">
                  <c:v>26.284490399999999</c:v>
                </c:pt>
                <c:pt idx="180">
                  <c:v>25.071013900000001</c:v>
                </c:pt>
                <c:pt idx="181">
                  <c:v>24.7850331</c:v>
                </c:pt>
                <c:pt idx="182">
                  <c:v>26.1187845</c:v>
                </c:pt>
                <c:pt idx="183">
                  <c:v>26.880143799999999</c:v>
                </c:pt>
                <c:pt idx="184">
                  <c:v>26.3810243</c:v>
                </c:pt>
                <c:pt idx="185">
                  <c:v>25.744612499999999</c:v>
                </c:pt>
                <c:pt idx="186">
                  <c:v>27.228412500000001</c:v>
                </c:pt>
                <c:pt idx="187">
                  <c:v>26.013401399999999</c:v>
                </c:pt>
                <c:pt idx="188">
                  <c:v>26.363699700000002</c:v>
                </c:pt>
                <c:pt idx="189">
                  <c:v>25.472207999999998</c:v>
                </c:pt>
                <c:pt idx="190">
                  <c:v>26.096062100000001</c:v>
                </c:pt>
                <c:pt idx="191">
                  <c:v>27.058862900000001</c:v>
                </c:pt>
                <c:pt idx="192">
                  <c:v>26.917182199999999</c:v>
                </c:pt>
                <c:pt idx="193">
                  <c:v>26.8303273</c:v>
                </c:pt>
                <c:pt idx="194">
                  <c:v>27.171150799999999</c:v>
                </c:pt>
                <c:pt idx="195">
                  <c:v>27.7863097</c:v>
                </c:pt>
                <c:pt idx="196">
                  <c:v>27.140494700000001</c:v>
                </c:pt>
                <c:pt idx="197">
                  <c:v>27.2029137</c:v>
                </c:pt>
                <c:pt idx="198">
                  <c:v>26.283462700000001</c:v>
                </c:pt>
                <c:pt idx="199">
                  <c:v>26.213518000000001</c:v>
                </c:pt>
                <c:pt idx="200">
                  <c:v>26.748836300000001</c:v>
                </c:pt>
                <c:pt idx="201">
                  <c:v>26.3096329</c:v>
                </c:pt>
                <c:pt idx="202">
                  <c:v>27.2283884</c:v>
                </c:pt>
                <c:pt idx="203">
                  <c:v>26.802396300000002</c:v>
                </c:pt>
                <c:pt idx="204">
                  <c:v>25.7287824</c:v>
                </c:pt>
                <c:pt idx="205">
                  <c:v>26.0099506</c:v>
                </c:pt>
                <c:pt idx="206">
                  <c:v>25.983194699999999</c:v>
                </c:pt>
                <c:pt idx="207">
                  <c:v>26.0334982</c:v>
                </c:pt>
                <c:pt idx="208">
                  <c:v>27.6693575</c:v>
                </c:pt>
                <c:pt idx="209">
                  <c:v>29.082733699999999</c:v>
                </c:pt>
                <c:pt idx="210">
                  <c:v>29.440572700000001</c:v>
                </c:pt>
                <c:pt idx="211">
                  <c:v>27.113773800000001</c:v>
                </c:pt>
                <c:pt idx="212">
                  <c:v>28.4743876</c:v>
                </c:pt>
                <c:pt idx="213">
                  <c:v>26.140404</c:v>
                </c:pt>
                <c:pt idx="214">
                  <c:v>25.8271674</c:v>
                </c:pt>
                <c:pt idx="215">
                  <c:v>26.034553500000001</c:v>
                </c:pt>
                <c:pt idx="216">
                  <c:v>27.119905299999999</c:v>
                </c:pt>
                <c:pt idx="217">
                  <c:v>28.740975500000001</c:v>
                </c:pt>
                <c:pt idx="218">
                  <c:v>29.517173499999998</c:v>
                </c:pt>
                <c:pt idx="219">
                  <c:v>29.6366631</c:v>
                </c:pt>
                <c:pt idx="220">
                  <c:v>29.397093099999999</c:v>
                </c:pt>
                <c:pt idx="221">
                  <c:v>29.5312567</c:v>
                </c:pt>
                <c:pt idx="222">
                  <c:v>29.7574003</c:v>
                </c:pt>
                <c:pt idx="223">
                  <c:v>25.998792900000002</c:v>
                </c:pt>
                <c:pt idx="224">
                  <c:v>25.1240925</c:v>
                </c:pt>
                <c:pt idx="225">
                  <c:v>27.644017699999999</c:v>
                </c:pt>
                <c:pt idx="226">
                  <c:v>29.0422659</c:v>
                </c:pt>
                <c:pt idx="227">
                  <c:v>30.1835475</c:v>
                </c:pt>
                <c:pt idx="228">
                  <c:v>29.9963525</c:v>
                </c:pt>
                <c:pt idx="229">
                  <c:v>29.244973300000002</c:v>
                </c:pt>
                <c:pt idx="230">
                  <c:v>30.373939400000001</c:v>
                </c:pt>
                <c:pt idx="231">
                  <c:v>31.369090700000001</c:v>
                </c:pt>
                <c:pt idx="232">
                  <c:v>29.739989600000001</c:v>
                </c:pt>
                <c:pt idx="233">
                  <c:v>30.8978793</c:v>
                </c:pt>
                <c:pt idx="234">
                  <c:v>31.720338999999999</c:v>
                </c:pt>
                <c:pt idx="235">
                  <c:v>31.756094000000001</c:v>
                </c:pt>
                <c:pt idx="236">
                  <c:v>31.974871100000001</c:v>
                </c:pt>
                <c:pt idx="237">
                  <c:v>33.1599869</c:v>
                </c:pt>
                <c:pt idx="238">
                  <c:v>34.351459300000002</c:v>
                </c:pt>
                <c:pt idx="239">
                  <c:v>37.5164914</c:v>
                </c:pt>
                <c:pt idx="240">
                  <c:v>35.1066152</c:v>
                </c:pt>
                <c:pt idx="241">
                  <c:v>35.899744200000001</c:v>
                </c:pt>
                <c:pt idx="242">
                  <c:v>37.020517499999997</c:v>
                </c:pt>
                <c:pt idx="243">
                  <c:v>35.087919599999999</c:v>
                </c:pt>
                <c:pt idx="244">
                  <c:v>34.187917300000002</c:v>
                </c:pt>
                <c:pt idx="245">
                  <c:v>35.335181200000001</c:v>
                </c:pt>
                <c:pt idx="246">
                  <c:v>33.788800500000001</c:v>
                </c:pt>
                <c:pt idx="247">
                  <c:v>34.096550700000002</c:v>
                </c:pt>
                <c:pt idx="248">
                  <c:v>32.280043999999997</c:v>
                </c:pt>
                <c:pt idx="249">
                  <c:v>31.483455599999999</c:v>
                </c:pt>
                <c:pt idx="250">
                  <c:v>30.2977661</c:v>
                </c:pt>
                <c:pt idx="251">
                  <c:v>31.3783925</c:v>
                </c:pt>
                <c:pt idx="252">
                  <c:v>31.1869698</c:v>
                </c:pt>
                <c:pt idx="253">
                  <c:v>28.722523899999999</c:v>
                </c:pt>
                <c:pt idx="254">
                  <c:v>26.677824300000001</c:v>
                </c:pt>
                <c:pt idx="255">
                  <c:v>28.357632800000001</c:v>
                </c:pt>
                <c:pt idx="256">
                  <c:v>27.12472</c:v>
                </c:pt>
                <c:pt idx="257">
                  <c:v>25.895864799999998</c:v>
                </c:pt>
                <c:pt idx="258">
                  <c:v>25.449685299999999</c:v>
                </c:pt>
                <c:pt idx="259">
                  <c:v>24.717946000000001</c:v>
                </c:pt>
                <c:pt idx="260">
                  <c:v>22.047169799999999</c:v>
                </c:pt>
                <c:pt idx="261">
                  <c:v>22.652394300000001</c:v>
                </c:pt>
                <c:pt idx="262">
                  <c:v>23.487449000000002</c:v>
                </c:pt>
                <c:pt idx="263">
                  <c:v>23.715544000000001</c:v>
                </c:pt>
                <c:pt idx="264">
                  <c:v>22.396159699999998</c:v>
                </c:pt>
                <c:pt idx="265">
                  <c:v>22.4399993</c:v>
                </c:pt>
                <c:pt idx="266">
                  <c:v>23.456371499999999</c:v>
                </c:pt>
                <c:pt idx="267">
                  <c:v>23.442939800000001</c:v>
                </c:pt>
                <c:pt idx="268">
                  <c:v>23.688517000000001</c:v>
                </c:pt>
                <c:pt idx="269">
                  <c:v>22.747243399999999</c:v>
                </c:pt>
                <c:pt idx="270">
                  <c:v>20.507299</c:v>
                </c:pt>
                <c:pt idx="271">
                  <c:v>20.3885729</c:v>
                </c:pt>
                <c:pt idx="272">
                  <c:v>18.1755183</c:v>
                </c:pt>
                <c:pt idx="273">
                  <c:v>19.135227</c:v>
                </c:pt>
                <c:pt idx="274">
                  <c:v>19.996731700000002</c:v>
                </c:pt>
                <c:pt idx="275">
                  <c:v>19.3644751</c:v>
                </c:pt>
                <c:pt idx="276">
                  <c:v>18.4764929</c:v>
                </c:pt>
                <c:pt idx="277">
                  <c:v>17.8948052</c:v>
                </c:pt>
                <c:pt idx="278">
                  <c:v>17.379680100000002</c:v>
                </c:pt>
                <c:pt idx="279">
                  <c:v>19.067959099999999</c:v>
                </c:pt>
                <c:pt idx="280">
                  <c:v>20.172410200000002</c:v>
                </c:pt>
                <c:pt idx="281">
                  <c:v>20.578273299999999</c:v>
                </c:pt>
                <c:pt idx="282">
                  <c:v>21.010311399999999</c:v>
                </c:pt>
                <c:pt idx="283">
                  <c:v>21.3666196</c:v>
                </c:pt>
                <c:pt idx="284">
                  <c:v>21.8851838</c:v>
                </c:pt>
                <c:pt idx="285">
                  <c:v>23.220901600000001</c:v>
                </c:pt>
                <c:pt idx="286">
                  <c:v>23.709751799999999</c:v>
                </c:pt>
                <c:pt idx="287">
                  <c:v>25.5057601</c:v>
                </c:pt>
                <c:pt idx="288">
                  <c:v>25.644200999999999</c:v>
                </c:pt>
                <c:pt idx="289">
                  <c:v>25.960649700000001</c:v>
                </c:pt>
                <c:pt idx="290">
                  <c:v>25.745083000000001</c:v>
                </c:pt>
                <c:pt idx="291">
                  <c:v>24.944883300000001</c:v>
                </c:pt>
                <c:pt idx="292">
                  <c:v>24.7284826</c:v>
                </c:pt>
                <c:pt idx="293">
                  <c:v>25.087542200000001</c:v>
                </c:pt>
                <c:pt idx="294">
                  <c:v>24.2200895</c:v>
                </c:pt>
                <c:pt idx="295">
                  <c:v>24.179476300000001</c:v>
                </c:pt>
                <c:pt idx="296">
                  <c:v>24.674623499999999</c:v>
                </c:pt>
                <c:pt idx="297">
                  <c:v>25.322995800000001</c:v>
                </c:pt>
                <c:pt idx="298">
                  <c:v>26.923517700000001</c:v>
                </c:pt>
                <c:pt idx="299">
                  <c:v>28.1247337</c:v>
                </c:pt>
                <c:pt idx="300">
                  <c:v>27.481548799999999</c:v>
                </c:pt>
                <c:pt idx="301">
                  <c:v>28.3238421</c:v>
                </c:pt>
                <c:pt idx="302">
                  <c:v>27.187085799999998</c:v>
                </c:pt>
                <c:pt idx="303">
                  <c:v>26.172430500000001</c:v>
                </c:pt>
                <c:pt idx="304">
                  <c:v>25.981824100000001</c:v>
                </c:pt>
                <c:pt idx="305">
                  <c:v>26.145130300000002</c:v>
                </c:pt>
                <c:pt idx="306">
                  <c:v>26.698405099999999</c:v>
                </c:pt>
                <c:pt idx="307">
                  <c:v>27.044638200000001</c:v>
                </c:pt>
                <c:pt idx="308">
                  <c:v>27.745500799999999</c:v>
                </c:pt>
                <c:pt idx="309">
                  <c:v>26.763601900000001</c:v>
                </c:pt>
                <c:pt idx="310">
                  <c:v>27.4846532</c:v>
                </c:pt>
                <c:pt idx="311">
                  <c:v>28.7639803</c:v>
                </c:pt>
                <c:pt idx="312">
                  <c:v>30.1639661</c:v>
                </c:pt>
                <c:pt idx="313">
                  <c:v>29.801497600000001</c:v>
                </c:pt>
                <c:pt idx="314">
                  <c:v>30.294984899999999</c:v>
                </c:pt>
                <c:pt idx="315">
                  <c:v>31.130635600000002</c:v>
                </c:pt>
                <c:pt idx="316">
                  <c:v>29.377586300000001</c:v>
                </c:pt>
                <c:pt idx="317">
                  <c:v>29.047115399999999</c:v>
                </c:pt>
                <c:pt idx="318">
                  <c:v>29.017137300000002</c:v>
                </c:pt>
                <c:pt idx="319">
                  <c:v>29.457007900000001</c:v>
                </c:pt>
                <c:pt idx="320">
                  <c:v>29.3664433</c:v>
                </c:pt>
                <c:pt idx="321">
                  <c:v>30.405646300000001</c:v>
                </c:pt>
                <c:pt idx="322">
                  <c:v>31.0188153</c:v>
                </c:pt>
                <c:pt idx="323">
                  <c:v>31.651478099999999</c:v>
                </c:pt>
                <c:pt idx="324">
                  <c:v>31.476065299999998</c:v>
                </c:pt>
                <c:pt idx="325">
                  <c:v>31.253053600000001</c:v>
                </c:pt>
                <c:pt idx="326">
                  <c:v>31.3539426</c:v>
                </c:pt>
                <c:pt idx="327">
                  <c:v>32.128988200000002</c:v>
                </c:pt>
                <c:pt idx="328">
                  <c:v>32.071264599999999</c:v>
                </c:pt>
                <c:pt idx="329">
                  <c:v>31.714980000000001</c:v>
                </c:pt>
                <c:pt idx="330">
                  <c:v>30.9491327</c:v>
                </c:pt>
                <c:pt idx="331">
                  <c:v>30.1606551</c:v>
                </c:pt>
                <c:pt idx="332">
                  <c:v>31.317222600000001</c:v>
                </c:pt>
                <c:pt idx="333">
                  <c:v>32.110779000000001</c:v>
                </c:pt>
                <c:pt idx="334">
                  <c:v>30.510918100000001</c:v>
                </c:pt>
                <c:pt idx="335">
                  <c:v>29.530594900000001</c:v>
                </c:pt>
                <c:pt idx="336">
                  <c:v>26.4596664</c:v>
                </c:pt>
                <c:pt idx="337">
                  <c:v>26.371123099999998</c:v>
                </c:pt>
                <c:pt idx="338">
                  <c:v>25.493599499999998</c:v>
                </c:pt>
                <c:pt idx="339">
                  <c:v>26.3460684</c:v>
                </c:pt>
                <c:pt idx="340">
                  <c:v>25.947041899999999</c:v>
                </c:pt>
                <c:pt idx="341">
                  <c:v>23.333897100000002</c:v>
                </c:pt>
                <c:pt idx="342">
                  <c:v>22.247360400000002</c:v>
                </c:pt>
                <c:pt idx="343">
                  <c:v>21.204068700000001</c:v>
                </c:pt>
                <c:pt idx="344">
                  <c:v>17.994006299999999</c:v>
                </c:pt>
                <c:pt idx="345">
                  <c:v>14.412959499999999</c:v>
                </c:pt>
                <c:pt idx="346">
                  <c:v>13.7711931</c:v>
                </c:pt>
                <c:pt idx="347">
                  <c:v>14.6481108</c:v>
                </c:pt>
                <c:pt idx="348">
                  <c:v>13.0555395</c:v>
                </c:pt>
                <c:pt idx="349">
                  <c:v>11.548945399999999</c:v>
                </c:pt>
                <c:pt idx="350">
                  <c:v>12.145658299999999</c:v>
                </c:pt>
                <c:pt idx="351">
                  <c:v>13.554166</c:v>
                </c:pt>
                <c:pt idx="352">
                  <c:v>14.960425600000001</c:v>
                </c:pt>
                <c:pt idx="353">
                  <c:v>14.6889501</c:v>
                </c:pt>
                <c:pt idx="354">
                  <c:v>16.0153377</c:v>
                </c:pt>
                <c:pt idx="355">
                  <c:v>16.780532600000001</c:v>
                </c:pt>
                <c:pt idx="356">
                  <c:v>17.3506009</c:v>
                </c:pt>
                <c:pt idx="357">
                  <c:v>17.089950600000002</c:v>
                </c:pt>
                <c:pt idx="358">
                  <c:v>17.353692299999999</c:v>
                </c:pt>
                <c:pt idx="359">
                  <c:v>17.616686399999999</c:v>
                </c:pt>
                <c:pt idx="360">
                  <c:v>16.7661351</c:v>
                </c:pt>
                <c:pt idx="361">
                  <c:v>16.597773700000001</c:v>
                </c:pt>
                <c:pt idx="362">
                  <c:v>17.473195199999999</c:v>
                </c:pt>
                <c:pt idx="363">
                  <c:v>17.0517842</c:v>
                </c:pt>
                <c:pt idx="364">
                  <c:v>14.9703217</c:v>
                </c:pt>
                <c:pt idx="365">
                  <c:v>14.7912781</c:v>
                </c:pt>
                <c:pt idx="366">
                  <c:v>16.1523267</c:v>
                </c:pt>
                <c:pt idx="367">
                  <c:v>15.559696199999999</c:v>
                </c:pt>
                <c:pt idx="368">
                  <c:v>16.979611500000001</c:v>
                </c:pt>
                <c:pt idx="369">
                  <c:v>17.507933600000001</c:v>
                </c:pt>
                <c:pt idx="370">
                  <c:v>16.5544893</c:v>
                </c:pt>
                <c:pt idx="371">
                  <c:v>17.8201477</c:v>
                </c:pt>
                <c:pt idx="372">
                  <c:v>18.064601499999998</c:v>
                </c:pt>
                <c:pt idx="373">
                  <c:v>18.5184675</c:v>
                </c:pt>
                <c:pt idx="374">
                  <c:v>17.763789200000002</c:v>
                </c:pt>
                <c:pt idx="375">
                  <c:v>18.546380500000001</c:v>
                </c:pt>
                <c:pt idx="376">
                  <c:v>17.720797600000001</c:v>
                </c:pt>
                <c:pt idx="377">
                  <c:v>17.4110695</c:v>
                </c:pt>
                <c:pt idx="378">
                  <c:v>17.038910600000001</c:v>
                </c:pt>
                <c:pt idx="379">
                  <c:v>15.351896099999999</c:v>
                </c:pt>
                <c:pt idx="380">
                  <c:v>13.7669335</c:v>
                </c:pt>
                <c:pt idx="381">
                  <c:v>15.0567867</c:v>
                </c:pt>
                <c:pt idx="382">
                  <c:v>14.2467696</c:v>
                </c:pt>
                <c:pt idx="383">
                  <c:v>14.0652507</c:v>
                </c:pt>
                <c:pt idx="384">
                  <c:v>14.6661552</c:v>
                </c:pt>
                <c:pt idx="385">
                  <c:v>15.2675269</c:v>
                </c:pt>
                <c:pt idx="386">
                  <c:v>15.0239636</c:v>
                </c:pt>
                <c:pt idx="387">
                  <c:v>14.5522408</c:v>
                </c:pt>
                <c:pt idx="388">
                  <c:v>12.7429846</c:v>
                </c:pt>
                <c:pt idx="389">
                  <c:v>13.5507948</c:v>
                </c:pt>
                <c:pt idx="390">
                  <c:v>13.642617599999999</c:v>
                </c:pt>
                <c:pt idx="391">
                  <c:v>13.811253799999999</c:v>
                </c:pt>
                <c:pt idx="392">
                  <c:v>14.0321733</c:v>
                </c:pt>
                <c:pt idx="393">
                  <c:v>14.0669071</c:v>
                </c:pt>
                <c:pt idx="394">
                  <c:v>14.3687998</c:v>
                </c:pt>
                <c:pt idx="395">
                  <c:v>14.779095</c:v>
                </c:pt>
                <c:pt idx="396">
                  <c:v>15.421903199999999</c:v>
                </c:pt>
                <c:pt idx="397">
                  <c:v>15.005917699999999</c:v>
                </c:pt>
                <c:pt idx="398">
                  <c:v>14.9854173</c:v>
                </c:pt>
                <c:pt idx="399">
                  <c:v>15.6276954</c:v>
                </c:pt>
                <c:pt idx="400">
                  <c:v>15.0740097</c:v>
                </c:pt>
                <c:pt idx="401">
                  <c:v>14.4113755</c:v>
                </c:pt>
                <c:pt idx="402">
                  <c:v>15.095060200000001</c:v>
                </c:pt>
                <c:pt idx="403">
                  <c:v>14.7714356</c:v>
                </c:pt>
                <c:pt idx="404">
                  <c:v>15.743289000000001</c:v>
                </c:pt>
                <c:pt idx="405">
                  <c:v>16.2430828</c:v>
                </c:pt>
                <c:pt idx="406">
                  <c:v>16.3107811</c:v>
                </c:pt>
                <c:pt idx="407">
                  <c:v>16.489617899999999</c:v>
                </c:pt>
                <c:pt idx="408">
                  <c:v>15.7153919</c:v>
                </c:pt>
                <c:pt idx="409">
                  <c:v>16.454764699999998</c:v>
                </c:pt>
                <c:pt idx="410">
                  <c:v>16.140288600000002</c:v>
                </c:pt>
                <c:pt idx="411">
                  <c:v>16.2155697</c:v>
                </c:pt>
                <c:pt idx="412">
                  <c:v>16.274984799999999</c:v>
                </c:pt>
                <c:pt idx="413">
                  <c:v>16.3263757</c:v>
                </c:pt>
                <c:pt idx="414">
                  <c:v>15.9689123</c:v>
                </c:pt>
                <c:pt idx="415">
                  <c:v>15.8924539</c:v>
                </c:pt>
                <c:pt idx="416">
                  <c:v>15.1919822</c:v>
                </c:pt>
                <c:pt idx="417">
                  <c:v>14.9601019</c:v>
                </c:pt>
                <c:pt idx="418">
                  <c:v>15.179298899999999</c:v>
                </c:pt>
                <c:pt idx="419">
                  <c:v>14.6926361</c:v>
                </c:pt>
                <c:pt idx="420">
                  <c:v>14.790849700000001</c:v>
                </c:pt>
                <c:pt idx="421">
                  <c:v>15.569666700000001</c:v>
                </c:pt>
                <c:pt idx="422">
                  <c:v>15.166328200000001</c:v>
                </c:pt>
                <c:pt idx="423">
                  <c:v>15.6895978</c:v>
                </c:pt>
                <c:pt idx="424">
                  <c:v>15.451003099999999</c:v>
                </c:pt>
                <c:pt idx="425">
                  <c:v>14.9363905</c:v>
                </c:pt>
                <c:pt idx="426">
                  <c:v>15.2356122</c:v>
                </c:pt>
                <c:pt idx="427">
                  <c:v>14.0936272</c:v>
                </c:pt>
                <c:pt idx="428">
                  <c:v>13.3609469</c:v>
                </c:pt>
                <c:pt idx="429">
                  <c:v>14.3964506</c:v>
                </c:pt>
                <c:pt idx="430">
                  <c:v>14.1743685</c:v>
                </c:pt>
                <c:pt idx="431">
                  <c:v>14.0238774</c:v>
                </c:pt>
                <c:pt idx="432">
                  <c:v>12.9956323</c:v>
                </c:pt>
                <c:pt idx="433">
                  <c:v>12.723440099999999</c:v>
                </c:pt>
                <c:pt idx="434">
                  <c:v>13.454053999999999</c:v>
                </c:pt>
                <c:pt idx="435">
                  <c:v>13.7639189</c:v>
                </c:pt>
                <c:pt idx="436">
                  <c:v>13.547464099999999</c:v>
                </c:pt>
                <c:pt idx="437">
                  <c:v>13.0575551</c:v>
                </c:pt>
                <c:pt idx="438">
                  <c:v>13.7732022</c:v>
                </c:pt>
                <c:pt idx="439">
                  <c:v>13.777358100000001</c:v>
                </c:pt>
                <c:pt idx="440">
                  <c:v>13.924986499999999</c:v>
                </c:pt>
                <c:pt idx="441">
                  <c:v>13.671522</c:v>
                </c:pt>
                <c:pt idx="442">
                  <c:v>13.462564</c:v>
                </c:pt>
                <c:pt idx="443">
                  <c:v>13.9717912</c:v>
                </c:pt>
                <c:pt idx="444">
                  <c:v>14.3534164</c:v>
                </c:pt>
                <c:pt idx="445">
                  <c:v>14.542610099999999</c:v>
                </c:pt>
                <c:pt idx="446">
                  <c:v>14.927797399999999</c:v>
                </c:pt>
                <c:pt idx="447">
                  <c:v>15.2936204</c:v>
                </c:pt>
                <c:pt idx="448">
                  <c:v>15.8138229</c:v>
                </c:pt>
                <c:pt idx="449">
                  <c:v>15.812587600000001</c:v>
                </c:pt>
                <c:pt idx="450">
                  <c:v>16.347792399999999</c:v>
                </c:pt>
                <c:pt idx="451">
                  <c:v>16.322744700000001</c:v>
                </c:pt>
                <c:pt idx="452">
                  <c:v>16.680692400000002</c:v>
                </c:pt>
                <c:pt idx="453">
                  <c:v>17.033187300000002</c:v>
                </c:pt>
                <c:pt idx="454">
                  <c:v>17.268668600000002</c:v>
                </c:pt>
                <c:pt idx="455">
                  <c:v>17.634067099999999</c:v>
                </c:pt>
                <c:pt idx="456">
                  <c:v>18.510971900000001</c:v>
                </c:pt>
                <c:pt idx="457">
                  <c:v>15.140855999999999</c:v>
                </c:pt>
                <c:pt idx="458">
                  <c:v>17.653992299999999</c:v>
                </c:pt>
                <c:pt idx="459">
                  <c:v>15.854265399999999</c:v>
                </c:pt>
                <c:pt idx="460">
                  <c:v>15.8244677</c:v>
                </c:pt>
                <c:pt idx="461">
                  <c:v>17.2099692</c:v>
                </c:pt>
                <c:pt idx="462">
                  <c:v>17.096618599999999</c:v>
                </c:pt>
                <c:pt idx="463">
                  <c:v>17.432662000000001</c:v>
                </c:pt>
                <c:pt idx="464">
                  <c:v>16.951500299999999</c:v>
                </c:pt>
                <c:pt idx="465">
                  <c:v>17.142933599999999</c:v>
                </c:pt>
                <c:pt idx="466">
                  <c:v>17.6344177</c:v>
                </c:pt>
                <c:pt idx="467">
                  <c:v>17.2981345</c:v>
                </c:pt>
                <c:pt idx="468">
                  <c:v>16.118999500000001</c:v>
                </c:pt>
                <c:pt idx="469">
                  <c:v>17.208941200000002</c:v>
                </c:pt>
                <c:pt idx="470">
                  <c:v>16.727924000000002</c:v>
                </c:pt>
                <c:pt idx="471">
                  <c:v>16.6135454</c:v>
                </c:pt>
                <c:pt idx="472">
                  <c:v>16.141178700000001</c:v>
                </c:pt>
                <c:pt idx="473">
                  <c:v>15.804052199999999</c:v>
                </c:pt>
                <c:pt idx="474">
                  <c:v>16.3077486</c:v>
                </c:pt>
                <c:pt idx="475">
                  <c:v>16.5850434</c:v>
                </c:pt>
                <c:pt idx="476">
                  <c:v>15.717115099999999</c:v>
                </c:pt>
                <c:pt idx="477">
                  <c:v>16.663898799999998</c:v>
                </c:pt>
                <c:pt idx="478">
                  <c:v>16.363779699999998</c:v>
                </c:pt>
                <c:pt idx="479">
                  <c:v>16.448934099999999</c:v>
                </c:pt>
                <c:pt idx="480">
                  <c:v>16.7168022</c:v>
                </c:pt>
                <c:pt idx="481">
                  <c:v>17.003294100000002</c:v>
                </c:pt>
                <c:pt idx="482">
                  <c:v>17.804088799999999</c:v>
                </c:pt>
                <c:pt idx="483">
                  <c:v>14.695346199999999</c:v>
                </c:pt>
                <c:pt idx="484">
                  <c:v>15.291892600000001</c:v>
                </c:pt>
                <c:pt idx="485">
                  <c:v>15.7358405</c:v>
                </c:pt>
                <c:pt idx="486">
                  <c:v>15.038126800000001</c:v>
                </c:pt>
                <c:pt idx="487">
                  <c:v>14.7981569</c:v>
                </c:pt>
                <c:pt idx="488">
                  <c:v>14.428948200000001</c:v>
                </c:pt>
                <c:pt idx="489">
                  <c:v>13.8893682</c:v>
                </c:pt>
                <c:pt idx="490">
                  <c:v>12.9936433</c:v>
                </c:pt>
                <c:pt idx="491">
                  <c:v>15.085010499999999</c:v>
                </c:pt>
                <c:pt idx="492">
                  <c:v>17.577676100000001</c:v>
                </c:pt>
                <c:pt idx="493">
                  <c:v>17.899839</c:v>
                </c:pt>
                <c:pt idx="494">
                  <c:v>18.161254199999998</c:v>
                </c:pt>
                <c:pt idx="495">
                  <c:v>18.5858752</c:v>
                </c:pt>
                <c:pt idx="496">
                  <c:v>19.0356442</c:v>
                </c:pt>
                <c:pt idx="497">
                  <c:v>18.6965106</c:v>
                </c:pt>
                <c:pt idx="498">
                  <c:v>18.802660500000002</c:v>
                </c:pt>
                <c:pt idx="499">
                  <c:v>19.092686</c:v>
                </c:pt>
                <c:pt idx="500">
                  <c:v>18.4635821</c:v>
                </c:pt>
                <c:pt idx="501">
                  <c:v>18.7804593</c:v>
                </c:pt>
                <c:pt idx="502">
                  <c:v>17.815185799999998</c:v>
                </c:pt>
                <c:pt idx="503">
                  <c:v>18.6749218</c:v>
                </c:pt>
                <c:pt idx="504">
                  <c:v>17.636727499999999</c:v>
                </c:pt>
                <c:pt idx="505">
                  <c:v>17.146065</c:v>
                </c:pt>
                <c:pt idx="506">
                  <c:v>16.946907100000001</c:v>
                </c:pt>
                <c:pt idx="507">
                  <c:v>15.7263389</c:v>
                </c:pt>
                <c:pt idx="508">
                  <c:v>15.600941199999999</c:v>
                </c:pt>
                <c:pt idx="509">
                  <c:v>13.959624700000001</c:v>
                </c:pt>
                <c:pt idx="510">
                  <c:v>14.6679905</c:v>
                </c:pt>
                <c:pt idx="511">
                  <c:v>13.9600378</c:v>
                </c:pt>
                <c:pt idx="512">
                  <c:v>12.591941800000001</c:v>
                </c:pt>
                <c:pt idx="513">
                  <c:v>13.2274268</c:v>
                </c:pt>
                <c:pt idx="514">
                  <c:v>14.7215887</c:v>
                </c:pt>
                <c:pt idx="515">
                  <c:v>14.7737862</c:v>
                </c:pt>
                <c:pt idx="516">
                  <c:v>15.8413723</c:v>
                </c:pt>
                <c:pt idx="517">
                  <c:v>15.4102546</c:v>
                </c:pt>
                <c:pt idx="518">
                  <c:v>15.660671199999999</c:v>
                </c:pt>
                <c:pt idx="519">
                  <c:v>15.9746627</c:v>
                </c:pt>
                <c:pt idx="520">
                  <c:v>15.188112500000001</c:v>
                </c:pt>
                <c:pt idx="521">
                  <c:v>15.8172125</c:v>
                </c:pt>
                <c:pt idx="522">
                  <c:v>16.294785999999998</c:v>
                </c:pt>
                <c:pt idx="523">
                  <c:v>15.5622718</c:v>
                </c:pt>
                <c:pt idx="524">
                  <c:v>14.957387600000001</c:v>
                </c:pt>
                <c:pt idx="525">
                  <c:v>14.3547435</c:v>
                </c:pt>
                <c:pt idx="526">
                  <c:v>15.6923245</c:v>
                </c:pt>
                <c:pt idx="527">
                  <c:v>16.526866200000001</c:v>
                </c:pt>
                <c:pt idx="528">
                  <c:v>16.524354500000001</c:v>
                </c:pt>
                <c:pt idx="529">
                  <c:v>16.696314000000001</c:v>
                </c:pt>
                <c:pt idx="530">
                  <c:v>17.046956600000001</c:v>
                </c:pt>
                <c:pt idx="531">
                  <c:v>16.482888800000001</c:v>
                </c:pt>
                <c:pt idx="532">
                  <c:v>16.993059200000001</c:v>
                </c:pt>
                <c:pt idx="533">
                  <c:v>16.687345100000002</c:v>
                </c:pt>
                <c:pt idx="534">
                  <c:v>17.140573799999999</c:v>
                </c:pt>
                <c:pt idx="535">
                  <c:v>17.631839599999999</c:v>
                </c:pt>
                <c:pt idx="536">
                  <c:v>17.698403200000001</c:v>
                </c:pt>
                <c:pt idx="537">
                  <c:v>16.699115200000001</c:v>
                </c:pt>
                <c:pt idx="538">
                  <c:v>16.579789399999999</c:v>
                </c:pt>
                <c:pt idx="539">
                  <c:v>16.183060999999999</c:v>
                </c:pt>
                <c:pt idx="540">
                  <c:v>16.909461400000001</c:v>
                </c:pt>
                <c:pt idx="541">
                  <c:v>17.2036558</c:v>
                </c:pt>
              </c:numCache>
            </c:numRef>
          </c:val>
          <c:smooth val="0"/>
          <c:extLst xmlns:c16r2="http://schemas.microsoft.com/office/drawing/2015/06/chart">
            <c:ext xmlns:c16="http://schemas.microsoft.com/office/drawing/2014/chart" uri="{C3380CC4-5D6E-409C-BE32-E72D297353CC}">
              <c16:uniqueId val="{00000001-9F41-8A44-BDDA-137B90291B7C}"/>
            </c:ext>
          </c:extLst>
        </c:ser>
        <c:dLbls>
          <c:showLegendKey val="0"/>
          <c:showVal val="0"/>
          <c:showCatName val="0"/>
          <c:showSerName val="0"/>
          <c:showPercent val="0"/>
          <c:showBubbleSize val="0"/>
        </c:dLbls>
        <c:smooth val="0"/>
        <c:axId val="341982224"/>
        <c:axId val="341987320"/>
      </c:lineChart>
      <c:catAx>
        <c:axId val="341982224"/>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341987320"/>
        <c:crosses val="autoZero"/>
        <c:auto val="0"/>
        <c:lblAlgn val="ctr"/>
        <c:lblOffset val="100"/>
        <c:tickLblSkip val="24"/>
        <c:tickMarkSkip val="12"/>
        <c:noMultiLvlLbl val="0"/>
      </c:catAx>
      <c:valAx>
        <c:axId val="341987320"/>
        <c:scaling>
          <c:orientation val="minMax"/>
          <c:max val="5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crossAx val="3419822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Franklin Gothic Medium" panose="020B06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Franklin Gothic Book" panose="020B05030201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B4066-30D7-994D-83CD-90E9F38FD014}" type="datetimeFigureOut">
              <a:rPr lang="en-US" smtClean="0">
                <a:latin typeface="Franklin Gothic Book" panose="020B0503020102020204" pitchFamily="34" charset="0"/>
              </a:rPr>
              <a:t>4/27/2025</a:t>
            </a:fld>
            <a:endParaRPr lang="en-US">
              <a:latin typeface="Franklin Gothic Book" panose="020B05030201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Franklin Gothic Book" panose="020B05030201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384A9-4BFC-B143-8DC6-989587EC3060}" type="slidenum">
              <a:rPr lang="en-US" smtClean="0">
                <a:latin typeface="Franklin Gothic Book" panose="020B0503020102020204" pitchFamily="34" charset="0"/>
              </a:rPr>
              <a:t>‹#›</a:t>
            </a:fld>
            <a:endParaRPr lang="en-US">
              <a:latin typeface="Franklin Gothic Book" panose="020B0503020102020204" pitchFamily="34" charset="0"/>
            </a:endParaRPr>
          </a:p>
        </p:txBody>
      </p:sp>
    </p:spTree>
    <p:extLst>
      <p:ext uri="{BB962C8B-B14F-4D97-AF65-F5344CB8AC3E}">
        <p14:creationId xmlns:p14="http://schemas.microsoft.com/office/powerpoint/2010/main" val="1950921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ranklin Gothic Book" panose="020B0503020102020204" pitchFamily="34" charset="0"/>
              </a:defRPr>
            </a:lvl1pPr>
          </a:lstStyle>
          <a:p>
            <a:fld id="{30F886D3-3667-4B8A-8752-7F288B315D3A}" type="datetimeFigureOut">
              <a:rPr lang="en-US" smtClean="0"/>
              <a:pPr/>
              <a:t>4/27/2025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ranklin Gothic Book" panose="020B0503020102020204" pitchFamily="34" charset="0"/>
              </a:defRPr>
            </a:lvl1pPr>
          </a:lstStyle>
          <a:p>
            <a:fld id="{C81F8B91-B3BE-43BB-9BF5-42AD3BCDF18E}" type="slidenum">
              <a:rPr lang="en-US" smtClean="0"/>
              <a:pPr/>
              <a:t>‹#›</a:t>
            </a:fld>
            <a:endParaRPr lang="en-US" dirty="0"/>
          </a:p>
        </p:txBody>
      </p:sp>
    </p:spTree>
    <p:extLst>
      <p:ext uri="{BB962C8B-B14F-4D97-AF65-F5344CB8AC3E}">
        <p14:creationId xmlns:p14="http://schemas.microsoft.com/office/powerpoint/2010/main" val="4040915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Franklin Gothic Book" panose="020B05030201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2</a:t>
            </a:fld>
            <a:endParaRPr lang="en-US" dirty="0"/>
          </a:p>
        </p:txBody>
      </p:sp>
    </p:spTree>
    <p:extLst>
      <p:ext uri="{BB962C8B-B14F-4D97-AF65-F5344CB8AC3E}">
        <p14:creationId xmlns:p14="http://schemas.microsoft.com/office/powerpoint/2010/main" val="214000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11</a:t>
            </a:fld>
            <a:endParaRPr lang="en-US" dirty="0"/>
          </a:p>
        </p:txBody>
      </p:sp>
    </p:spTree>
    <p:extLst>
      <p:ext uri="{BB962C8B-B14F-4D97-AF65-F5344CB8AC3E}">
        <p14:creationId xmlns:p14="http://schemas.microsoft.com/office/powerpoint/2010/main" val="279482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113ED3-99FF-3BBD-9D1E-D19F3A174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EC4DB62-E1D5-C81F-C3C4-A506AEBF7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5FE94DE-CA32-73B8-B20E-A3ED3587ACD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b="1" dirty="0"/>
          </a:p>
        </p:txBody>
      </p:sp>
      <p:sp>
        <p:nvSpPr>
          <p:cNvPr id="4" name="Slide Number Placeholder 3">
            <a:extLst>
              <a:ext uri="{FF2B5EF4-FFF2-40B4-BE49-F238E27FC236}">
                <a16:creationId xmlns:a16="http://schemas.microsoft.com/office/drawing/2014/main" xmlns="" id="{87DC931B-1AAA-CC82-EAA9-460CACCC42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13446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2521EE-A504-FD94-2540-B02F86618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2ABC2B9-995D-84BC-9286-43CC5B5BF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01E5DCB-213D-E476-3908-A6466AF38B9B}"/>
              </a:ext>
            </a:extLst>
          </p:cNvPr>
          <p:cNvSpPr>
            <a:spLocks noGrp="1"/>
          </p:cNvSpPr>
          <p:nvPr>
            <p:ph type="body" idx="1"/>
          </p:nvPr>
        </p:nvSpPr>
        <p:spPr/>
        <p:txBody>
          <a:bodyPr/>
          <a:lstStyle/>
          <a:p>
            <a:r>
              <a:rPr lang="en-US" dirty="0"/>
              <a:t>Buffett on buybacks</a:t>
            </a:r>
          </a:p>
        </p:txBody>
      </p:sp>
      <p:sp>
        <p:nvSpPr>
          <p:cNvPr id="4" name="Slide Number Placeholder 3">
            <a:extLst>
              <a:ext uri="{FF2B5EF4-FFF2-40B4-BE49-F238E27FC236}">
                <a16:creationId xmlns:a16="http://schemas.microsoft.com/office/drawing/2014/main" xmlns="" id="{F9F23FBE-CA25-4F75-BD5D-3016B66743C8}"/>
              </a:ext>
            </a:extLst>
          </p:cNvPr>
          <p:cNvSpPr>
            <a:spLocks noGrp="1"/>
          </p:cNvSpPr>
          <p:nvPr>
            <p:ph type="sldNum" sz="quarter" idx="10"/>
          </p:nvPr>
        </p:nvSpPr>
        <p:spPr/>
        <p:txBody>
          <a:bodyPr/>
          <a:lstStyle/>
          <a:p>
            <a:fld id="{C81F8B91-B3BE-43BB-9BF5-42AD3BCDF18E}" type="slidenum">
              <a:rPr lang="en-US" smtClean="0"/>
              <a:t>13</a:t>
            </a:fld>
            <a:endParaRPr lang="en-US" dirty="0"/>
          </a:p>
        </p:txBody>
      </p:sp>
    </p:spTree>
    <p:extLst>
      <p:ext uri="{BB962C8B-B14F-4D97-AF65-F5344CB8AC3E}">
        <p14:creationId xmlns:p14="http://schemas.microsoft.com/office/powerpoint/2010/main" val="219888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90A581-E94A-BDFF-698B-57A9C702B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FF7B1DA-880F-C3BB-27A9-EAF40F910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47F15EB-D68F-1E02-AF5E-5F7DA24DAE5A}"/>
              </a:ext>
            </a:extLst>
          </p:cNvPr>
          <p:cNvSpPr>
            <a:spLocks noGrp="1"/>
          </p:cNvSpPr>
          <p:nvPr>
            <p:ph type="body" idx="1"/>
          </p:nvPr>
        </p:nvSpPr>
        <p:spPr/>
        <p:txBody>
          <a:bodyPr/>
          <a:lstStyle/>
          <a:p>
            <a:r>
              <a:rPr lang="en-US" dirty="0"/>
              <a:t>Buffett on buybacks</a:t>
            </a:r>
          </a:p>
        </p:txBody>
      </p:sp>
      <p:sp>
        <p:nvSpPr>
          <p:cNvPr id="4" name="Slide Number Placeholder 3">
            <a:extLst>
              <a:ext uri="{FF2B5EF4-FFF2-40B4-BE49-F238E27FC236}">
                <a16:creationId xmlns:a16="http://schemas.microsoft.com/office/drawing/2014/main" xmlns="" id="{AF3E1C3D-E955-01FD-1B7D-D22A36986607}"/>
              </a:ext>
            </a:extLst>
          </p:cNvPr>
          <p:cNvSpPr>
            <a:spLocks noGrp="1"/>
          </p:cNvSpPr>
          <p:nvPr>
            <p:ph type="sldNum" sz="quarter" idx="10"/>
          </p:nvPr>
        </p:nvSpPr>
        <p:spPr/>
        <p:txBody>
          <a:bodyPr/>
          <a:lstStyle/>
          <a:p>
            <a:fld id="{C81F8B91-B3BE-43BB-9BF5-42AD3BCDF18E}" type="slidenum">
              <a:rPr lang="en-US" smtClean="0"/>
              <a:t>14</a:t>
            </a:fld>
            <a:endParaRPr lang="en-US" dirty="0"/>
          </a:p>
        </p:txBody>
      </p:sp>
    </p:spTree>
    <p:extLst>
      <p:ext uri="{BB962C8B-B14F-4D97-AF65-F5344CB8AC3E}">
        <p14:creationId xmlns:p14="http://schemas.microsoft.com/office/powerpoint/2010/main" val="309282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Needs to be updated as of 4/20/25</a:t>
            </a:r>
            <a:endParaRPr lang="en-US" b="1" dirty="0"/>
          </a:p>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15</a:t>
            </a:fld>
            <a:endParaRPr lang="en-US" dirty="0"/>
          </a:p>
        </p:txBody>
      </p:sp>
    </p:spTree>
    <p:extLst>
      <p:ext uri="{BB962C8B-B14F-4D97-AF65-F5344CB8AC3E}">
        <p14:creationId xmlns:p14="http://schemas.microsoft.com/office/powerpoint/2010/main" val="3173533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9C2B71-9D51-BD5D-D24F-3DB1C1550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68A65EC-AAC7-9EB9-8600-CADB59121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A097D77-B54C-17A8-FEC0-36CAEEF8F2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Needs to be updated as of 4/20/25</a:t>
            </a:r>
            <a:endParaRPr lang="en-US" b="1" dirty="0"/>
          </a:p>
        </p:txBody>
      </p:sp>
      <p:sp>
        <p:nvSpPr>
          <p:cNvPr id="4" name="Slide Number Placeholder 3">
            <a:extLst>
              <a:ext uri="{FF2B5EF4-FFF2-40B4-BE49-F238E27FC236}">
                <a16:creationId xmlns:a16="http://schemas.microsoft.com/office/drawing/2014/main" xmlns="" id="{FFFE67AE-3530-BC12-6DB3-6DA3C352D30A}"/>
              </a:ext>
            </a:extLst>
          </p:cNvPr>
          <p:cNvSpPr>
            <a:spLocks noGrp="1"/>
          </p:cNvSpPr>
          <p:nvPr>
            <p:ph type="sldNum" sz="quarter" idx="5"/>
          </p:nvPr>
        </p:nvSpPr>
        <p:spPr/>
        <p:txBody>
          <a:bodyPr/>
          <a:lstStyle/>
          <a:p>
            <a:fld id="{C81F8B91-B3BE-43BB-9BF5-42AD3BCDF18E}" type="slidenum">
              <a:rPr lang="en-US" smtClean="0"/>
              <a:pPr/>
              <a:t>16</a:t>
            </a:fld>
            <a:endParaRPr lang="en-US" dirty="0"/>
          </a:p>
        </p:txBody>
      </p:sp>
    </p:spTree>
    <p:extLst>
      <p:ext uri="{BB962C8B-B14F-4D97-AF65-F5344CB8AC3E}">
        <p14:creationId xmlns:p14="http://schemas.microsoft.com/office/powerpoint/2010/main" val="104003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3F057457-80EF-4A96-B829-8D6B5CA41EB7}" type="slidenum">
              <a:rPr lang="en-US" smtClean="0"/>
              <a:t>17</a:t>
            </a:fld>
            <a:endParaRPr lang="en-US"/>
          </a:p>
        </p:txBody>
      </p:sp>
    </p:spTree>
    <p:extLst>
      <p:ext uri="{BB962C8B-B14F-4D97-AF65-F5344CB8AC3E}">
        <p14:creationId xmlns:p14="http://schemas.microsoft.com/office/powerpoint/2010/main" val="585318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057887-650D-5FF0-820F-2607CD008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85F3A20-A02D-6153-AEA4-1F2D12017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40704EE-1477-AB3B-5370-42F868F11E6A}"/>
              </a:ext>
            </a:extLst>
          </p:cNvPr>
          <p:cNvSpPr>
            <a:spLocks noGrp="1"/>
          </p:cNvSpPr>
          <p:nvPr>
            <p:ph type="body" idx="1"/>
          </p:nvPr>
        </p:nvSpPr>
        <p:spPr/>
        <p:txBody>
          <a:bodyPr/>
          <a:lstStyle/>
          <a:p>
            <a:r>
              <a:rPr lang="en-US" dirty="0"/>
              <a:t>Today we’ll talk about Shareholder Yield.  </a:t>
            </a:r>
          </a:p>
        </p:txBody>
      </p:sp>
      <p:sp>
        <p:nvSpPr>
          <p:cNvPr id="4" name="Slide Number Placeholder 3">
            <a:extLst>
              <a:ext uri="{FF2B5EF4-FFF2-40B4-BE49-F238E27FC236}">
                <a16:creationId xmlns:a16="http://schemas.microsoft.com/office/drawing/2014/main" xmlns="" id="{F5287304-05D9-0478-E083-C6478B370B1F}"/>
              </a:ext>
            </a:extLst>
          </p:cNvPr>
          <p:cNvSpPr>
            <a:spLocks noGrp="1"/>
          </p:cNvSpPr>
          <p:nvPr>
            <p:ph type="sldNum" sz="quarter" idx="10"/>
          </p:nvPr>
        </p:nvSpPr>
        <p:spPr/>
        <p:txBody>
          <a:bodyPr/>
          <a:lstStyle/>
          <a:p>
            <a:fld id="{C81F8B91-B3BE-43BB-9BF5-42AD3BCDF18E}" type="slidenum">
              <a:rPr lang="en-US" smtClean="0"/>
              <a:t>18</a:t>
            </a:fld>
            <a:endParaRPr lang="en-US" dirty="0"/>
          </a:p>
        </p:txBody>
      </p:sp>
    </p:spTree>
    <p:extLst>
      <p:ext uri="{BB962C8B-B14F-4D97-AF65-F5344CB8AC3E}">
        <p14:creationId xmlns:p14="http://schemas.microsoft.com/office/powerpoint/2010/main" val="29550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Buffett on why buybacks should be considered</a:t>
            </a:r>
          </a:p>
        </p:txBody>
      </p:sp>
      <p:sp>
        <p:nvSpPr>
          <p:cNvPr id="4" name="Slide Number Placeholder 3"/>
          <p:cNvSpPr>
            <a:spLocks noGrp="1"/>
          </p:cNvSpPr>
          <p:nvPr>
            <p:ph type="sldNum" sz="quarter" idx="5"/>
          </p:nvPr>
        </p:nvSpPr>
        <p:spPr/>
        <p:txBody>
          <a:bodyPr/>
          <a:lstStyle/>
          <a:p>
            <a:fld id="{C81F8B91-B3BE-43BB-9BF5-42AD3BCDF18E}" type="slidenum">
              <a:rPr lang="en-US" smtClean="0"/>
              <a:pPr/>
              <a:t>19</a:t>
            </a:fld>
            <a:endParaRPr lang="en-US" dirty="0"/>
          </a:p>
        </p:txBody>
      </p:sp>
    </p:spTree>
    <p:extLst>
      <p:ext uri="{BB962C8B-B14F-4D97-AF65-F5344CB8AC3E}">
        <p14:creationId xmlns:p14="http://schemas.microsoft.com/office/powerpoint/2010/main" val="15599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C53042-E686-07FF-564F-DBB8FD206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AA4C881-7368-37F3-7F0B-5E6B038B0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EF2CBCA-CB3A-E90D-F10E-E5209CCCD2C8}"/>
              </a:ext>
            </a:extLst>
          </p:cNvPr>
          <p:cNvSpPr>
            <a:spLocks noGrp="1"/>
          </p:cNvSpPr>
          <p:nvPr>
            <p:ph type="body" idx="1"/>
          </p:nvPr>
        </p:nvSpPr>
        <p:spPr/>
        <p:txBody>
          <a:bodyPr/>
          <a:lstStyle/>
          <a:p>
            <a:r>
              <a:rPr lang="en-US" dirty="0"/>
              <a:t>Buffett on buybacks</a:t>
            </a:r>
          </a:p>
        </p:txBody>
      </p:sp>
      <p:sp>
        <p:nvSpPr>
          <p:cNvPr id="4" name="Slide Number Placeholder 3">
            <a:extLst>
              <a:ext uri="{FF2B5EF4-FFF2-40B4-BE49-F238E27FC236}">
                <a16:creationId xmlns:a16="http://schemas.microsoft.com/office/drawing/2014/main" xmlns="" id="{5F7AD1B3-39B1-88D0-F9AC-B179C1F54E61}"/>
              </a:ext>
            </a:extLst>
          </p:cNvPr>
          <p:cNvSpPr>
            <a:spLocks noGrp="1"/>
          </p:cNvSpPr>
          <p:nvPr>
            <p:ph type="sldNum" sz="quarter" idx="10"/>
          </p:nvPr>
        </p:nvSpPr>
        <p:spPr/>
        <p:txBody>
          <a:bodyPr/>
          <a:lstStyle/>
          <a:p>
            <a:fld id="{C81F8B91-B3BE-43BB-9BF5-42AD3BCDF18E}" type="slidenum">
              <a:rPr lang="en-US" smtClean="0"/>
              <a:t>20</a:t>
            </a:fld>
            <a:endParaRPr lang="en-US" dirty="0"/>
          </a:p>
        </p:txBody>
      </p:sp>
    </p:spTree>
    <p:extLst>
      <p:ext uri="{BB962C8B-B14F-4D97-AF65-F5344CB8AC3E}">
        <p14:creationId xmlns:p14="http://schemas.microsoft.com/office/powerpoint/2010/main" val="335988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F8B91-B3BE-43BB-9BF5-42AD3BCDF18E}" type="slidenum">
              <a:rPr lang="en-US" smtClean="0"/>
              <a:t>3</a:t>
            </a:fld>
            <a:endParaRPr lang="en-US" dirty="0"/>
          </a:p>
        </p:txBody>
      </p:sp>
    </p:spTree>
    <p:extLst>
      <p:ext uri="{BB962C8B-B14F-4D97-AF65-F5344CB8AC3E}">
        <p14:creationId xmlns:p14="http://schemas.microsoft.com/office/powerpoint/2010/main" val="164817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behind the Cambria Shareholder Yield ETF (SYLD)</a:t>
            </a:r>
          </a:p>
          <a:p>
            <a:r>
              <a:rPr lang="en-US" dirty="0"/>
              <a:t>The fund emphasizes a return to shareholders through both dividends and buybacks, a concept referred to as shareholder yield</a:t>
            </a:r>
          </a:p>
        </p:txBody>
      </p:sp>
      <p:sp>
        <p:nvSpPr>
          <p:cNvPr id="4" name="Slide Number Placeholder 3"/>
          <p:cNvSpPr>
            <a:spLocks noGrp="1"/>
          </p:cNvSpPr>
          <p:nvPr>
            <p:ph type="sldNum" sz="quarter" idx="5"/>
          </p:nvPr>
        </p:nvSpPr>
        <p:spPr/>
        <p:txBody>
          <a:bodyPr/>
          <a:lstStyle/>
          <a:p>
            <a:fld id="{C81F8B91-B3BE-43BB-9BF5-42AD3BCDF18E}" type="slidenum">
              <a:rPr lang="en-US" smtClean="0"/>
              <a:pPr/>
              <a:t>21</a:t>
            </a:fld>
            <a:endParaRPr lang="en-US" dirty="0"/>
          </a:p>
        </p:txBody>
      </p:sp>
    </p:spTree>
    <p:extLst>
      <p:ext uri="{BB962C8B-B14F-4D97-AF65-F5344CB8AC3E}">
        <p14:creationId xmlns:p14="http://schemas.microsoft.com/office/powerpoint/2010/main" val="389339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O’Shaughnessy on buybacks</a:t>
            </a:r>
          </a:p>
        </p:txBody>
      </p:sp>
      <p:sp>
        <p:nvSpPr>
          <p:cNvPr id="4" name="Slide Number Placeholder 3"/>
          <p:cNvSpPr>
            <a:spLocks noGrp="1"/>
          </p:cNvSpPr>
          <p:nvPr>
            <p:ph type="sldNum" sz="quarter" idx="5"/>
          </p:nvPr>
        </p:nvSpPr>
        <p:spPr/>
        <p:txBody>
          <a:bodyPr/>
          <a:lstStyle/>
          <a:p>
            <a:fld id="{C81F8B91-B3BE-43BB-9BF5-42AD3BCDF18E}" type="slidenum">
              <a:rPr lang="en-US" smtClean="0"/>
              <a:pPr/>
              <a:t>22</a:t>
            </a:fld>
            <a:endParaRPr lang="en-US" dirty="0"/>
          </a:p>
        </p:txBody>
      </p:sp>
    </p:spTree>
    <p:extLst>
      <p:ext uri="{BB962C8B-B14F-4D97-AF65-F5344CB8AC3E}">
        <p14:creationId xmlns:p14="http://schemas.microsoft.com/office/powerpoint/2010/main" val="281058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7B234B-BCE1-B9B1-78D1-D5C87D3B0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071C32D-4286-2CEF-91B7-C4DB0B2C5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2690C2B-49DC-67EF-27FE-D4CFFA578F9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Rolling 10 year US stock returns</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Updated Jan 2024</a:t>
            </a:r>
          </a:p>
        </p:txBody>
      </p:sp>
      <p:sp>
        <p:nvSpPr>
          <p:cNvPr id="4" name="Slide Number Placeholder 3">
            <a:extLst>
              <a:ext uri="{FF2B5EF4-FFF2-40B4-BE49-F238E27FC236}">
                <a16:creationId xmlns:a16="http://schemas.microsoft.com/office/drawing/2014/main" xmlns="" id="{82C74934-F0AF-108B-4725-863CE92E77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65644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903B8C-8682-056E-E07C-859DD0FB2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1FB3D45-8B9C-289C-13B9-99DB5E5B7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BD5B79A-5303-9DA4-822C-A2DECE3120D4}"/>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If you don’t want the photo just delete it, </a:t>
            </a:r>
            <a:r>
              <a:rPr lang="en-US" dirty="0" err="1"/>
              <a:t>t-bills</a:t>
            </a:r>
            <a:r>
              <a:rPr lang="en-US" dirty="0"/>
              <a:t> and chill is behind the image</a:t>
            </a:r>
            <a:endParaRPr lang="en-US" b="1" dirty="0"/>
          </a:p>
        </p:txBody>
      </p:sp>
      <p:sp>
        <p:nvSpPr>
          <p:cNvPr id="4" name="Slide Number Placeholder 3">
            <a:extLst>
              <a:ext uri="{FF2B5EF4-FFF2-40B4-BE49-F238E27FC236}">
                <a16:creationId xmlns:a16="http://schemas.microsoft.com/office/drawing/2014/main" xmlns="" id="{993ECA3A-98DA-CA08-9617-993AB91637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405471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17DE78-7D18-A6D6-0D49-137ED5F57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3D9814D-15D0-A90D-580E-713961B3A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058B018-0174-D08F-33B2-9B1C67453C1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b="1" dirty="0"/>
          </a:p>
        </p:txBody>
      </p:sp>
      <p:sp>
        <p:nvSpPr>
          <p:cNvPr id="4" name="Slide Number Placeholder 3">
            <a:extLst>
              <a:ext uri="{FF2B5EF4-FFF2-40B4-BE49-F238E27FC236}">
                <a16:creationId xmlns:a16="http://schemas.microsoft.com/office/drawing/2014/main" xmlns="" id="{7507464E-5700-2484-6A59-B91FDBDD13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61745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F8205D-BE9B-894F-F6D5-E5D65DB85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F8B81FC-51D3-EF19-5871-FD719888E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76D8BFE-8B09-70E5-7E20-1C8DF0EA5B6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Rolling 10 year US stock returns</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Updated Jan 2024</a:t>
            </a:r>
          </a:p>
        </p:txBody>
      </p:sp>
      <p:sp>
        <p:nvSpPr>
          <p:cNvPr id="4" name="Slide Number Placeholder 3">
            <a:extLst>
              <a:ext uri="{FF2B5EF4-FFF2-40B4-BE49-F238E27FC236}">
                <a16:creationId xmlns:a16="http://schemas.microsoft.com/office/drawing/2014/main" xmlns="" id="{D7EBF048-5B43-EBB7-AC02-1467315306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324562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AA55058-BB13-866A-EB1B-247A1B2AF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93AB5D5-4BEE-718E-67E5-E16069F6A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42D0911-4088-A25F-391C-86FB36EE5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BD9A4F00-752D-62FD-E551-45CC8D95BFD1}"/>
              </a:ext>
            </a:extLst>
          </p:cNvPr>
          <p:cNvSpPr>
            <a:spLocks noGrp="1"/>
          </p:cNvSpPr>
          <p:nvPr>
            <p:ph type="sldNum" sz="quarter" idx="5"/>
          </p:nvPr>
        </p:nvSpPr>
        <p:spPr/>
        <p:txBody>
          <a:bodyPr/>
          <a:lstStyle/>
          <a:p>
            <a:fld id="{C81F8B91-B3BE-43BB-9BF5-42AD3BCDF18E}" type="slidenum">
              <a:rPr lang="en-US" smtClean="0"/>
              <a:pPr/>
              <a:t>27</a:t>
            </a:fld>
            <a:endParaRPr lang="en-US" dirty="0"/>
          </a:p>
        </p:txBody>
      </p:sp>
    </p:spTree>
    <p:extLst>
      <p:ext uri="{BB962C8B-B14F-4D97-AF65-F5344CB8AC3E}">
        <p14:creationId xmlns:p14="http://schemas.microsoft.com/office/powerpoint/2010/main" val="284829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3CE13C-13D6-A9B8-6A79-C371FBAD7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D2D8681-F29A-298B-CB2B-2C122AC56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A5DAB74-7250-CE80-6D07-ABB247E5F338}"/>
              </a:ext>
            </a:extLst>
          </p:cNvPr>
          <p:cNvSpPr>
            <a:spLocks noGrp="1"/>
          </p:cNvSpPr>
          <p:nvPr>
            <p:ph type="body" idx="1"/>
          </p:nvPr>
        </p:nvSpPr>
        <p:spPr/>
        <p:txBody>
          <a:bodyPr/>
          <a:lstStyle/>
          <a:p>
            <a:r>
              <a:rPr lang="en-US" dirty="0"/>
              <a:t>Update formatting</a:t>
            </a:r>
          </a:p>
        </p:txBody>
      </p:sp>
      <p:sp>
        <p:nvSpPr>
          <p:cNvPr id="4" name="Slide Number Placeholder 3">
            <a:extLst>
              <a:ext uri="{FF2B5EF4-FFF2-40B4-BE49-F238E27FC236}">
                <a16:creationId xmlns:a16="http://schemas.microsoft.com/office/drawing/2014/main" xmlns="" id="{15B41894-5E05-3203-360E-44E569328764}"/>
              </a:ext>
            </a:extLst>
          </p:cNvPr>
          <p:cNvSpPr>
            <a:spLocks noGrp="1"/>
          </p:cNvSpPr>
          <p:nvPr>
            <p:ph type="sldNum" sz="quarter" idx="10"/>
          </p:nvPr>
        </p:nvSpPr>
        <p:spPr/>
        <p:txBody>
          <a:bodyPr/>
          <a:lstStyle/>
          <a:p>
            <a:fld id="{C81F8B91-B3BE-43BB-9BF5-42AD3BCDF18E}" type="slidenum">
              <a:rPr lang="en-US" smtClean="0"/>
              <a:t>28</a:t>
            </a:fld>
            <a:endParaRPr lang="en-US" dirty="0"/>
          </a:p>
        </p:txBody>
      </p:sp>
    </p:spTree>
    <p:extLst>
      <p:ext uri="{BB962C8B-B14F-4D97-AF65-F5344CB8AC3E}">
        <p14:creationId xmlns:p14="http://schemas.microsoft.com/office/powerpoint/2010/main" val="299024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CBA49C-61BD-3593-B67D-31EF3427F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FC4FD84-6BE8-F514-E17C-0D5FEE93C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5493078-6C18-3006-7AB4-0031E1D037D3}"/>
              </a:ext>
            </a:extLst>
          </p:cNvPr>
          <p:cNvSpPr>
            <a:spLocks noGrp="1"/>
          </p:cNvSpPr>
          <p:nvPr>
            <p:ph type="body" idx="1"/>
          </p:nvPr>
        </p:nvSpPr>
        <p:spPr/>
        <p:txBody>
          <a:bodyPr/>
          <a:lstStyle/>
          <a:p>
            <a:r>
              <a:rPr lang="en-US" dirty="0"/>
              <a:t>Update formatting </a:t>
            </a:r>
          </a:p>
        </p:txBody>
      </p:sp>
      <p:sp>
        <p:nvSpPr>
          <p:cNvPr id="4" name="Slide Number Placeholder 3">
            <a:extLst>
              <a:ext uri="{FF2B5EF4-FFF2-40B4-BE49-F238E27FC236}">
                <a16:creationId xmlns:a16="http://schemas.microsoft.com/office/drawing/2014/main" xmlns="" id="{6C64C28A-2CE3-D97B-256E-0527F82F21C1}"/>
              </a:ext>
            </a:extLst>
          </p:cNvPr>
          <p:cNvSpPr>
            <a:spLocks noGrp="1"/>
          </p:cNvSpPr>
          <p:nvPr>
            <p:ph type="sldNum" sz="quarter" idx="10"/>
          </p:nvPr>
        </p:nvSpPr>
        <p:spPr/>
        <p:txBody>
          <a:bodyPr/>
          <a:lstStyle/>
          <a:p>
            <a:fld id="{C81F8B91-B3BE-43BB-9BF5-42AD3BCDF18E}" type="slidenum">
              <a:rPr lang="en-US" smtClean="0"/>
              <a:t>29</a:t>
            </a:fld>
            <a:endParaRPr lang="en-US" dirty="0"/>
          </a:p>
        </p:txBody>
      </p:sp>
    </p:spTree>
    <p:extLst>
      <p:ext uri="{BB962C8B-B14F-4D97-AF65-F5344CB8AC3E}">
        <p14:creationId xmlns:p14="http://schemas.microsoft.com/office/powerpoint/2010/main" val="129852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68F07BC-C282-F6BB-8F1D-139AA6323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1AB2C52-1662-B98F-525C-642065B4B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93DCE9C-0644-7A43-F544-51C3568F5E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changes from TAX webinar deck</a:t>
            </a:r>
          </a:p>
          <a:p>
            <a:endParaRPr lang="en-US" dirty="0"/>
          </a:p>
        </p:txBody>
      </p:sp>
      <p:sp>
        <p:nvSpPr>
          <p:cNvPr id="4" name="Slide Number Placeholder 3">
            <a:extLst>
              <a:ext uri="{FF2B5EF4-FFF2-40B4-BE49-F238E27FC236}">
                <a16:creationId xmlns:a16="http://schemas.microsoft.com/office/drawing/2014/main" xmlns="" id="{803FBBED-9FF5-11DB-C0E8-CAFF8FF9FF58}"/>
              </a:ext>
            </a:extLst>
          </p:cNvPr>
          <p:cNvSpPr>
            <a:spLocks noGrp="1"/>
          </p:cNvSpPr>
          <p:nvPr>
            <p:ph type="sldNum" sz="quarter" idx="5"/>
          </p:nvPr>
        </p:nvSpPr>
        <p:spPr/>
        <p:txBody>
          <a:bodyPr/>
          <a:lstStyle/>
          <a:p>
            <a:fld id="{C81F8B91-B3BE-43BB-9BF5-42AD3BCDF18E}" type="slidenum">
              <a:rPr lang="en-US" smtClean="0"/>
              <a:pPr/>
              <a:t>30</a:t>
            </a:fld>
            <a:endParaRPr lang="en-US" dirty="0"/>
          </a:p>
        </p:txBody>
      </p:sp>
    </p:spTree>
    <p:extLst>
      <p:ext uri="{BB962C8B-B14F-4D97-AF65-F5344CB8AC3E}">
        <p14:creationId xmlns:p14="http://schemas.microsoft.com/office/powerpoint/2010/main" val="311774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B30B29-0248-55CD-EEB3-C67090EA5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B397977-1388-10B1-0464-15DF7E5AB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E8DF91F-6010-23A2-F187-604FBD6224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E449A3B-4F7A-7A32-6A1F-734AC8B6E195}"/>
              </a:ext>
            </a:extLst>
          </p:cNvPr>
          <p:cNvSpPr>
            <a:spLocks noGrp="1"/>
          </p:cNvSpPr>
          <p:nvPr>
            <p:ph type="sldNum" sz="quarter" idx="10"/>
          </p:nvPr>
        </p:nvSpPr>
        <p:spPr/>
        <p:txBody>
          <a:bodyPr/>
          <a:lstStyle/>
          <a:p>
            <a:fld id="{C81F8B91-B3BE-43BB-9BF5-42AD3BCDF18E}" type="slidenum">
              <a:rPr lang="en-US" smtClean="0"/>
              <a:t>4</a:t>
            </a:fld>
            <a:endParaRPr lang="en-US" dirty="0"/>
          </a:p>
        </p:txBody>
      </p:sp>
    </p:spTree>
    <p:extLst>
      <p:ext uri="{BB962C8B-B14F-4D97-AF65-F5344CB8AC3E}">
        <p14:creationId xmlns:p14="http://schemas.microsoft.com/office/powerpoint/2010/main" val="4033060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 touch with us</a:t>
            </a:r>
          </a:p>
          <a:p>
            <a:r>
              <a:rPr lang="en-US" dirty="0"/>
              <a:t>Thank you</a:t>
            </a:r>
          </a:p>
        </p:txBody>
      </p:sp>
      <p:sp>
        <p:nvSpPr>
          <p:cNvPr id="4" name="Slide Number Placeholder 3"/>
          <p:cNvSpPr>
            <a:spLocks noGrp="1"/>
          </p:cNvSpPr>
          <p:nvPr>
            <p:ph type="sldNum" sz="quarter" idx="10"/>
          </p:nvPr>
        </p:nvSpPr>
        <p:spPr/>
        <p:txBody>
          <a:bodyPr/>
          <a:lstStyle/>
          <a:p>
            <a:fld id="{C81F8B91-B3BE-43BB-9BF5-42AD3BCDF18E}" type="slidenum">
              <a:rPr lang="en-US" smtClean="0"/>
              <a:t>31</a:t>
            </a:fld>
            <a:endParaRPr lang="en-US" dirty="0"/>
          </a:p>
        </p:txBody>
      </p:sp>
    </p:spTree>
    <p:extLst>
      <p:ext uri="{BB962C8B-B14F-4D97-AF65-F5344CB8AC3E}">
        <p14:creationId xmlns:p14="http://schemas.microsoft.com/office/powerpoint/2010/main" val="736622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32</a:t>
            </a:fld>
            <a:endParaRPr lang="en-US" dirty="0"/>
          </a:p>
        </p:txBody>
      </p:sp>
    </p:spTree>
    <p:extLst>
      <p:ext uri="{BB962C8B-B14F-4D97-AF65-F5344CB8AC3E}">
        <p14:creationId xmlns:p14="http://schemas.microsoft.com/office/powerpoint/2010/main" val="2304800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33</a:t>
            </a:fld>
            <a:endParaRPr lang="en-US" dirty="0"/>
          </a:p>
        </p:txBody>
      </p:sp>
    </p:spTree>
    <p:extLst>
      <p:ext uri="{BB962C8B-B14F-4D97-AF65-F5344CB8AC3E}">
        <p14:creationId xmlns:p14="http://schemas.microsoft.com/office/powerpoint/2010/main" val="4235969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34</a:t>
            </a:fld>
            <a:endParaRPr lang="en-US" dirty="0"/>
          </a:p>
        </p:txBody>
      </p:sp>
    </p:spTree>
    <p:extLst>
      <p:ext uri="{BB962C8B-B14F-4D97-AF65-F5344CB8AC3E}">
        <p14:creationId xmlns:p14="http://schemas.microsoft.com/office/powerpoint/2010/main" val="3876727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4C6E89-CCFF-A5CD-FCB3-A379407B6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F9C9FB7-CA60-6D44-683C-BCE6FA311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E2CCDBB-52FA-3307-5D44-F3C13116C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56B9C58-28C4-9D82-0D46-48F228A734FD}"/>
              </a:ext>
            </a:extLst>
          </p:cNvPr>
          <p:cNvSpPr>
            <a:spLocks noGrp="1"/>
          </p:cNvSpPr>
          <p:nvPr>
            <p:ph type="sldNum" sz="quarter" idx="5"/>
          </p:nvPr>
        </p:nvSpPr>
        <p:spPr/>
        <p:txBody>
          <a:bodyPr/>
          <a:lstStyle/>
          <a:p>
            <a:fld id="{C81F8B91-B3BE-43BB-9BF5-42AD3BCDF18E}" type="slidenum">
              <a:rPr lang="en-US" smtClean="0"/>
              <a:pPr/>
              <a:t>35</a:t>
            </a:fld>
            <a:endParaRPr lang="en-US" dirty="0"/>
          </a:p>
        </p:txBody>
      </p:sp>
    </p:spTree>
    <p:extLst>
      <p:ext uri="{BB962C8B-B14F-4D97-AF65-F5344CB8AC3E}">
        <p14:creationId xmlns:p14="http://schemas.microsoft.com/office/powerpoint/2010/main" val="312095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7169530-0933-7F2C-5181-B017F83AA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535B516-F3EB-897E-4AE2-1706F4830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E7A4D50-0B9A-E5F7-E974-91A88C0ABD2E}"/>
              </a:ext>
            </a:extLst>
          </p:cNvPr>
          <p:cNvSpPr>
            <a:spLocks noGrp="1"/>
          </p:cNvSpPr>
          <p:nvPr>
            <p:ph type="body" idx="1"/>
          </p:nvPr>
        </p:nvSpPr>
        <p:spPr/>
        <p:txBody>
          <a:bodyPr/>
          <a:lstStyle/>
          <a:p>
            <a:r>
              <a:rPr lang="en-US" dirty="0"/>
              <a:t>Cambria Shareholder Yield Suite</a:t>
            </a:r>
          </a:p>
        </p:txBody>
      </p:sp>
      <p:sp>
        <p:nvSpPr>
          <p:cNvPr id="4" name="Slide Number Placeholder 3">
            <a:extLst>
              <a:ext uri="{FF2B5EF4-FFF2-40B4-BE49-F238E27FC236}">
                <a16:creationId xmlns:a16="http://schemas.microsoft.com/office/drawing/2014/main" xmlns="" id="{9560DDAE-CCFC-5583-6F27-B9964E8B2B58}"/>
              </a:ext>
            </a:extLst>
          </p:cNvPr>
          <p:cNvSpPr>
            <a:spLocks noGrp="1"/>
          </p:cNvSpPr>
          <p:nvPr>
            <p:ph type="sldNum" sz="quarter" idx="10"/>
          </p:nvPr>
        </p:nvSpPr>
        <p:spPr/>
        <p:txBody>
          <a:bodyPr/>
          <a:lstStyle/>
          <a:p>
            <a:fld id="{C81F8B91-B3BE-43BB-9BF5-42AD3BCDF18E}" type="slidenum">
              <a:rPr lang="en-US" smtClean="0"/>
              <a:t>5</a:t>
            </a:fld>
            <a:endParaRPr lang="en-US" dirty="0"/>
          </a:p>
        </p:txBody>
      </p:sp>
    </p:spTree>
    <p:extLst>
      <p:ext uri="{BB962C8B-B14F-4D97-AF65-F5344CB8AC3E}">
        <p14:creationId xmlns:p14="http://schemas.microsoft.com/office/powerpoint/2010/main" val="260607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504992-CCF4-7A4E-64DC-3BA650CC2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F6C7263-ABE0-DD9F-26E7-034849AFC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C69D568-EF55-DA4B-DCBB-8B8CC297081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b="1" dirty="0"/>
          </a:p>
        </p:txBody>
      </p:sp>
      <p:sp>
        <p:nvSpPr>
          <p:cNvPr id="4" name="Slide Number Placeholder 3">
            <a:extLst>
              <a:ext uri="{FF2B5EF4-FFF2-40B4-BE49-F238E27FC236}">
                <a16:creationId xmlns:a16="http://schemas.microsoft.com/office/drawing/2014/main" xmlns="" id="{A28D6AB7-429C-50AE-BF1A-9FD89A7799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59554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73E7CA-B348-BC94-05DE-E26B3D944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B3BD111-1BCD-C58B-D7FC-4D829DD96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5311ECC-3839-F0D7-41DB-B4F434FCA6C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Needs to be updated as of 4/20/25</a:t>
            </a:r>
            <a:endParaRPr lang="en-US" b="1" dirty="0"/>
          </a:p>
        </p:txBody>
      </p:sp>
      <p:sp>
        <p:nvSpPr>
          <p:cNvPr id="4" name="Slide Number Placeholder 3">
            <a:extLst>
              <a:ext uri="{FF2B5EF4-FFF2-40B4-BE49-F238E27FC236}">
                <a16:creationId xmlns:a16="http://schemas.microsoft.com/office/drawing/2014/main" xmlns="" id="{8EBA41D2-845C-CF8E-2689-C7D209F99B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32348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A44EE5-920A-0E72-D6E0-B64D4D879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14E1A00-3957-A3CD-5F4B-5A6713638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031BC8F-F44B-E156-4DA4-EB7D1C6A1A5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Needs to be updated as of 4/20/25</a:t>
            </a:r>
            <a:endParaRPr lang="en-US" b="1" dirty="0"/>
          </a:p>
          <a:p>
            <a:pPr marL="0" lvl="0" indent="0" algn="l" rtl="0">
              <a:lnSpc>
                <a:spcPct val="100000"/>
              </a:lnSpc>
              <a:spcBef>
                <a:spcPts val="0"/>
              </a:spcBef>
              <a:spcAft>
                <a:spcPts val="0"/>
              </a:spcAft>
              <a:buSzPts val="1400"/>
              <a:buNone/>
            </a:pPr>
            <a:endParaRPr lang="en-US" b="0" dirty="0"/>
          </a:p>
        </p:txBody>
      </p:sp>
      <p:sp>
        <p:nvSpPr>
          <p:cNvPr id="4" name="Slide Number Placeholder 3">
            <a:extLst>
              <a:ext uri="{FF2B5EF4-FFF2-40B4-BE49-F238E27FC236}">
                <a16:creationId xmlns:a16="http://schemas.microsoft.com/office/drawing/2014/main" xmlns="" id="{97E66A9A-A663-2F71-6A0A-F8F8C8C904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70166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249637F-3C99-D23D-0C8D-442DBBDC7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F4E6B90-6491-8AB0-7A7C-863C64C35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2C0A8B0-CA5D-7F29-FB58-D4802423115C}"/>
              </a:ext>
            </a:extLst>
          </p:cNvPr>
          <p:cNvSpPr>
            <a:spLocks noGrp="1"/>
          </p:cNvSpPr>
          <p:nvPr>
            <p:ph type="body" idx="1"/>
          </p:nvPr>
        </p:nvSpPr>
        <p:spPr/>
        <p:txBody>
          <a:bodyPr/>
          <a:lstStyle/>
          <a:p>
            <a:r>
              <a:rPr lang="en-US" dirty="0"/>
              <a:t>Shiller CAPE Ratio for US Stocks.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Updated March 31 2025</a:t>
            </a:r>
          </a:p>
        </p:txBody>
      </p:sp>
      <p:sp>
        <p:nvSpPr>
          <p:cNvPr id="4" name="Slide Number Placeholder 3">
            <a:extLst>
              <a:ext uri="{FF2B5EF4-FFF2-40B4-BE49-F238E27FC236}">
                <a16:creationId xmlns:a16="http://schemas.microsoft.com/office/drawing/2014/main" xmlns="" id="{9EBFBCEE-C50B-FB40-9ABF-68726055DE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F8B91-B3BE-43BB-9BF5-42AD3BCDF18E}"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00643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F8B91-B3BE-43BB-9BF5-42AD3BCDF18E}" type="slidenum">
              <a:rPr lang="en-US" smtClean="0"/>
              <a:pPr/>
              <a:t>10</a:t>
            </a:fld>
            <a:endParaRPr lang="en-US" dirty="0"/>
          </a:p>
        </p:txBody>
      </p:sp>
    </p:spTree>
    <p:extLst>
      <p:ext uri="{BB962C8B-B14F-4D97-AF65-F5344CB8AC3E}">
        <p14:creationId xmlns:p14="http://schemas.microsoft.com/office/powerpoint/2010/main" val="118200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8216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with Footnote - FIXED">
    <p:spTree>
      <p:nvGrpSpPr>
        <p:cNvPr id="1" name=""/>
        <p:cNvGrpSpPr/>
        <p:nvPr/>
      </p:nvGrpSpPr>
      <p:grpSpPr>
        <a:xfrm>
          <a:off x="0" y="0"/>
          <a:ext cx="0" cy="0"/>
          <a:chOff x="0" y="0"/>
          <a:chExt cx="0" cy="0"/>
        </a:xfrm>
      </p:grpSpPr>
      <p:sp>
        <p:nvSpPr>
          <p:cNvPr id="2" name="Title 1"/>
          <p:cNvSpPr>
            <a:spLocks noGrp="1"/>
          </p:cNvSpPr>
          <p:nvPr>
            <p:ph type="title"/>
          </p:nvPr>
        </p:nvSpPr>
        <p:spPr>
          <a:xfrm>
            <a:off x="121920" y="387967"/>
            <a:ext cx="11948160" cy="265176"/>
          </a:xfrm>
        </p:spPr>
        <p:txBody>
          <a:bodyPr lIns="217709" rIns="217709"/>
          <a:lstStyle/>
          <a:p>
            <a:r>
              <a:rPr lang="en-US" dirty="0"/>
              <a:t>Click to edit Master title style</a:t>
            </a:r>
          </a:p>
        </p:txBody>
      </p:sp>
      <p:sp>
        <p:nvSpPr>
          <p:cNvPr id="8" name="Rectangle 7"/>
          <p:cNvSpPr/>
          <p:nvPr userDrawn="1"/>
        </p:nvSpPr>
        <p:spPr>
          <a:xfrm>
            <a:off x="121920" y="6525915"/>
            <a:ext cx="170688" cy="128016"/>
          </a:xfrm>
          <a:prstGeom prst="rect">
            <a:avLst/>
          </a:prstGeom>
        </p:spPr>
        <p:txBody>
          <a:bodyPr wrap="none" lIns="0" tIns="0" rIns="0" bIns="0" anchor="ctr">
            <a:noAutofit/>
          </a:bodyPr>
          <a:lstStyle/>
          <a:p>
            <a:pPr fontAlgn="base">
              <a:spcBef>
                <a:spcPct val="5000"/>
              </a:spcBef>
              <a:spcAft>
                <a:spcPct val="0"/>
              </a:spcAft>
            </a:pPr>
            <a:fld id="{B34D9139-95F0-4134-AD08-32001B10FD0A}" type="slidenum">
              <a:rPr lang="en-US" sz="850" smtClean="0">
                <a:solidFill>
                  <a:srgbClr val="00467F"/>
                </a:solidFill>
                <a:latin typeface="Trebuchet MS"/>
                <a:ea typeface="ＭＳ Ｐゴシック" charset="0"/>
                <a:cs typeface="Trebuchet MS"/>
              </a:rPr>
              <a:pPr fontAlgn="base">
                <a:spcBef>
                  <a:spcPct val="5000"/>
                </a:spcBef>
                <a:spcAft>
                  <a:spcPct val="0"/>
                </a:spcAft>
              </a:pPr>
              <a:t>‹#›</a:t>
            </a:fld>
            <a:endParaRPr lang="en-US" sz="850" b="0" i="0" dirty="0">
              <a:solidFill>
                <a:srgbClr val="00467F"/>
              </a:solidFill>
              <a:latin typeface="Franklin Gothic Book" panose="020B0503020102020204" pitchFamily="34" charset="0"/>
              <a:ea typeface="ＭＳ Ｐゴシック" charset="0"/>
            </a:endParaRPr>
          </a:p>
        </p:txBody>
      </p:sp>
      <p:sp>
        <p:nvSpPr>
          <p:cNvPr id="5" name="Text Placeholder 4"/>
          <p:cNvSpPr>
            <a:spLocks noGrp="1"/>
          </p:cNvSpPr>
          <p:nvPr>
            <p:ph type="body" sz="quarter" idx="17" hasCustomPrompt="1"/>
          </p:nvPr>
        </p:nvSpPr>
        <p:spPr>
          <a:xfrm>
            <a:off x="121920" y="6310845"/>
            <a:ext cx="8695267" cy="207749"/>
          </a:xfrm>
        </p:spPr>
        <p:txBody>
          <a:bodyPr lIns="217709" rIns="217709" anchor="b">
            <a:spAutoFit/>
          </a:bodyPr>
          <a:lstStyle>
            <a:lvl1pPr marL="0" indent="0" algn="l" rtl="0" fontAlgn="base">
              <a:spcBef>
                <a:spcPct val="5000"/>
              </a:spcBef>
              <a:spcAft>
                <a:spcPct val="0"/>
              </a:spcAft>
              <a:buNone/>
              <a:defRPr lang="en-US" sz="750" i="1" kern="1200" dirty="0">
                <a:solidFill>
                  <a:srgbClr val="404040"/>
                </a:solidFill>
                <a:latin typeface="Trebuchet MS" panose="020B0603020202020204" pitchFamily="34" charset="0"/>
                <a:ea typeface="ＭＳ Ｐゴシック" charset="0"/>
                <a:cs typeface="ＭＳ Ｐゴシック" charset="0"/>
              </a:defRPr>
            </a:lvl1pPr>
          </a:lstStyle>
          <a:p>
            <a:r>
              <a:rPr lang="en-US" dirty="0"/>
              <a:t>[Insert Source Notes]</a:t>
            </a:r>
          </a:p>
        </p:txBody>
      </p:sp>
    </p:spTree>
    <p:extLst>
      <p:ext uri="{BB962C8B-B14F-4D97-AF65-F5344CB8AC3E}">
        <p14:creationId xmlns:p14="http://schemas.microsoft.com/office/powerpoint/2010/main" val="357180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974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40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331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108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362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6585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909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0879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175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041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10701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149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542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96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343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807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18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069479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52228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with Footnote - FIXED">
    <p:spTree>
      <p:nvGrpSpPr>
        <p:cNvPr id="1" name=""/>
        <p:cNvGrpSpPr/>
        <p:nvPr/>
      </p:nvGrpSpPr>
      <p:grpSpPr>
        <a:xfrm>
          <a:off x="0" y="0"/>
          <a:ext cx="0" cy="0"/>
          <a:chOff x="0" y="0"/>
          <a:chExt cx="0" cy="0"/>
        </a:xfrm>
      </p:grpSpPr>
      <p:sp>
        <p:nvSpPr>
          <p:cNvPr id="2" name="Title 1"/>
          <p:cNvSpPr>
            <a:spLocks noGrp="1"/>
          </p:cNvSpPr>
          <p:nvPr>
            <p:ph type="title"/>
          </p:nvPr>
        </p:nvSpPr>
        <p:spPr>
          <a:xfrm>
            <a:off x="121920" y="387967"/>
            <a:ext cx="11948160" cy="265176"/>
          </a:xfrm>
        </p:spPr>
        <p:txBody>
          <a:bodyPr lIns="217709" rIns="217709"/>
          <a:lstStyle/>
          <a:p>
            <a:r>
              <a:rPr lang="en-US" dirty="0"/>
              <a:t>Click to edit Master title style</a:t>
            </a:r>
          </a:p>
        </p:txBody>
      </p:sp>
      <p:sp>
        <p:nvSpPr>
          <p:cNvPr id="8" name="Rectangle 7"/>
          <p:cNvSpPr/>
          <p:nvPr userDrawn="1"/>
        </p:nvSpPr>
        <p:spPr>
          <a:xfrm>
            <a:off x="121920" y="6525915"/>
            <a:ext cx="170688" cy="128016"/>
          </a:xfrm>
          <a:prstGeom prst="rect">
            <a:avLst/>
          </a:prstGeom>
        </p:spPr>
        <p:txBody>
          <a:bodyPr wrap="none" lIns="0" tIns="0" rIns="0" bIns="0" anchor="ctr">
            <a:noAutofit/>
          </a:bodyPr>
          <a:lstStyle/>
          <a:p>
            <a:pPr fontAlgn="base">
              <a:spcBef>
                <a:spcPct val="5000"/>
              </a:spcBef>
              <a:spcAft>
                <a:spcPct val="0"/>
              </a:spcAft>
            </a:pPr>
            <a:fld id="{B34D9139-95F0-4134-AD08-32001B10FD0A}" type="slidenum">
              <a:rPr lang="en-US" sz="850" smtClean="0">
                <a:solidFill>
                  <a:srgbClr val="00467F"/>
                </a:solidFill>
                <a:latin typeface="Trebuchet MS"/>
                <a:ea typeface="ＭＳ Ｐゴシック" charset="0"/>
                <a:cs typeface="Trebuchet MS"/>
              </a:rPr>
              <a:pPr fontAlgn="base">
                <a:spcBef>
                  <a:spcPct val="5000"/>
                </a:spcBef>
                <a:spcAft>
                  <a:spcPct val="0"/>
                </a:spcAft>
              </a:pPr>
              <a:t>‹#›</a:t>
            </a:fld>
            <a:endParaRPr lang="en-US" sz="850" b="0" i="0" dirty="0">
              <a:solidFill>
                <a:srgbClr val="00467F"/>
              </a:solidFill>
              <a:latin typeface="Franklin Gothic Book" panose="020B0503020102020204" pitchFamily="34" charset="0"/>
              <a:ea typeface="ＭＳ Ｐゴシック" charset="0"/>
            </a:endParaRPr>
          </a:p>
        </p:txBody>
      </p:sp>
      <p:sp>
        <p:nvSpPr>
          <p:cNvPr id="5" name="Text Placeholder 4"/>
          <p:cNvSpPr>
            <a:spLocks noGrp="1"/>
          </p:cNvSpPr>
          <p:nvPr>
            <p:ph type="body" sz="quarter" idx="17" hasCustomPrompt="1"/>
          </p:nvPr>
        </p:nvSpPr>
        <p:spPr>
          <a:xfrm>
            <a:off x="121920" y="6310845"/>
            <a:ext cx="8695267" cy="207749"/>
          </a:xfrm>
        </p:spPr>
        <p:txBody>
          <a:bodyPr lIns="217709" rIns="217709" anchor="b">
            <a:spAutoFit/>
          </a:bodyPr>
          <a:lstStyle>
            <a:lvl1pPr marL="0" indent="0" algn="l" rtl="0" fontAlgn="base">
              <a:spcBef>
                <a:spcPct val="5000"/>
              </a:spcBef>
              <a:spcAft>
                <a:spcPct val="0"/>
              </a:spcAft>
              <a:buNone/>
              <a:defRPr lang="en-US" sz="750" i="1" kern="1200" dirty="0">
                <a:solidFill>
                  <a:srgbClr val="404040"/>
                </a:solidFill>
                <a:latin typeface="Trebuchet MS" panose="020B0603020202020204" pitchFamily="34" charset="0"/>
                <a:ea typeface="ＭＳ Ｐゴシック" charset="0"/>
                <a:cs typeface="ＭＳ Ｐゴシック" charset="0"/>
              </a:defRPr>
            </a:lvl1pPr>
          </a:lstStyle>
          <a:p>
            <a:r>
              <a:rPr lang="en-US" dirty="0"/>
              <a:t>[Insert Source Notes]</a:t>
            </a:r>
          </a:p>
        </p:txBody>
      </p:sp>
    </p:spTree>
    <p:extLst>
      <p:ext uri="{BB962C8B-B14F-4D97-AF65-F5344CB8AC3E}">
        <p14:creationId xmlns:p14="http://schemas.microsoft.com/office/powerpoint/2010/main" val="332894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825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725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9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341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0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27746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33968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01549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702" r:id="rId10"/>
  </p:sldLayoutIdLst>
  <p:hf hdr="0" ftr="0" dt="0"/>
  <p:txStyles>
    <p:titleStyle>
      <a:lvl1pPr algn="l" defTabSz="457189" rtl="0" eaLnBrk="1" latinLnBrk="0" hangingPunct="1">
        <a:spcBef>
          <a:spcPct val="0"/>
        </a:spcBef>
        <a:buNone/>
        <a:defRPr sz="3200" b="0" i="0" kern="1200">
          <a:solidFill>
            <a:schemeClr val="tx1">
              <a:lumMod val="85000"/>
              <a:lumOff val="15000"/>
            </a:schemeClr>
          </a:solidFill>
          <a:latin typeface="Franklin Gothic Book" panose="020B0503020102020204" pitchFamily="34" charset="0"/>
          <a:ea typeface="+mj-ea"/>
          <a:cs typeface="DIN Alternate Bold"/>
        </a:defRPr>
      </a:lvl1pPr>
    </p:titleStyle>
    <p:bodyStyle>
      <a:lvl1pPr marL="342891" indent="-342891" algn="l" defTabSz="457189" rtl="0" eaLnBrk="1" latinLnBrk="0" hangingPunct="1">
        <a:spcBef>
          <a:spcPct val="20000"/>
        </a:spcBef>
        <a:buFont typeface="Arial"/>
        <a:buChar char="•"/>
        <a:defRPr sz="2000" b="0" i="0" kern="1200">
          <a:solidFill>
            <a:schemeClr val="tx1">
              <a:lumMod val="85000"/>
              <a:lumOff val="15000"/>
            </a:schemeClr>
          </a:solidFill>
          <a:latin typeface="Franklin Gothic Book" panose="020B0503020102020204" pitchFamily="34" charset="0"/>
          <a:ea typeface="+mn-ea"/>
          <a:cs typeface="+mn-cs"/>
        </a:defRPr>
      </a:lvl1pPr>
      <a:lvl2pPr marL="742932" indent="-285744" algn="l" defTabSz="457189" rtl="0" eaLnBrk="1" latinLnBrk="0" hangingPunct="1">
        <a:spcBef>
          <a:spcPct val="20000"/>
        </a:spcBef>
        <a:buFont typeface="Arial"/>
        <a:buChar char="–"/>
        <a:defRPr sz="1800" b="0" i="0" kern="1200">
          <a:solidFill>
            <a:schemeClr val="tx1">
              <a:lumMod val="85000"/>
              <a:lumOff val="15000"/>
            </a:schemeClr>
          </a:solidFill>
          <a:latin typeface="Franklin Gothic Book" panose="020B0503020102020204" pitchFamily="34" charset="0"/>
          <a:ea typeface="+mn-ea"/>
          <a:cs typeface="+mn-cs"/>
        </a:defRPr>
      </a:lvl2pPr>
      <a:lvl3pPr marL="1142971" indent="-228594" algn="l" defTabSz="457189" rtl="0" eaLnBrk="1" latinLnBrk="0" hangingPunct="1">
        <a:spcBef>
          <a:spcPct val="20000"/>
        </a:spcBef>
        <a:buFont typeface="Arial"/>
        <a:buChar char="•"/>
        <a:defRPr sz="1600" b="0" i="0" kern="1200">
          <a:solidFill>
            <a:schemeClr val="tx1">
              <a:lumMod val="85000"/>
              <a:lumOff val="15000"/>
            </a:schemeClr>
          </a:solidFill>
          <a:latin typeface="Franklin Gothic Book" panose="020B0503020102020204" pitchFamily="34" charset="0"/>
          <a:ea typeface="+mn-ea"/>
          <a:cs typeface="+mn-cs"/>
        </a:defRPr>
      </a:lvl3pPr>
      <a:lvl4pPr marL="1600160" indent="-228594" algn="l" defTabSz="457189" rtl="0" eaLnBrk="1" latinLnBrk="0" hangingPunct="1">
        <a:spcBef>
          <a:spcPct val="20000"/>
        </a:spcBef>
        <a:buFont typeface="Arial"/>
        <a:buChar char="–"/>
        <a:defRPr sz="1400" b="0" i="0" kern="1200">
          <a:solidFill>
            <a:schemeClr val="tx1">
              <a:lumMod val="85000"/>
              <a:lumOff val="15000"/>
            </a:schemeClr>
          </a:solidFill>
          <a:latin typeface="Franklin Gothic Book" panose="020B0503020102020204" pitchFamily="34" charset="0"/>
          <a:ea typeface="+mn-ea"/>
          <a:cs typeface="+mn-cs"/>
        </a:defRPr>
      </a:lvl4pPr>
      <a:lvl5pPr marL="2057349" indent="-228594" algn="l" defTabSz="457189" rtl="0" eaLnBrk="1" latinLnBrk="0" hangingPunct="1">
        <a:spcBef>
          <a:spcPct val="20000"/>
        </a:spcBef>
        <a:buFont typeface="Arial"/>
        <a:buChar char="»"/>
        <a:defRPr sz="1400" b="0" i="0" kern="1200">
          <a:solidFill>
            <a:schemeClr val="tx1">
              <a:lumMod val="85000"/>
              <a:lumOff val="15000"/>
            </a:schemeClr>
          </a:solidFill>
          <a:latin typeface="Franklin Gothic Book" panose="020B05030201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459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l" defTabSz="457200" rtl="0" eaLnBrk="1" latinLnBrk="0" hangingPunct="1">
        <a:spcBef>
          <a:spcPct val="0"/>
        </a:spcBef>
        <a:buNone/>
        <a:defRPr sz="3200" b="0" i="0" kern="1200">
          <a:solidFill>
            <a:schemeClr val="tx1">
              <a:lumMod val="85000"/>
              <a:lumOff val="15000"/>
            </a:schemeClr>
          </a:solidFill>
          <a:latin typeface="Franklin Gothic Book" panose="020B0503020102020204" pitchFamily="34" charset="0"/>
          <a:ea typeface="+mj-ea"/>
          <a:cs typeface="DIN Alternate Bold"/>
        </a:defRPr>
      </a:lvl1pPr>
    </p:titleStyle>
    <p:bodyStyle>
      <a:lvl1pPr marL="342900" indent="-342900" algn="l" defTabSz="457200" rtl="0" eaLnBrk="1" latinLnBrk="0" hangingPunct="1">
        <a:spcBef>
          <a:spcPct val="20000"/>
        </a:spcBef>
        <a:buFont typeface="Arial"/>
        <a:buChar char="•"/>
        <a:defRPr sz="2000" b="0" i="0" kern="1200">
          <a:solidFill>
            <a:schemeClr val="tx1">
              <a:lumMod val="85000"/>
              <a:lumOff val="1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9572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4" r:id="rId10"/>
  </p:sldLayoutIdLst>
  <p:hf hdr="0" ftr="0" dt="0"/>
  <p:txStyles>
    <p:titleStyle>
      <a:lvl1pPr algn="l" defTabSz="457189" rtl="0" eaLnBrk="1" latinLnBrk="0" hangingPunct="1">
        <a:spcBef>
          <a:spcPct val="0"/>
        </a:spcBef>
        <a:buNone/>
        <a:defRPr sz="3200" b="0" i="0" kern="1200">
          <a:solidFill>
            <a:schemeClr val="tx1">
              <a:lumMod val="85000"/>
              <a:lumOff val="15000"/>
            </a:schemeClr>
          </a:solidFill>
          <a:latin typeface="Franklin Gothic Book" panose="020B0503020102020204" pitchFamily="34" charset="0"/>
          <a:ea typeface="+mj-ea"/>
          <a:cs typeface="DIN Alternate Bold"/>
        </a:defRPr>
      </a:lvl1pPr>
    </p:titleStyle>
    <p:bodyStyle>
      <a:lvl1pPr marL="342891" indent="-342891" algn="l" defTabSz="457189" rtl="0" eaLnBrk="1" latinLnBrk="0" hangingPunct="1">
        <a:spcBef>
          <a:spcPct val="20000"/>
        </a:spcBef>
        <a:buFont typeface="Arial"/>
        <a:buChar char="•"/>
        <a:defRPr sz="2000" b="0" i="0" kern="1200">
          <a:solidFill>
            <a:schemeClr val="tx1">
              <a:lumMod val="85000"/>
              <a:lumOff val="15000"/>
            </a:schemeClr>
          </a:solidFill>
          <a:latin typeface="Franklin Gothic Book" panose="020B0503020102020204" pitchFamily="34" charset="0"/>
          <a:ea typeface="+mn-ea"/>
          <a:cs typeface="+mn-cs"/>
        </a:defRPr>
      </a:lvl1pPr>
      <a:lvl2pPr marL="742932" indent="-285744" algn="l" defTabSz="457189" rtl="0" eaLnBrk="1" latinLnBrk="0" hangingPunct="1">
        <a:spcBef>
          <a:spcPct val="20000"/>
        </a:spcBef>
        <a:buFont typeface="Arial"/>
        <a:buChar char="–"/>
        <a:defRPr sz="1800" b="0" i="0" kern="1200">
          <a:solidFill>
            <a:schemeClr val="tx1">
              <a:lumMod val="85000"/>
              <a:lumOff val="15000"/>
            </a:schemeClr>
          </a:solidFill>
          <a:latin typeface="Franklin Gothic Book" panose="020B0503020102020204" pitchFamily="34" charset="0"/>
          <a:ea typeface="+mn-ea"/>
          <a:cs typeface="+mn-cs"/>
        </a:defRPr>
      </a:lvl2pPr>
      <a:lvl3pPr marL="1142971" indent="-228594" algn="l" defTabSz="457189" rtl="0" eaLnBrk="1" latinLnBrk="0" hangingPunct="1">
        <a:spcBef>
          <a:spcPct val="20000"/>
        </a:spcBef>
        <a:buFont typeface="Arial"/>
        <a:buChar char="•"/>
        <a:defRPr sz="1600" b="0" i="0" kern="1200">
          <a:solidFill>
            <a:schemeClr val="tx1">
              <a:lumMod val="85000"/>
              <a:lumOff val="15000"/>
            </a:schemeClr>
          </a:solidFill>
          <a:latin typeface="Franklin Gothic Book" panose="020B0503020102020204" pitchFamily="34" charset="0"/>
          <a:ea typeface="+mn-ea"/>
          <a:cs typeface="+mn-cs"/>
        </a:defRPr>
      </a:lvl3pPr>
      <a:lvl4pPr marL="1600160" indent="-228594" algn="l" defTabSz="457189" rtl="0" eaLnBrk="1" latinLnBrk="0" hangingPunct="1">
        <a:spcBef>
          <a:spcPct val="20000"/>
        </a:spcBef>
        <a:buFont typeface="Arial"/>
        <a:buChar char="–"/>
        <a:defRPr sz="1400" b="0" i="0" kern="1200">
          <a:solidFill>
            <a:schemeClr val="tx1">
              <a:lumMod val="85000"/>
              <a:lumOff val="15000"/>
            </a:schemeClr>
          </a:solidFill>
          <a:latin typeface="Franklin Gothic Book" panose="020B0503020102020204" pitchFamily="34" charset="0"/>
          <a:ea typeface="+mn-ea"/>
          <a:cs typeface="+mn-cs"/>
        </a:defRPr>
      </a:lvl4pPr>
      <a:lvl5pPr marL="2057349" indent="-228594" algn="l" defTabSz="457189" rtl="0" eaLnBrk="1" latinLnBrk="0" hangingPunct="1">
        <a:spcBef>
          <a:spcPct val="20000"/>
        </a:spcBef>
        <a:buFont typeface="Arial"/>
        <a:buChar char="»"/>
        <a:defRPr sz="1400" b="0" i="0" kern="1200">
          <a:solidFill>
            <a:schemeClr val="tx1">
              <a:lumMod val="85000"/>
              <a:lumOff val="15000"/>
            </a:schemeClr>
          </a:solidFill>
          <a:latin typeface="Franklin Gothic Book" panose="020B05030201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www.cambriafunds.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92518" y="510559"/>
            <a:ext cx="2833937" cy="3621645"/>
          </a:xfrm>
          <a:custGeom>
            <a:avLst/>
            <a:gdLst/>
            <a:ahLst/>
            <a:cxnLst/>
            <a:rect l="l" t="t" r="r" b="b"/>
            <a:pathLst>
              <a:path w="4250906" h="5432468">
                <a:moveTo>
                  <a:pt x="0" y="0"/>
                </a:moveTo>
                <a:lnTo>
                  <a:pt x="4250906" y="0"/>
                </a:lnTo>
                <a:lnTo>
                  <a:pt x="4250906" y="5432468"/>
                </a:lnTo>
                <a:lnTo>
                  <a:pt x="0" y="5432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33990" y="773478"/>
            <a:ext cx="3505040" cy="3358725"/>
          </a:xfrm>
          <a:custGeom>
            <a:avLst/>
            <a:gdLst/>
            <a:ahLst/>
            <a:cxnLst/>
            <a:rect l="l" t="t" r="r" b="b"/>
            <a:pathLst>
              <a:path w="5257560" h="5038088">
                <a:moveTo>
                  <a:pt x="0" y="0"/>
                </a:moveTo>
                <a:lnTo>
                  <a:pt x="5257560" y="0"/>
                </a:lnTo>
                <a:lnTo>
                  <a:pt x="5257560" y="5038089"/>
                </a:lnTo>
                <a:lnTo>
                  <a:pt x="0" y="5038089"/>
                </a:lnTo>
                <a:lnTo>
                  <a:pt x="0" y="0"/>
                </a:lnTo>
                <a:close/>
              </a:path>
            </a:pathLst>
          </a:custGeom>
          <a:blipFill>
            <a:blip r:embed="rId4"/>
            <a:stretch>
              <a:fillRect/>
            </a:stretch>
          </a:blipFill>
        </p:spPr>
      </p:sp>
      <p:sp>
        <p:nvSpPr>
          <p:cNvPr id="4" name="TextBox 4"/>
          <p:cNvSpPr txBox="1"/>
          <p:nvPr/>
        </p:nvSpPr>
        <p:spPr>
          <a:xfrm>
            <a:off x="7392518" y="4252763"/>
            <a:ext cx="2833937" cy="2180084"/>
          </a:xfrm>
          <a:prstGeom prst="rect">
            <a:avLst/>
          </a:prstGeom>
        </p:spPr>
        <p:txBody>
          <a:bodyPr lIns="0" tIns="0" rIns="0" bIns="0" rtlCol="0" anchor="t">
            <a:spAutoFit/>
          </a:bodyPr>
          <a:lstStyle/>
          <a:p>
            <a:pPr algn="ctr">
              <a:lnSpc>
                <a:spcPts val="3380"/>
              </a:lnSpc>
            </a:pPr>
            <a:r>
              <a:rPr lang="en-US" sz="2414" b="1">
                <a:solidFill>
                  <a:srgbClr val="151945"/>
                </a:solidFill>
                <a:latin typeface="Barlow Bold"/>
                <a:ea typeface="Barlow Bold"/>
                <a:cs typeface="Barlow Bold"/>
                <a:sym typeface="Barlow Bold"/>
              </a:rPr>
              <a:t>SCAN THE ABOVE QR CODE BEFORE AND AFTER EACH PRESENTATION TO GET CE CREDIT</a:t>
            </a:r>
          </a:p>
        </p:txBody>
      </p:sp>
      <p:pic>
        <p:nvPicPr>
          <p:cNvPr id="5" name="Picture 5"/>
          <p:cNvPicPr>
            <a:picLocks noChangeAspect="1"/>
          </p:cNvPicPr>
          <p:nvPr/>
        </p:nvPicPr>
        <p:blipFill>
          <a:blip r:embed="rId5"/>
          <a:stretch>
            <a:fillRect/>
          </a:stretch>
        </p:blipFill>
        <p:spPr>
          <a:xfrm>
            <a:off x="7236697" y="1194475"/>
            <a:ext cx="3110123" cy="3110123"/>
          </a:xfrm>
          <a:prstGeom prst="rect">
            <a:avLst/>
          </a:prstGeom>
        </p:spPr>
      </p:pic>
      <p:sp>
        <p:nvSpPr>
          <p:cNvPr id="6" name="TextBox 6"/>
          <p:cNvSpPr txBox="1"/>
          <p:nvPr/>
        </p:nvSpPr>
        <p:spPr>
          <a:xfrm>
            <a:off x="685800" y="4301067"/>
            <a:ext cx="5410200" cy="1923604"/>
          </a:xfrm>
          <a:prstGeom prst="rect">
            <a:avLst/>
          </a:prstGeom>
        </p:spPr>
        <p:txBody>
          <a:bodyPr lIns="0" tIns="0" rIns="0" bIns="0" rtlCol="0" anchor="t">
            <a:spAutoFit/>
          </a:bodyPr>
          <a:lstStyle/>
          <a:p>
            <a:pPr algn="ctr">
              <a:lnSpc>
                <a:spcPts val="7467"/>
              </a:lnSpc>
            </a:pPr>
            <a:r>
              <a:rPr lang="en-US" sz="5334" b="1">
                <a:solidFill>
                  <a:srgbClr val="151945"/>
                </a:solidFill>
                <a:latin typeface="Barlow Bold"/>
                <a:ea typeface="Barlow Bold"/>
                <a:cs typeface="Barlow Bold"/>
                <a:sym typeface="Barlow Bold"/>
              </a:rPr>
              <a:t>Sign In Code:</a:t>
            </a:r>
          </a:p>
          <a:p>
            <a:pPr algn="ctr">
              <a:lnSpc>
                <a:spcPts val="7467"/>
              </a:lnSpc>
            </a:pPr>
            <a:r>
              <a:rPr lang="en-US" sz="5334" b="1">
                <a:solidFill>
                  <a:srgbClr val="151945"/>
                </a:solidFill>
                <a:latin typeface="Barlow Bold"/>
                <a:ea typeface="Barlow Bold"/>
                <a:cs typeface="Barlow Bold"/>
                <a:sym typeface="Barlow Bold"/>
              </a:rPr>
              <a:t>7676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9AE08E9-2AF8-E994-4C9C-463122B585B7}"/>
              </a:ext>
            </a:extLst>
          </p:cNvPr>
          <p:cNvPicPr>
            <a:picLocks noChangeAspect="1"/>
          </p:cNvPicPr>
          <p:nvPr/>
        </p:nvPicPr>
        <p:blipFill>
          <a:blip r:embed="rId3">
            <a:extLst>
              <a:ext uri="{28A0092B-C50C-407E-A947-70E740481C1C}">
                <a14:useLocalDpi xmlns:a14="http://schemas.microsoft.com/office/drawing/2010/main" val="0"/>
              </a:ext>
            </a:extLst>
          </a:blip>
          <a:srcRect l="1309" t="1701" r="3276" b="7217"/>
          <a:stretch/>
        </p:blipFill>
        <p:spPr>
          <a:xfrm>
            <a:off x="2061697" y="0"/>
            <a:ext cx="8068605" cy="5936974"/>
          </a:xfrm>
          <a:prstGeom prst="rect">
            <a:avLst/>
          </a:prstGeom>
        </p:spPr>
      </p:pic>
      <p:sp>
        <p:nvSpPr>
          <p:cNvPr id="2" name="TextBox 1">
            <a:extLst>
              <a:ext uri="{FF2B5EF4-FFF2-40B4-BE49-F238E27FC236}">
                <a16:creationId xmlns:a16="http://schemas.microsoft.com/office/drawing/2014/main" xmlns="" id="{7D222EEE-DAF9-D5E4-8D25-5E89D26D40F5}"/>
              </a:ext>
            </a:extLst>
          </p:cNvPr>
          <p:cNvSpPr txBox="1"/>
          <p:nvPr/>
        </p:nvSpPr>
        <p:spPr>
          <a:xfrm>
            <a:off x="10130302" y="5798474"/>
            <a:ext cx="35421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Franklin Gothic Medium" panose="020B0603020102020204" pitchFamily="34" charset="0"/>
              </a:rPr>
              <a:t>Source: Ned Davis Research</a:t>
            </a:r>
          </a:p>
        </p:txBody>
      </p:sp>
      <p:sp>
        <p:nvSpPr>
          <p:cNvPr id="4" name="TextBox 3">
            <a:extLst>
              <a:ext uri="{FF2B5EF4-FFF2-40B4-BE49-F238E27FC236}">
                <a16:creationId xmlns:a16="http://schemas.microsoft.com/office/drawing/2014/main" xmlns="" id="{AA2DC35F-ED95-820D-B11D-765DF1B503BE}"/>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0460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27E6C372-8520-B232-1302-7E638B78612A}"/>
              </a:ext>
            </a:extLst>
          </p:cNvPr>
          <p:cNvGraphicFramePr>
            <a:graphicFrameLocks/>
          </p:cNvGraphicFramePr>
          <p:nvPr>
            <p:extLst>
              <p:ext uri="{D42A27DB-BD31-4B8C-83A1-F6EECF244321}">
                <p14:modId xmlns:p14="http://schemas.microsoft.com/office/powerpoint/2010/main" val="554379394"/>
              </p:ext>
            </p:extLst>
          </p:nvPr>
        </p:nvGraphicFramePr>
        <p:xfrm>
          <a:off x="696686" y="111923"/>
          <a:ext cx="10415212" cy="51961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6B06A7B3-1B9D-BF2F-9852-3F8CDDFDDE4E}"/>
              </a:ext>
            </a:extLst>
          </p:cNvPr>
          <p:cNvSpPr txBox="1"/>
          <p:nvPr/>
        </p:nvSpPr>
        <p:spPr>
          <a:xfrm>
            <a:off x="2568684" y="5165688"/>
            <a:ext cx="2924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Magnificent Seven</a:t>
            </a:r>
          </a:p>
        </p:txBody>
      </p:sp>
      <p:sp>
        <p:nvSpPr>
          <p:cNvPr id="8" name="TextBox 7">
            <a:extLst>
              <a:ext uri="{FF2B5EF4-FFF2-40B4-BE49-F238E27FC236}">
                <a16:creationId xmlns:a16="http://schemas.microsoft.com/office/drawing/2014/main" xmlns="" id="{09C83CCD-E6B9-C040-5E21-BEC22405EFE2}"/>
              </a:ext>
            </a:extLst>
          </p:cNvPr>
          <p:cNvSpPr txBox="1"/>
          <p:nvPr/>
        </p:nvSpPr>
        <p:spPr>
          <a:xfrm>
            <a:off x="7365656" y="5165688"/>
            <a:ext cx="2924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Country Weights</a:t>
            </a:r>
          </a:p>
        </p:txBody>
      </p:sp>
      <p:sp>
        <p:nvSpPr>
          <p:cNvPr id="9" name="TextBox 8">
            <a:extLst>
              <a:ext uri="{FF2B5EF4-FFF2-40B4-BE49-F238E27FC236}">
                <a16:creationId xmlns:a16="http://schemas.microsoft.com/office/drawing/2014/main" xmlns="" id="{F2A27763-0212-320E-9B37-9E3DE7AE71C2}"/>
              </a:ext>
            </a:extLst>
          </p:cNvPr>
          <p:cNvSpPr txBox="1"/>
          <p:nvPr/>
        </p:nvSpPr>
        <p:spPr>
          <a:xfrm>
            <a:off x="3439541" y="4263856"/>
            <a:ext cx="7841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Franklin Gothic Medium" panose="020B0603020102020204" pitchFamily="34" charset="0"/>
              </a:rPr>
              <a:t>Apple</a:t>
            </a:r>
          </a:p>
        </p:txBody>
      </p:sp>
      <p:sp>
        <p:nvSpPr>
          <p:cNvPr id="10" name="TextBox 9">
            <a:extLst>
              <a:ext uri="{FF2B5EF4-FFF2-40B4-BE49-F238E27FC236}">
                <a16:creationId xmlns:a16="http://schemas.microsoft.com/office/drawing/2014/main" xmlns="" id="{9F91D280-8613-210A-942B-BCC179EBFB58}"/>
              </a:ext>
            </a:extLst>
          </p:cNvPr>
          <p:cNvSpPr txBox="1"/>
          <p:nvPr/>
        </p:nvSpPr>
        <p:spPr>
          <a:xfrm>
            <a:off x="819711" y="5759041"/>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Franklin Gothic Medium" panose="020B0603020102020204" pitchFamily="34" charset="0"/>
              </a:rPr>
              <a:t>Source: MSCI, Cambria. As of March 31, 2025.</a:t>
            </a:r>
          </a:p>
        </p:txBody>
      </p:sp>
      <p:sp>
        <p:nvSpPr>
          <p:cNvPr id="2" name="TextBox 1">
            <a:extLst>
              <a:ext uri="{FF2B5EF4-FFF2-40B4-BE49-F238E27FC236}">
                <a16:creationId xmlns:a16="http://schemas.microsoft.com/office/drawing/2014/main" xmlns="" id="{993B3A20-37EC-F263-8ACC-F901217A9CA6}"/>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9389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78D8A2-7E36-809D-BAA8-5B237742D2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64DF3720-4DC3-1DEC-197A-036D4558BADF}"/>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E31DD041-D9F0-54B8-2179-0A4B90BC9E60}"/>
              </a:ext>
            </a:extLst>
          </p:cNvPr>
          <p:cNvSpPr/>
          <p:nvPr/>
        </p:nvSpPr>
        <p:spPr>
          <a:xfrm>
            <a:off x="3766295" y="1877806"/>
            <a:ext cx="7314993" cy="1551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A Solution….</a:t>
            </a:r>
            <a:endParaRPr kumimoji="0" lang="id-ID"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2885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167C425-3541-FB69-07CD-140C82EA4A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15333DE6-6939-62E7-6327-3870C801604D}"/>
              </a:ext>
            </a:extLst>
          </p:cNvPr>
          <p:cNvSpPr txBox="1"/>
          <p:nvPr/>
        </p:nvSpPr>
        <p:spPr>
          <a:xfrm>
            <a:off x="4641780" y="4735653"/>
            <a:ext cx="10038522" cy="523220"/>
          </a:xfrm>
          <a:prstGeom prst="rect">
            <a:avLst/>
          </a:prstGeom>
          <a:noFill/>
        </p:spPr>
        <p:txBody>
          <a:bodyPr wrap="square" rtlCol="0">
            <a:spAutoFit/>
          </a:bodyPr>
          <a:lstStyle/>
          <a:p>
            <a:pPr marL="285750" indent="-285750">
              <a:buFontTx/>
              <a:buChar char="-"/>
            </a:pPr>
            <a:r>
              <a:rPr lang="en-US" sz="2800" b="1" dirty="0">
                <a:latin typeface="Franklin Gothic Medium" panose="020B0603020102020204" pitchFamily="34" charset="0"/>
              </a:rPr>
              <a:t>Jeremy Grantham</a:t>
            </a:r>
            <a:endParaRPr lang="en-US" sz="2400" dirty="0">
              <a:latin typeface="Franklin Gothic Medium" panose="020B0603020102020204" pitchFamily="34" charset="0"/>
            </a:endParaRPr>
          </a:p>
        </p:txBody>
      </p:sp>
      <p:sp>
        <p:nvSpPr>
          <p:cNvPr id="2" name="TextBox 1">
            <a:extLst>
              <a:ext uri="{FF2B5EF4-FFF2-40B4-BE49-F238E27FC236}">
                <a16:creationId xmlns:a16="http://schemas.microsoft.com/office/drawing/2014/main" xmlns="" id="{E4187173-254A-2A81-B19A-56D83F41CA10}"/>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13</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6" name="Rounded Rectangle 5">
            <a:extLst>
              <a:ext uri="{FF2B5EF4-FFF2-40B4-BE49-F238E27FC236}">
                <a16:creationId xmlns:a16="http://schemas.microsoft.com/office/drawing/2014/main" xmlns="" id="{FDF3625D-131E-3582-9AB0-AFA0AF8C7040}"/>
              </a:ext>
            </a:extLst>
          </p:cNvPr>
          <p:cNvSpPr/>
          <p:nvPr/>
        </p:nvSpPr>
        <p:spPr>
          <a:xfrm>
            <a:off x="3967067" y="1004205"/>
            <a:ext cx="7672195" cy="3396811"/>
          </a:xfrm>
          <a:prstGeom prst="roundRect">
            <a:avLst/>
          </a:prstGeom>
          <a:solidFill>
            <a:schemeClr val="tx2"/>
          </a:solidFill>
          <a:ln w="1143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fontAlgn="base">
              <a:lnSpc>
                <a:spcPct val="120000"/>
              </a:lnSpc>
              <a:buClr>
                <a:srgbClr val="666666"/>
              </a:buClr>
              <a:buSzPct val="100000"/>
            </a:pPr>
            <a:r>
              <a:rPr lang="en-US" sz="2800" dirty="0">
                <a:solidFill>
                  <a:schemeClr val="bg1"/>
                </a:solidFill>
                <a:latin typeface="Franklin Gothic Medium" panose="020B0603020102020204" pitchFamily="34" charset="0"/>
              </a:rPr>
              <a:t>“You don’t get rewarded for taking risk; you get rewarded for buying cheap assets. And if the assets you bought got pushed up in price simply because they were risky, then you are not going to be rewarded for taking a risk; you are going to be punished for it.”</a:t>
            </a:r>
            <a:endParaRPr lang="en-US" sz="2800" i="1" dirty="0">
              <a:solidFill>
                <a:schemeClr val="bg1"/>
              </a:solidFill>
              <a:effectLst/>
              <a:latin typeface="Franklin Gothic Medium" panose="020B0603020102020204" pitchFamily="34" charset="0"/>
              <a:cs typeface="Calibri" panose="020F0502020204030204" pitchFamily="34" charset="0"/>
            </a:endParaRPr>
          </a:p>
        </p:txBody>
      </p:sp>
      <p:pic>
        <p:nvPicPr>
          <p:cNvPr id="9" name="Picture 8" descr="A close-up of a person&#10;&#10;AI-generated content may be incorrect.">
            <a:extLst>
              <a:ext uri="{FF2B5EF4-FFF2-40B4-BE49-F238E27FC236}">
                <a16:creationId xmlns:a16="http://schemas.microsoft.com/office/drawing/2014/main" xmlns="" id="{E2A124EA-390B-5CD7-8C9E-D70A9D916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14" y="1946192"/>
            <a:ext cx="2979035" cy="2965616"/>
          </a:xfrm>
          <a:prstGeom prst="rect">
            <a:avLst/>
          </a:prstGeom>
        </p:spPr>
      </p:pic>
    </p:spTree>
    <p:extLst>
      <p:ext uri="{BB962C8B-B14F-4D97-AF65-F5344CB8AC3E}">
        <p14:creationId xmlns:p14="http://schemas.microsoft.com/office/powerpoint/2010/main" val="288273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5C65EF-A90D-9493-A9AD-F52543D8DDF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65A71945-679E-C9D0-3098-D14D3C014BB2}"/>
              </a:ext>
            </a:extLst>
          </p:cNvPr>
          <p:cNvSpPr txBox="1"/>
          <p:nvPr/>
        </p:nvSpPr>
        <p:spPr>
          <a:xfrm>
            <a:off x="4641780" y="4735653"/>
            <a:ext cx="10038522" cy="523220"/>
          </a:xfrm>
          <a:prstGeom prst="rect">
            <a:avLst/>
          </a:prstGeom>
          <a:noFill/>
        </p:spPr>
        <p:txBody>
          <a:bodyPr wrap="square" rtlCol="0">
            <a:spAutoFit/>
          </a:bodyPr>
          <a:lstStyle/>
          <a:p>
            <a:pPr marL="285750" indent="-285750">
              <a:buFontTx/>
              <a:buChar char="-"/>
            </a:pPr>
            <a:r>
              <a:rPr lang="en-US" sz="2800" b="1" dirty="0">
                <a:latin typeface="Franklin Gothic Medium" panose="020B0603020102020204" pitchFamily="34" charset="0"/>
              </a:rPr>
              <a:t>Peter Bernstein</a:t>
            </a:r>
            <a:endParaRPr lang="en-US" sz="2400" dirty="0">
              <a:latin typeface="Franklin Gothic Medium" panose="020B0603020102020204" pitchFamily="34" charset="0"/>
            </a:endParaRPr>
          </a:p>
        </p:txBody>
      </p:sp>
      <p:sp>
        <p:nvSpPr>
          <p:cNvPr id="2" name="TextBox 1">
            <a:extLst>
              <a:ext uri="{FF2B5EF4-FFF2-40B4-BE49-F238E27FC236}">
                <a16:creationId xmlns:a16="http://schemas.microsoft.com/office/drawing/2014/main" xmlns="" id="{1318942E-39E4-F6E9-D1EE-089F9BFC2425}"/>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14</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6" name="Rounded Rectangle 5">
            <a:extLst>
              <a:ext uri="{FF2B5EF4-FFF2-40B4-BE49-F238E27FC236}">
                <a16:creationId xmlns:a16="http://schemas.microsoft.com/office/drawing/2014/main" xmlns="" id="{0762C099-FB7D-E59A-BAA3-93D3D4FED2ED}"/>
              </a:ext>
            </a:extLst>
          </p:cNvPr>
          <p:cNvSpPr/>
          <p:nvPr/>
        </p:nvSpPr>
        <p:spPr>
          <a:xfrm>
            <a:off x="3967067" y="1004205"/>
            <a:ext cx="7672195" cy="3396811"/>
          </a:xfrm>
          <a:prstGeom prst="roundRect">
            <a:avLst/>
          </a:prstGeom>
          <a:solidFill>
            <a:schemeClr val="tx2"/>
          </a:solidFill>
          <a:ln w="1143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fontAlgn="base">
              <a:lnSpc>
                <a:spcPct val="120000"/>
              </a:lnSpc>
              <a:buClr>
                <a:srgbClr val="666666"/>
              </a:buClr>
              <a:buSzPct val="100000"/>
            </a:pPr>
            <a:r>
              <a:rPr lang="en-US" sz="2800" dirty="0">
                <a:solidFill>
                  <a:schemeClr val="bg1"/>
                </a:solidFill>
                <a:latin typeface="Franklin Gothic Medium" panose="020B0603020102020204" pitchFamily="34" charset="0"/>
              </a:rPr>
              <a:t>“I view diversification not only as a survival strategy but as an aggressive strategy because the next windfall might come from a surprising place.”</a:t>
            </a:r>
            <a:endParaRPr lang="en-US" sz="2800" i="1" dirty="0">
              <a:solidFill>
                <a:schemeClr val="bg1"/>
              </a:solidFill>
              <a:effectLst/>
              <a:latin typeface="Franklin Gothic Medium" panose="020B0603020102020204" pitchFamily="34" charset="0"/>
              <a:cs typeface="Calibri" panose="020F0502020204030204" pitchFamily="34" charset="0"/>
            </a:endParaRPr>
          </a:p>
        </p:txBody>
      </p:sp>
      <p:pic>
        <p:nvPicPr>
          <p:cNvPr id="4" name="Picture 3" descr="A person wearing glasses and a suit&#10;&#10;AI-generated content may be incorrect.">
            <a:extLst>
              <a:ext uri="{FF2B5EF4-FFF2-40B4-BE49-F238E27FC236}">
                <a16:creationId xmlns:a16="http://schemas.microsoft.com/office/drawing/2014/main" xmlns="" id="{5D420902-55DC-145F-8FF8-BD77BBFA2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69" y="2175328"/>
            <a:ext cx="2507343" cy="2507343"/>
          </a:xfrm>
          <a:prstGeom prst="rect">
            <a:avLst/>
          </a:prstGeom>
        </p:spPr>
      </p:pic>
    </p:spTree>
    <p:extLst>
      <p:ext uri="{BB962C8B-B14F-4D97-AF65-F5344CB8AC3E}">
        <p14:creationId xmlns:p14="http://schemas.microsoft.com/office/powerpoint/2010/main" val="175653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price of a stock market&#10;&#10;AI-generated content may be incorrect.">
            <a:extLst>
              <a:ext uri="{FF2B5EF4-FFF2-40B4-BE49-F238E27FC236}">
                <a16:creationId xmlns:a16="http://schemas.microsoft.com/office/drawing/2014/main" xmlns="" id="{4D62744F-CB58-79BD-798D-6AB56CA1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569" y="172622"/>
            <a:ext cx="4277533" cy="5717288"/>
          </a:xfrm>
          <a:prstGeom prst="rect">
            <a:avLst/>
          </a:prstGeom>
        </p:spPr>
      </p:pic>
      <p:sp>
        <p:nvSpPr>
          <p:cNvPr id="5" name="TextBox 4">
            <a:extLst>
              <a:ext uri="{FF2B5EF4-FFF2-40B4-BE49-F238E27FC236}">
                <a16:creationId xmlns:a16="http://schemas.microsoft.com/office/drawing/2014/main" xmlns="" id="{B0EC5988-C095-AE35-69CF-5A824E880A18}"/>
              </a:ext>
            </a:extLst>
          </p:cNvPr>
          <p:cNvSpPr txBox="1"/>
          <p:nvPr/>
        </p:nvSpPr>
        <p:spPr>
          <a:xfrm>
            <a:off x="4089757" y="5740399"/>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Franklin Gothic Medium" panose="020B0603020102020204" pitchFamily="34" charset="0"/>
              </a:rPr>
              <a:t>Source: Research Affiliates; March 1990 – December 2024.</a:t>
            </a:r>
          </a:p>
        </p:txBody>
      </p:sp>
      <p:sp>
        <p:nvSpPr>
          <p:cNvPr id="2" name="TextBox 1">
            <a:extLst>
              <a:ext uri="{FF2B5EF4-FFF2-40B4-BE49-F238E27FC236}">
                <a16:creationId xmlns:a16="http://schemas.microsoft.com/office/drawing/2014/main" xmlns="" id="{B52731DD-72E3-F9F8-DF5D-FFA19EC143EB}"/>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30339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123F3D-A46F-2827-1BF3-BFD134860C6F}"/>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85418684-9141-E94C-B808-526542768604}"/>
              </a:ext>
            </a:extLst>
          </p:cNvPr>
          <p:cNvGraphicFramePr>
            <a:graphicFrameLocks/>
          </p:cNvGraphicFramePr>
          <p:nvPr>
            <p:extLst>
              <p:ext uri="{D42A27DB-BD31-4B8C-83A1-F6EECF244321}">
                <p14:modId xmlns:p14="http://schemas.microsoft.com/office/powerpoint/2010/main" val="3504726984"/>
              </p:ext>
            </p:extLst>
          </p:nvPr>
        </p:nvGraphicFramePr>
        <p:xfrm>
          <a:off x="493487" y="298156"/>
          <a:ext cx="11350170" cy="54954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D75CCE3E-DE7F-13DB-536C-8F31DA5DC1F8}"/>
              </a:ext>
            </a:extLst>
          </p:cNvPr>
          <p:cNvSpPr txBox="1"/>
          <p:nvPr/>
        </p:nvSpPr>
        <p:spPr>
          <a:xfrm>
            <a:off x="1016020" y="5655128"/>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Franklin Gothic Medium" panose="020B0603020102020204" pitchFamily="34" charset="0"/>
              </a:rPr>
              <a:t>Source: Global Financial Data. As of February 28, 2025.</a:t>
            </a:r>
          </a:p>
        </p:txBody>
      </p:sp>
      <p:pic>
        <p:nvPicPr>
          <p:cNvPr id="6" name="Picture 5">
            <a:extLst>
              <a:ext uri="{FF2B5EF4-FFF2-40B4-BE49-F238E27FC236}">
                <a16:creationId xmlns:a16="http://schemas.microsoft.com/office/drawing/2014/main" xmlns="" id="{DC1E471F-BFC1-639F-7B1A-9B30EAF32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268" y="709943"/>
            <a:ext cx="2231589" cy="354429"/>
          </a:xfrm>
          <a:prstGeom prst="rect">
            <a:avLst/>
          </a:prstGeom>
        </p:spPr>
      </p:pic>
      <p:sp>
        <p:nvSpPr>
          <p:cNvPr id="4" name="TextBox 3">
            <a:extLst>
              <a:ext uri="{FF2B5EF4-FFF2-40B4-BE49-F238E27FC236}">
                <a16:creationId xmlns:a16="http://schemas.microsoft.com/office/drawing/2014/main" xmlns="" id="{4A0E8F42-E20B-09EB-ADE2-58EDB36228C3}"/>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0800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10531A0-4F5A-4DFE-8700-0C9455DF9BC0}"/>
              </a:ext>
            </a:extLst>
          </p:cNvPr>
          <p:cNvSpPr txBox="1">
            <a:spLocks noChangeArrowheads="1"/>
          </p:cNvSpPr>
          <p:nvPr/>
        </p:nvSpPr>
        <p:spPr bwMode="auto">
          <a:xfrm>
            <a:off x="2078363" y="5144678"/>
            <a:ext cx="8715141" cy="276999"/>
          </a:xfrm>
          <a:prstGeom prst="rect">
            <a:avLst/>
          </a:prstGeom>
          <a:noFill/>
        </p:spPr>
        <p:txBody>
          <a:bodyPr wrap="square" rtlCol="0">
            <a:spAutoFit/>
          </a:bodyPr>
          <a:lstStyle>
            <a:defPPr>
              <a:defRPr lang="en-US"/>
            </a:defPPr>
            <a:lvl1pPr>
              <a:defRPr sz="1200"/>
            </a:lvl1pPr>
          </a:lstStyle>
          <a:p>
            <a:r>
              <a:rPr lang="en-US" altLang="en-US" dirty="0"/>
              <a:t>Source:  Global Financial Data, Ned Davis Research, valuations based on CAPE ratios as of March 31</a:t>
            </a:r>
            <a:r>
              <a:rPr lang="en-US" altLang="en-US" baseline="30000" dirty="0"/>
              <a:t>st</a:t>
            </a:r>
            <a:r>
              <a:rPr lang="en-US" altLang="en-US" dirty="0"/>
              <a:t>, 2025</a:t>
            </a:r>
          </a:p>
        </p:txBody>
      </p:sp>
      <p:graphicFrame>
        <p:nvGraphicFramePr>
          <p:cNvPr id="2" name="Table 3">
            <a:extLst>
              <a:ext uri="{FF2B5EF4-FFF2-40B4-BE49-F238E27FC236}">
                <a16:creationId xmlns:a16="http://schemas.microsoft.com/office/drawing/2014/main" xmlns="" id="{2CA86A3F-57E8-38E1-F8BE-F123D5EAAF00}"/>
              </a:ext>
            </a:extLst>
          </p:cNvPr>
          <p:cNvGraphicFramePr>
            <a:graphicFrameLocks noGrp="1"/>
          </p:cNvGraphicFramePr>
          <p:nvPr>
            <p:extLst>
              <p:ext uri="{D42A27DB-BD31-4B8C-83A1-F6EECF244321}">
                <p14:modId xmlns:p14="http://schemas.microsoft.com/office/powerpoint/2010/main" val="3603197376"/>
              </p:ext>
            </p:extLst>
          </p:nvPr>
        </p:nvGraphicFramePr>
        <p:xfrm>
          <a:off x="2078363" y="1277715"/>
          <a:ext cx="8035274" cy="3842774"/>
        </p:xfrm>
        <a:graphic>
          <a:graphicData uri="http://schemas.openxmlformats.org/drawingml/2006/table">
            <a:tbl>
              <a:tblPr firstRow="1" bandRow="1">
                <a:tableStyleId>{5C22544A-7EE6-4342-B048-85BDC9FD1C3A}</a:tableStyleId>
              </a:tblPr>
              <a:tblGrid>
                <a:gridCol w="4475813">
                  <a:extLst>
                    <a:ext uri="{9D8B030D-6E8A-4147-A177-3AD203B41FA5}">
                      <a16:colId xmlns:a16="http://schemas.microsoft.com/office/drawing/2014/main" xmlns="" val="3354595063"/>
                    </a:ext>
                  </a:extLst>
                </a:gridCol>
                <a:gridCol w="3559461">
                  <a:extLst>
                    <a:ext uri="{9D8B030D-6E8A-4147-A177-3AD203B41FA5}">
                      <a16:colId xmlns:a16="http://schemas.microsoft.com/office/drawing/2014/main" xmlns="" val="1872095678"/>
                    </a:ext>
                  </a:extLst>
                </a:gridCol>
              </a:tblGrid>
              <a:tr h="1038614">
                <a:tc>
                  <a:txBody>
                    <a:bodyPr/>
                    <a:lstStyle/>
                    <a:p>
                      <a:pPr algn="l"/>
                      <a:endParaRPr lang="en-US" sz="2500" dirty="0">
                        <a:latin typeface="Franklin Gothic Medium" panose="020B0603020102020204" pitchFamily="34" charset="0"/>
                      </a:endParaRPr>
                    </a:p>
                  </a:txBody>
                  <a:tcPr anchor="ctr"/>
                </a:tc>
                <a:tc>
                  <a:txBody>
                    <a:bodyPr/>
                    <a:lstStyle/>
                    <a:p>
                      <a:pPr algn="ctr"/>
                      <a:r>
                        <a:rPr lang="en-US" sz="4000" dirty="0">
                          <a:latin typeface="Franklin Gothic Medium" panose="020B0603020102020204" pitchFamily="34" charset="0"/>
                        </a:rPr>
                        <a:t>CAPE Ratio</a:t>
                      </a:r>
                    </a:p>
                  </a:txBody>
                  <a:tcPr anchor="ctr"/>
                </a:tc>
                <a:extLst>
                  <a:ext uri="{0D108BD9-81ED-4DB2-BD59-A6C34878D82A}">
                    <a16:rowId xmlns:a16="http://schemas.microsoft.com/office/drawing/2014/main" xmlns="" val="2650194166"/>
                  </a:ext>
                </a:extLst>
              </a:tr>
              <a:tr h="598640">
                <a:tc>
                  <a:txBody>
                    <a:bodyPr/>
                    <a:lstStyle/>
                    <a:p>
                      <a:pPr algn="l"/>
                      <a:r>
                        <a:rPr lang="en-US" sz="4000" dirty="0">
                          <a:latin typeface="Franklin Gothic Medium" panose="020B0603020102020204" pitchFamily="34" charset="0"/>
                        </a:rPr>
                        <a:t>USA</a:t>
                      </a:r>
                    </a:p>
                  </a:txBody>
                  <a:tcPr anchor="ctr"/>
                </a:tc>
                <a:tc>
                  <a:txBody>
                    <a:bodyPr/>
                    <a:lstStyle/>
                    <a:p>
                      <a:pPr marL="132715" marR="126365" algn="ctr">
                        <a:spcBef>
                          <a:spcPts val="450"/>
                        </a:spcBef>
                        <a:spcAft>
                          <a:spcPts val="0"/>
                        </a:spcAft>
                      </a:pPr>
                      <a:r>
                        <a:rPr lang="en-US" sz="4000" kern="1200" dirty="0">
                          <a:solidFill>
                            <a:schemeClr val="dk1"/>
                          </a:solidFill>
                          <a:latin typeface="Franklin Gothic Medium" panose="020B0603020102020204" pitchFamily="34" charset="0"/>
                          <a:ea typeface="+mn-ea"/>
                          <a:cs typeface="+mn-cs"/>
                        </a:rPr>
                        <a:t>35</a:t>
                      </a:r>
                    </a:p>
                  </a:txBody>
                  <a:tcPr marL="0" marR="0" marT="0" marB="0" anchor="ctr"/>
                </a:tc>
                <a:extLst>
                  <a:ext uri="{0D108BD9-81ED-4DB2-BD59-A6C34878D82A}">
                    <a16:rowId xmlns:a16="http://schemas.microsoft.com/office/drawing/2014/main" xmlns="" val="1692239409"/>
                  </a:ext>
                </a:extLst>
              </a:tr>
              <a:tr h="598640">
                <a:tc>
                  <a:txBody>
                    <a:bodyPr/>
                    <a:lstStyle/>
                    <a:p>
                      <a:pPr algn="l"/>
                      <a:r>
                        <a:rPr lang="en-US" sz="4000" dirty="0">
                          <a:latin typeface="Franklin Gothic Medium" panose="020B0603020102020204" pitchFamily="34" charset="0"/>
                        </a:rPr>
                        <a:t>Foreign Developed</a:t>
                      </a:r>
                    </a:p>
                  </a:txBody>
                  <a:tcPr anchor="ctr"/>
                </a:tc>
                <a:tc>
                  <a:txBody>
                    <a:bodyPr/>
                    <a:lstStyle/>
                    <a:p>
                      <a:pPr marL="132715" marR="126365" algn="ctr" defTabSz="914400" rtl="0" eaLnBrk="1" latinLnBrk="0" hangingPunct="1">
                        <a:spcBef>
                          <a:spcPts val="450"/>
                        </a:spcBef>
                        <a:spcAft>
                          <a:spcPts val="0"/>
                        </a:spcAft>
                      </a:pPr>
                      <a:r>
                        <a:rPr lang="en-US" sz="4000" kern="1200" dirty="0">
                          <a:solidFill>
                            <a:schemeClr val="dk1"/>
                          </a:solidFill>
                          <a:latin typeface="Franklin Gothic Medium" panose="020B0603020102020204" pitchFamily="34" charset="0"/>
                          <a:ea typeface="+mn-ea"/>
                          <a:cs typeface="+mn-cs"/>
                        </a:rPr>
                        <a:t>19</a:t>
                      </a:r>
                    </a:p>
                  </a:txBody>
                  <a:tcPr marL="0" marR="0" marT="0" marB="0"/>
                </a:tc>
                <a:extLst>
                  <a:ext uri="{0D108BD9-81ED-4DB2-BD59-A6C34878D82A}">
                    <a16:rowId xmlns:a16="http://schemas.microsoft.com/office/drawing/2014/main" xmlns="" val="3365433108"/>
                  </a:ext>
                </a:extLst>
              </a:tr>
              <a:tr h="598640">
                <a:tc>
                  <a:txBody>
                    <a:bodyPr/>
                    <a:lstStyle/>
                    <a:p>
                      <a:pPr algn="l"/>
                      <a:r>
                        <a:rPr lang="en-US" sz="4000" dirty="0">
                          <a:latin typeface="Franklin Gothic Medium" panose="020B0603020102020204" pitchFamily="34" charset="0"/>
                        </a:rPr>
                        <a:t>Foreign Emerging</a:t>
                      </a:r>
                    </a:p>
                  </a:txBody>
                  <a:tcPr anchor="ctr"/>
                </a:tc>
                <a:tc>
                  <a:txBody>
                    <a:bodyPr/>
                    <a:lstStyle/>
                    <a:p>
                      <a:pPr marL="132715" marR="126365" algn="ctr" defTabSz="914400" rtl="0" eaLnBrk="1" latinLnBrk="0" hangingPunct="1">
                        <a:spcBef>
                          <a:spcPts val="450"/>
                        </a:spcBef>
                        <a:spcAft>
                          <a:spcPts val="0"/>
                        </a:spcAft>
                      </a:pPr>
                      <a:r>
                        <a:rPr lang="en-US" sz="4000" kern="1200" dirty="0">
                          <a:solidFill>
                            <a:schemeClr val="dk1"/>
                          </a:solidFill>
                          <a:latin typeface="Franklin Gothic Medium" panose="020B0603020102020204" pitchFamily="34" charset="0"/>
                          <a:ea typeface="+mn-ea"/>
                          <a:cs typeface="+mn-cs"/>
                        </a:rPr>
                        <a:t>14</a:t>
                      </a:r>
                    </a:p>
                  </a:txBody>
                  <a:tcPr marL="0" marR="0" marT="0" marB="0"/>
                </a:tc>
                <a:extLst>
                  <a:ext uri="{0D108BD9-81ED-4DB2-BD59-A6C34878D82A}">
                    <a16:rowId xmlns:a16="http://schemas.microsoft.com/office/drawing/2014/main" xmlns="" val="3397150108"/>
                  </a:ext>
                </a:extLst>
              </a:tr>
              <a:tr h="598640">
                <a:tc>
                  <a:txBody>
                    <a:bodyPr/>
                    <a:lstStyle/>
                    <a:p>
                      <a:pPr algn="l"/>
                      <a:r>
                        <a:rPr lang="en-US" sz="4000" dirty="0">
                          <a:latin typeface="Franklin Gothic Medium" panose="020B0603020102020204" pitchFamily="34" charset="0"/>
                        </a:rPr>
                        <a:t>Cheapest 25%</a:t>
                      </a:r>
                    </a:p>
                  </a:txBody>
                  <a:tcPr anchor="ctr"/>
                </a:tc>
                <a:tc>
                  <a:txBody>
                    <a:bodyPr/>
                    <a:lstStyle/>
                    <a:p>
                      <a:pPr marL="132715" marR="126365" algn="ctr" defTabSz="914400" rtl="0" eaLnBrk="1" latinLnBrk="0" hangingPunct="1">
                        <a:spcBef>
                          <a:spcPts val="450"/>
                        </a:spcBef>
                        <a:spcAft>
                          <a:spcPts val="0"/>
                        </a:spcAft>
                      </a:pPr>
                      <a:r>
                        <a:rPr lang="en-US" sz="4000" kern="1200" dirty="0">
                          <a:solidFill>
                            <a:schemeClr val="dk1"/>
                          </a:solidFill>
                          <a:latin typeface="Franklin Gothic Medium" panose="020B0603020102020204" pitchFamily="34" charset="0"/>
                          <a:ea typeface="+mn-ea"/>
                          <a:cs typeface="+mn-cs"/>
                        </a:rPr>
                        <a:t>11</a:t>
                      </a:r>
                    </a:p>
                  </a:txBody>
                  <a:tcPr marL="0" marR="0" marT="0" marB="0"/>
                </a:tc>
                <a:extLst>
                  <a:ext uri="{0D108BD9-81ED-4DB2-BD59-A6C34878D82A}">
                    <a16:rowId xmlns:a16="http://schemas.microsoft.com/office/drawing/2014/main" xmlns="" val="1441511729"/>
                  </a:ext>
                </a:extLst>
              </a:tr>
            </a:tbl>
          </a:graphicData>
        </a:graphic>
      </p:graphicFrame>
      <p:sp>
        <p:nvSpPr>
          <p:cNvPr id="4" name="Rectangle 3">
            <a:extLst>
              <a:ext uri="{FF2B5EF4-FFF2-40B4-BE49-F238E27FC236}">
                <a16:creationId xmlns:a16="http://schemas.microsoft.com/office/drawing/2014/main" xmlns="" id="{30D4F855-CAEA-72A0-CD0D-1F6C1D408FE8}"/>
              </a:ext>
            </a:extLst>
          </p:cNvPr>
          <p:cNvSpPr/>
          <p:nvPr/>
        </p:nvSpPr>
        <p:spPr>
          <a:xfrm>
            <a:off x="217183" y="108741"/>
            <a:ext cx="11676840" cy="6596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Global Valuations</a:t>
            </a:r>
          </a:p>
        </p:txBody>
      </p:sp>
      <p:sp>
        <p:nvSpPr>
          <p:cNvPr id="3" name="TextBox 2">
            <a:extLst>
              <a:ext uri="{FF2B5EF4-FFF2-40B4-BE49-F238E27FC236}">
                <a16:creationId xmlns:a16="http://schemas.microsoft.com/office/drawing/2014/main" xmlns="" id="{4974AC5A-8B45-42FC-1F6D-A597B7C51B86}"/>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0088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12A3B0-669D-B31D-B0E9-7E529CC3DFE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F3BFFC2B-90CE-1AB2-3F6D-9B3A425113FD}"/>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18</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pic>
        <p:nvPicPr>
          <p:cNvPr id="2" name="Picture 1" descr="blind-men-and-the-elephant-gif.gif">
            <a:extLst>
              <a:ext uri="{FF2B5EF4-FFF2-40B4-BE49-F238E27FC236}">
                <a16:creationId xmlns:a16="http://schemas.microsoft.com/office/drawing/2014/main" xmlns="" id="{4A22E225-E966-5906-AE9D-CB01C6F75D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5582" y="913626"/>
            <a:ext cx="6370041" cy="477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0EA76E1D-2E98-A87E-507A-FBB660C63543}"/>
              </a:ext>
            </a:extLst>
          </p:cNvPr>
          <p:cNvSpPr/>
          <p:nvPr/>
        </p:nvSpPr>
        <p:spPr>
          <a:xfrm>
            <a:off x="257580" y="131895"/>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How Can a Company Maximize Return On Investment?</a:t>
            </a:r>
          </a:p>
        </p:txBody>
      </p:sp>
      <p:sp>
        <p:nvSpPr>
          <p:cNvPr id="5" name="TextBox 4">
            <a:extLst>
              <a:ext uri="{FF2B5EF4-FFF2-40B4-BE49-F238E27FC236}">
                <a16:creationId xmlns:a16="http://schemas.microsoft.com/office/drawing/2014/main" xmlns="" id="{C1D5D16B-6187-C36C-CD58-D14ABE0736A1}"/>
              </a:ext>
            </a:extLst>
          </p:cNvPr>
          <p:cNvSpPr txBox="1"/>
          <p:nvPr/>
        </p:nvSpPr>
        <p:spPr>
          <a:xfrm>
            <a:off x="456614" y="1166842"/>
            <a:ext cx="507492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Cash Dividend</a:t>
            </a:r>
          </a:p>
          <a:p>
            <a:endPar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Buyback Stock</a:t>
            </a:r>
          </a:p>
          <a:p>
            <a:endPar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Pay Down Debt</a:t>
            </a:r>
          </a:p>
          <a:p>
            <a:endPar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Mergers &amp; Acquisitions</a:t>
            </a:r>
          </a:p>
          <a:p>
            <a:endPar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Reinvest in the Business</a:t>
            </a:r>
          </a:p>
        </p:txBody>
      </p:sp>
    </p:spTree>
    <p:extLst>
      <p:ext uri="{BB962C8B-B14F-4D97-AF65-F5344CB8AC3E}">
        <p14:creationId xmlns:p14="http://schemas.microsoft.com/office/powerpoint/2010/main" val="129311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C8BB60-1B21-3143-B691-C753CFEE41F2}"/>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19</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FCEA1DA7-9785-5841-B669-26476D9DA561}"/>
              </a:ext>
            </a:extLst>
          </p:cNvPr>
          <p:cNvSpPr/>
          <p:nvPr/>
        </p:nvSpPr>
        <p:spPr>
          <a:xfrm>
            <a:off x="217183" y="108741"/>
            <a:ext cx="11676840" cy="584775"/>
          </a:xfrm>
          <a:prstGeom prst="rect">
            <a:avLst/>
          </a:prstGeom>
        </p:spPr>
        <p:txBody>
          <a:bodyPr wrap="square">
            <a:spAutoFit/>
          </a:bodyPr>
          <a:lstStyle/>
          <a:p>
            <a:pPr marL="0" lvl="1"/>
            <a:r>
              <a:rPr lang="en-US" sz="32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Why a Shareholder Yield Strategy</a:t>
            </a:r>
          </a:p>
        </p:txBody>
      </p:sp>
      <p:pic>
        <p:nvPicPr>
          <p:cNvPr id="7" name="Picture 6">
            <a:extLst>
              <a:ext uri="{FF2B5EF4-FFF2-40B4-BE49-F238E27FC236}">
                <a16:creationId xmlns:a16="http://schemas.microsoft.com/office/drawing/2014/main" xmlns="" id="{B627AE24-6B51-286C-B225-CD6191B07AE5}"/>
              </a:ext>
            </a:extLst>
          </p:cNvPr>
          <p:cNvPicPr>
            <a:picLocks noChangeAspect="1"/>
          </p:cNvPicPr>
          <p:nvPr/>
        </p:nvPicPr>
        <p:blipFill>
          <a:blip r:embed="rId3"/>
          <a:stretch>
            <a:fillRect/>
          </a:stretch>
        </p:blipFill>
        <p:spPr>
          <a:xfrm>
            <a:off x="159269" y="2153806"/>
            <a:ext cx="11873461" cy="1689324"/>
          </a:xfrm>
          <a:prstGeom prst="rect">
            <a:avLst/>
          </a:prstGeom>
        </p:spPr>
      </p:pic>
    </p:spTree>
    <p:extLst>
      <p:ext uri="{BB962C8B-B14F-4D97-AF65-F5344CB8AC3E}">
        <p14:creationId xmlns:p14="http://schemas.microsoft.com/office/powerpoint/2010/main" val="127899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xmlns="" id="{624BEBA4-5DF2-BAF8-CF85-AB2D06F82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774" y="461133"/>
            <a:ext cx="3298825" cy="759982"/>
          </a:xfrm>
          <a:prstGeom prst="rect">
            <a:avLst/>
          </a:prstGeom>
        </p:spPr>
      </p:pic>
      <p:sp>
        <p:nvSpPr>
          <p:cNvPr id="6" name="TextBox 5">
            <a:extLst>
              <a:ext uri="{FF2B5EF4-FFF2-40B4-BE49-F238E27FC236}">
                <a16:creationId xmlns:a16="http://schemas.microsoft.com/office/drawing/2014/main" xmlns="" id="{E6F4455D-2089-EA7E-8430-1449D64C9323}"/>
              </a:ext>
            </a:extLst>
          </p:cNvPr>
          <p:cNvSpPr txBox="1"/>
          <p:nvPr/>
        </p:nvSpPr>
        <p:spPr>
          <a:xfrm>
            <a:off x="2085434" y="2025908"/>
            <a:ext cx="9737422" cy="4832092"/>
          </a:xfrm>
          <a:prstGeom prst="rect">
            <a:avLst/>
          </a:prstGeom>
          <a:noFill/>
        </p:spPr>
        <p:txBody>
          <a:bodyPr wrap="square" rtlCol="0">
            <a:spAutoFit/>
          </a:bodyPr>
          <a:lstStyle/>
          <a:p>
            <a:pPr lvl="0"/>
            <a:endParaRPr lang="en-US" sz="4400" dirty="0">
              <a:solidFill>
                <a:srgbClr val="FFFFFF"/>
              </a:solidFill>
              <a:latin typeface="Franklin Gothic Medium" panose="020B0603020102020204" pitchFamily="34" charset="0"/>
              <a:ea typeface="Roboto Light" charset="0"/>
              <a:cs typeface="Roboto Light" charset="0"/>
            </a:endParaRPr>
          </a:p>
          <a:p>
            <a:pPr lvl="0"/>
            <a:r>
              <a:rPr lang="en-US" sz="4400" dirty="0">
                <a:solidFill>
                  <a:srgbClr val="FFFFFF"/>
                </a:solidFill>
                <a:latin typeface="Franklin Gothic Medium" panose="020B0603020102020204" pitchFamily="34" charset="0"/>
                <a:ea typeface="Roboto Light" charset="0"/>
                <a:cs typeface="Roboto Light" charset="0"/>
              </a:rPr>
              <a:t>		A Warning</a:t>
            </a:r>
          </a:p>
          <a:p>
            <a:pPr lvl="0"/>
            <a:r>
              <a:rPr lang="en-US" sz="4400" dirty="0">
                <a:solidFill>
                  <a:srgbClr val="FFFFFF"/>
                </a:solidFill>
                <a:latin typeface="Franklin Gothic Medium" panose="020B0603020102020204" pitchFamily="34" charset="0"/>
                <a:ea typeface="Roboto Light" charset="0"/>
                <a:cs typeface="Roboto Light" charset="0"/>
              </a:rPr>
              <a:t>		A Solution</a:t>
            </a:r>
          </a:p>
          <a:p>
            <a:pPr lvl="0"/>
            <a:r>
              <a:rPr lang="en-US" sz="4400" dirty="0">
                <a:solidFill>
                  <a:srgbClr val="FFFFFF"/>
                </a:solidFill>
                <a:latin typeface="Franklin Gothic Medium" panose="020B0603020102020204" pitchFamily="34" charset="0"/>
                <a:ea typeface="Roboto Light" charset="0"/>
                <a:cs typeface="Roboto Light" charset="0"/>
              </a:rPr>
              <a:t>		A Curiosity</a:t>
            </a:r>
          </a:p>
          <a:p>
            <a:pPr lvl="0"/>
            <a:r>
              <a:rPr lang="en-US" sz="4400" dirty="0">
                <a:solidFill>
                  <a:srgbClr val="FFFFFF"/>
                </a:solidFill>
                <a:latin typeface="Franklin Gothic Medium" panose="020B0603020102020204" pitchFamily="34" charset="0"/>
                <a:ea typeface="Roboto Light" charset="0"/>
                <a:cs typeface="Roboto Light" charset="0"/>
              </a:rPr>
              <a:t>		Something You Never Heard Of</a:t>
            </a:r>
          </a:p>
          <a:p>
            <a:pPr lvl="0"/>
            <a:endParaRPr lang="en-US" sz="4400" dirty="0">
              <a:solidFill>
                <a:srgbClr val="FFFFFF"/>
              </a:solidFill>
              <a:latin typeface="Franklin Gothic Medium" panose="020B0603020102020204" pitchFamily="34" charset="0"/>
              <a:ea typeface="Roboto Light" charset="0"/>
              <a:cs typeface="Roboto Light" charset="0"/>
            </a:endParaRPr>
          </a:p>
          <a:p>
            <a:pPr lvl="0"/>
            <a:endParaRPr lang="en-US" sz="4400" dirty="0">
              <a:solidFill>
                <a:srgbClr val="FFFFFF"/>
              </a:solidFill>
              <a:latin typeface="Franklin Gothic Medium" panose="020B0603020102020204" pitchFamily="34" charset="0"/>
              <a:ea typeface="Roboto Light" charset="0"/>
              <a:cs typeface="Roboto Light" charset="0"/>
            </a:endParaRPr>
          </a:p>
        </p:txBody>
      </p:sp>
      <p:pic>
        <p:nvPicPr>
          <p:cNvPr id="2" name="Picture 1">
            <a:extLst>
              <a:ext uri="{FF2B5EF4-FFF2-40B4-BE49-F238E27FC236}">
                <a16:creationId xmlns:a16="http://schemas.microsoft.com/office/drawing/2014/main" xmlns="" id="{4F058988-A00B-8C52-F0A2-E29D261C5EC5}"/>
              </a:ext>
            </a:extLst>
          </p:cNvPr>
          <p:cNvPicPr>
            <a:picLocks/>
          </p:cNvPicPr>
          <p:nvPr/>
        </p:nvPicPr>
        <p:blipFill>
          <a:blip r:embed="rId5"/>
          <a:stretch>
            <a:fillRect/>
          </a:stretch>
        </p:blipFill>
        <p:spPr>
          <a:xfrm>
            <a:off x="1133210" y="2808745"/>
            <a:ext cx="2503479" cy="2531881"/>
          </a:xfrm>
          <a:prstGeom prst="rect">
            <a:avLst/>
          </a:prstGeom>
        </p:spPr>
      </p:pic>
      <p:sp>
        <p:nvSpPr>
          <p:cNvPr id="3" name="TextBox 2">
            <a:extLst>
              <a:ext uri="{FF2B5EF4-FFF2-40B4-BE49-F238E27FC236}">
                <a16:creationId xmlns:a16="http://schemas.microsoft.com/office/drawing/2014/main" xmlns="" id="{3ED54C7B-96F6-CAED-5CAE-BD23BC1FBB3C}"/>
              </a:ext>
            </a:extLst>
          </p:cNvPr>
          <p:cNvSpPr txBox="1"/>
          <p:nvPr/>
        </p:nvSpPr>
        <p:spPr>
          <a:xfrm>
            <a:off x="1339651" y="5340626"/>
            <a:ext cx="2092662" cy="584775"/>
          </a:xfrm>
          <a:prstGeom prst="rect">
            <a:avLst/>
          </a:prstGeom>
          <a:noFill/>
        </p:spPr>
        <p:txBody>
          <a:bodyPr wrap="square" rtlCol="0">
            <a:spAutoFit/>
          </a:bodyPr>
          <a:lstStyle/>
          <a:p>
            <a:pPr lvl="0"/>
            <a:r>
              <a:rPr lang="en-US" sz="3200" b="1" dirty="0">
                <a:solidFill>
                  <a:schemeClr val="accent3"/>
                </a:solidFill>
                <a:latin typeface="Franklin Gothic Medium" panose="020B0603020102020204" pitchFamily="34" charset="0"/>
                <a:ea typeface="Roboto Light" charset="0"/>
                <a:cs typeface="Roboto Light" charset="0"/>
              </a:rPr>
              <a:t>Meb Faber</a:t>
            </a:r>
            <a:endParaRPr lang="en-US" sz="3200" dirty="0">
              <a:solidFill>
                <a:srgbClr val="FFFFFF"/>
              </a:solidFill>
              <a:latin typeface="Franklin Gothic Medium" panose="020B0603020102020204" pitchFamily="34" charset="0"/>
              <a:ea typeface="Roboto Light" charset="0"/>
              <a:cs typeface="Roboto Light" charset="0"/>
            </a:endParaRPr>
          </a:p>
        </p:txBody>
      </p:sp>
      <p:sp>
        <p:nvSpPr>
          <p:cNvPr id="5" name="TextBox 4">
            <a:extLst>
              <a:ext uri="{FF2B5EF4-FFF2-40B4-BE49-F238E27FC236}">
                <a16:creationId xmlns:a16="http://schemas.microsoft.com/office/drawing/2014/main" xmlns="" id="{8310BAEB-1C01-9581-DE69-1435D4CA4A37}"/>
              </a:ext>
            </a:extLst>
          </p:cNvPr>
          <p:cNvSpPr txBox="1"/>
          <p:nvPr/>
        </p:nvSpPr>
        <p:spPr>
          <a:xfrm>
            <a:off x="830837" y="1056312"/>
            <a:ext cx="5611705" cy="1938992"/>
          </a:xfrm>
          <a:prstGeom prst="rect">
            <a:avLst/>
          </a:prstGeom>
          <a:noFill/>
        </p:spPr>
        <p:txBody>
          <a:bodyPr wrap="square" rtlCol="0">
            <a:spAutoFit/>
          </a:bodyPr>
          <a:lstStyle/>
          <a:p>
            <a:pPr lvl="0"/>
            <a:r>
              <a:rPr lang="en-US" sz="6000" dirty="0">
                <a:solidFill>
                  <a:srgbClr val="FFFFFF"/>
                </a:solidFill>
                <a:latin typeface="Franklin Gothic Medium" panose="020B0603020102020204" pitchFamily="34" charset="0"/>
                <a:ea typeface="Roboto Light" charset="0"/>
                <a:cs typeface="Roboto Light" charset="0"/>
              </a:rPr>
              <a:t>Macro with Meb</a:t>
            </a:r>
          </a:p>
          <a:p>
            <a:pPr lvl="0"/>
            <a:r>
              <a:rPr lang="en-US" sz="6000" dirty="0">
                <a:solidFill>
                  <a:srgbClr val="FFFFFF"/>
                </a:solidFill>
                <a:latin typeface="Franklin Gothic Medium" panose="020B0603020102020204" pitchFamily="34" charset="0"/>
                <a:ea typeface="Roboto Light" charset="0"/>
                <a:cs typeface="Roboto Light" charset="0"/>
              </a:rPr>
              <a:t>		</a:t>
            </a:r>
          </a:p>
        </p:txBody>
      </p:sp>
    </p:spTree>
    <p:extLst>
      <p:ext uri="{BB962C8B-B14F-4D97-AF65-F5344CB8AC3E}">
        <p14:creationId xmlns:p14="http://schemas.microsoft.com/office/powerpoint/2010/main" val="347143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5BF42F-F360-7202-C0A5-16A94700C2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C743D1C2-DA83-F629-FDF3-A005764F3FAA}"/>
              </a:ext>
            </a:extLst>
          </p:cNvPr>
          <p:cNvSpPr txBox="1"/>
          <p:nvPr/>
        </p:nvSpPr>
        <p:spPr>
          <a:xfrm>
            <a:off x="4641780" y="4735653"/>
            <a:ext cx="10038522" cy="892552"/>
          </a:xfrm>
          <a:prstGeom prst="rect">
            <a:avLst/>
          </a:prstGeom>
          <a:noFill/>
        </p:spPr>
        <p:txBody>
          <a:bodyPr wrap="square" rtlCol="0">
            <a:spAutoFit/>
          </a:bodyPr>
          <a:lstStyle/>
          <a:p>
            <a:pPr marL="285750" indent="-285750">
              <a:buFontTx/>
              <a:buChar char="-"/>
            </a:pPr>
            <a:r>
              <a:rPr lang="en-US" sz="2800" b="1" dirty="0">
                <a:latin typeface="Franklin Gothic Medium" panose="020B0603020102020204" pitchFamily="34" charset="0"/>
              </a:rPr>
              <a:t>Warren Buffett</a:t>
            </a:r>
          </a:p>
          <a:p>
            <a:r>
              <a:rPr lang="en-US" sz="2400" dirty="0">
                <a:latin typeface="Franklin Gothic Medium" panose="020B0603020102020204" pitchFamily="34" charset="0"/>
              </a:rPr>
              <a:t>    (1984 Letter to Berkshire Hathaway shareholders)</a:t>
            </a:r>
          </a:p>
        </p:txBody>
      </p:sp>
      <p:sp>
        <p:nvSpPr>
          <p:cNvPr id="8" name="Rectangle 7">
            <a:extLst>
              <a:ext uri="{FF2B5EF4-FFF2-40B4-BE49-F238E27FC236}">
                <a16:creationId xmlns:a16="http://schemas.microsoft.com/office/drawing/2014/main" xmlns="" id="{1889A885-A74E-7BB1-41D7-CADE6635FF7C}"/>
              </a:ext>
            </a:extLst>
          </p:cNvPr>
          <p:cNvSpPr/>
          <p:nvPr/>
        </p:nvSpPr>
        <p:spPr>
          <a:xfrm>
            <a:off x="188783" y="146349"/>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Why Buybacks Should Be Considered</a:t>
            </a:r>
          </a:p>
        </p:txBody>
      </p:sp>
      <p:sp>
        <p:nvSpPr>
          <p:cNvPr id="2" name="TextBox 1">
            <a:extLst>
              <a:ext uri="{FF2B5EF4-FFF2-40B4-BE49-F238E27FC236}">
                <a16:creationId xmlns:a16="http://schemas.microsoft.com/office/drawing/2014/main" xmlns="" id="{A1267039-27B8-19A1-5FFD-D457028FDF9E}"/>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20</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6" name="Rounded Rectangle 5">
            <a:extLst>
              <a:ext uri="{FF2B5EF4-FFF2-40B4-BE49-F238E27FC236}">
                <a16:creationId xmlns:a16="http://schemas.microsoft.com/office/drawing/2014/main" xmlns="" id="{4E676721-15E1-BA67-473E-104E6644FFCF}"/>
              </a:ext>
            </a:extLst>
          </p:cNvPr>
          <p:cNvSpPr/>
          <p:nvPr/>
        </p:nvSpPr>
        <p:spPr>
          <a:xfrm>
            <a:off x="3967067" y="1004205"/>
            <a:ext cx="7672195" cy="3396811"/>
          </a:xfrm>
          <a:prstGeom prst="roundRect">
            <a:avLst/>
          </a:prstGeom>
          <a:solidFill>
            <a:schemeClr val="tx2"/>
          </a:solidFill>
          <a:ln w="1143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fontAlgn="base">
              <a:lnSpc>
                <a:spcPct val="120000"/>
              </a:lnSpc>
              <a:buClr>
                <a:srgbClr val="666666"/>
              </a:buClr>
              <a:buSzPct val="100000"/>
            </a:pPr>
            <a:r>
              <a:rPr lang="en-US" sz="2800" dirty="0">
                <a:solidFill>
                  <a:schemeClr val="bg1"/>
                </a:solidFill>
                <a:latin typeface="Franklin Gothic Medium" panose="020B0603020102020204" pitchFamily="34" charset="0"/>
              </a:rPr>
              <a:t>“When companies with outstanding businesses and comfortable financial positions find their shares selling far below intrinsic value in the marketplace, no alternative action can benefit shareholders as surely as repurchases.”</a:t>
            </a:r>
            <a:endParaRPr lang="en-US" sz="2800" i="1" dirty="0">
              <a:solidFill>
                <a:schemeClr val="bg1"/>
              </a:solidFill>
              <a:effectLst/>
              <a:latin typeface="Franklin Gothic Medium" panose="020B0603020102020204" pitchFamily="34" charset="0"/>
              <a:cs typeface="Calibri" panose="020F0502020204030204" pitchFamily="34" charset="0"/>
            </a:endParaRPr>
          </a:p>
        </p:txBody>
      </p:sp>
      <p:pic>
        <p:nvPicPr>
          <p:cNvPr id="11" name="Picture 10" descr="A person wearing glasses and a suit&#10;&#10;AI-generated content may be incorrect.">
            <a:extLst>
              <a:ext uri="{FF2B5EF4-FFF2-40B4-BE49-F238E27FC236}">
                <a16:creationId xmlns:a16="http://schemas.microsoft.com/office/drawing/2014/main" xmlns="" id="{A017F81F-61E1-6BC4-51AD-211A56E33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3" y="1904835"/>
            <a:ext cx="3068123" cy="3048329"/>
          </a:xfrm>
          <a:prstGeom prst="rect">
            <a:avLst/>
          </a:prstGeom>
        </p:spPr>
      </p:pic>
    </p:spTree>
    <p:extLst>
      <p:ext uri="{BB962C8B-B14F-4D97-AF65-F5344CB8AC3E}">
        <p14:creationId xmlns:p14="http://schemas.microsoft.com/office/powerpoint/2010/main" val="45746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C8BB60-1B21-3143-B691-C753CFEE41F2}"/>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21</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FCEA1DA7-9785-5841-B669-26476D9DA561}"/>
              </a:ext>
            </a:extLst>
          </p:cNvPr>
          <p:cNvSpPr/>
          <p:nvPr/>
        </p:nvSpPr>
        <p:spPr>
          <a:xfrm>
            <a:off x="217183" y="108741"/>
            <a:ext cx="11676840" cy="660245"/>
          </a:xfrm>
          <a:prstGeom prst="rect">
            <a:avLst/>
          </a:prstGeom>
        </p:spPr>
        <p:txBody>
          <a:bodyPr wrap="square">
            <a:spAutoFit/>
          </a:bodyPr>
          <a:lstStyle/>
          <a:p>
            <a:pPr marL="0" indent="0">
              <a:lnSpc>
                <a:spcPct val="150000"/>
              </a:lnSpc>
              <a:buNone/>
            </a:pPr>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The Cambria Shareholder Yield ETF </a:t>
            </a:r>
            <a:endParaRPr lang="id-ID"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xmlns="" id="{34A17FDD-970A-1276-CB1C-F8DFEB6CE62B}"/>
              </a:ext>
            </a:extLst>
          </p:cNvPr>
          <p:cNvPicPr>
            <a:picLocks noChangeAspect="1"/>
          </p:cNvPicPr>
          <p:nvPr/>
        </p:nvPicPr>
        <p:blipFill>
          <a:blip r:embed="rId3"/>
          <a:stretch>
            <a:fillRect/>
          </a:stretch>
        </p:blipFill>
        <p:spPr>
          <a:xfrm>
            <a:off x="311007" y="1580322"/>
            <a:ext cx="11489191" cy="3697356"/>
          </a:xfrm>
          <a:prstGeom prst="rect">
            <a:avLst/>
          </a:prstGeom>
        </p:spPr>
      </p:pic>
    </p:spTree>
    <p:extLst>
      <p:ext uri="{BB962C8B-B14F-4D97-AF65-F5344CB8AC3E}">
        <p14:creationId xmlns:p14="http://schemas.microsoft.com/office/powerpoint/2010/main" val="334976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C8BB60-1B21-3143-B691-C753CFEE41F2}"/>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22</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FCEA1DA7-9785-5841-B669-26476D9DA561}"/>
              </a:ext>
            </a:extLst>
          </p:cNvPr>
          <p:cNvSpPr/>
          <p:nvPr/>
        </p:nvSpPr>
        <p:spPr>
          <a:xfrm>
            <a:off x="217183" y="108741"/>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For Any Remaining Skeptics</a:t>
            </a:r>
          </a:p>
        </p:txBody>
      </p:sp>
      <p:pic>
        <p:nvPicPr>
          <p:cNvPr id="1026" name="Picture 2">
            <a:extLst>
              <a:ext uri="{FF2B5EF4-FFF2-40B4-BE49-F238E27FC236}">
                <a16:creationId xmlns:a16="http://schemas.microsoft.com/office/drawing/2014/main" xmlns="" id="{C055FBB5-4689-EE20-CF4E-E9679604F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11" y="742799"/>
            <a:ext cx="9143777" cy="514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0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2BD353-816B-A791-04F1-F8D7E51F17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B937562C-204D-25C5-EE7A-7ABFAF18EF9A}"/>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CD18352A-E2C1-233F-A092-6ACABE707A7E}"/>
              </a:ext>
            </a:extLst>
          </p:cNvPr>
          <p:cNvSpPr/>
          <p:nvPr/>
        </p:nvSpPr>
        <p:spPr>
          <a:xfrm>
            <a:off x="3460156" y="1877806"/>
            <a:ext cx="5271688" cy="1551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A Curiosity….</a:t>
            </a:r>
            <a:endParaRPr kumimoji="0" lang="id-ID"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7654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5B5B62-2346-FCC6-8783-423D16EC65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6AE3D8A1-B6FA-985F-5E1E-A93D92D6F1D5}"/>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8B1F6D80-C8E8-AA80-3C5D-532BEF92F45D}"/>
              </a:ext>
            </a:extLst>
          </p:cNvPr>
          <p:cNvSpPr/>
          <p:nvPr/>
        </p:nvSpPr>
        <p:spPr>
          <a:xfrm>
            <a:off x="3081130" y="2345006"/>
            <a:ext cx="6029739" cy="155113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200" i="0" u="none" strike="noStrike" kern="1200" cap="none" spc="0" normalizeH="0" baseline="0" noProof="0" dirty="0" err="1">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Tbills</a:t>
            </a:r>
            <a:r>
              <a:rPr kumimoji="0" lang="en-US"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 and Chill</a:t>
            </a:r>
            <a:endParaRPr kumimoji="0" lang="id-ID"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378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07F50C-F8A0-228D-BD42-8114585B00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88AC4A65-17DD-273A-6F15-79794E7D0D46}"/>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xmlns="" id="{26679B54-8779-D4DF-986C-F942DE4ECD1C}"/>
              </a:ext>
            </a:extLst>
          </p:cNvPr>
          <p:cNvSpPr txBox="1"/>
          <p:nvPr/>
        </p:nvSpPr>
        <p:spPr>
          <a:xfrm>
            <a:off x="1953919" y="5667078"/>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Franklin Gothic Medium" panose="020B0603020102020204" pitchFamily="34" charset="0"/>
              </a:rPr>
              <a:t>Source: Cambria, Global Financial Data, as of </a:t>
            </a:r>
            <a:r>
              <a:rPr lang="en-US" sz="1200" dirty="0">
                <a:latin typeface="Franklin Gothic Medium" panose="020B0603020102020204" pitchFamily="34" charset="0"/>
              </a:rPr>
              <a:t>3/31/2025</a:t>
            </a:r>
            <a:endParaRPr kumimoji="0" lang="en-US" sz="1200" i="0" u="none" strike="noStrike" kern="1200" cap="none" spc="0" normalizeH="0" baseline="0" noProof="0" dirty="0">
              <a:ln>
                <a:noFill/>
              </a:ln>
              <a:effectLst/>
              <a:uLnTx/>
              <a:uFillTx/>
              <a:latin typeface="Franklin Gothic Medium" panose="020B0603020102020204" pitchFamily="34" charset="0"/>
            </a:endParaRPr>
          </a:p>
        </p:txBody>
      </p:sp>
      <p:pic>
        <p:nvPicPr>
          <p:cNvPr id="5" name="Picture 4" descr="A graph with text and numbers&#10;&#10;AI-generated content may be incorrect.">
            <a:extLst>
              <a:ext uri="{FF2B5EF4-FFF2-40B4-BE49-F238E27FC236}">
                <a16:creationId xmlns:a16="http://schemas.microsoft.com/office/drawing/2014/main" xmlns="" id="{8665AE2D-512B-2CAB-08C2-679E15291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75" y="0"/>
            <a:ext cx="8350250" cy="5679132"/>
          </a:xfrm>
          <a:prstGeom prst="rect">
            <a:avLst/>
          </a:prstGeom>
        </p:spPr>
      </p:pic>
      <p:sp>
        <p:nvSpPr>
          <p:cNvPr id="7" name="TextBox 6">
            <a:extLst>
              <a:ext uri="{FF2B5EF4-FFF2-40B4-BE49-F238E27FC236}">
                <a16:creationId xmlns:a16="http://schemas.microsoft.com/office/drawing/2014/main" xmlns="" id="{B37E3BDB-DF0E-7610-6D2F-BF08F0293124}"/>
              </a:ext>
            </a:extLst>
          </p:cNvPr>
          <p:cNvSpPr txBox="1"/>
          <p:nvPr/>
        </p:nvSpPr>
        <p:spPr>
          <a:xfrm rot="16200000">
            <a:off x="953727" y="2864246"/>
            <a:ext cx="165729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Franklin Gothic Medium" panose="020B0603020102020204" pitchFamily="34" charset="0"/>
              </a:rPr>
              <a:t>Yield Spread vs. T-Bills</a:t>
            </a:r>
          </a:p>
        </p:txBody>
      </p:sp>
      <p:sp>
        <p:nvSpPr>
          <p:cNvPr id="8" name="TextBox 7">
            <a:extLst>
              <a:ext uri="{FF2B5EF4-FFF2-40B4-BE49-F238E27FC236}">
                <a16:creationId xmlns:a16="http://schemas.microsoft.com/office/drawing/2014/main" xmlns="" id="{D6A6B4D8-0744-6CC3-424B-0B9351158F48}"/>
              </a:ext>
            </a:extLst>
          </p:cNvPr>
          <p:cNvSpPr txBox="1"/>
          <p:nvPr/>
        </p:nvSpPr>
        <p:spPr>
          <a:xfrm rot="16200000">
            <a:off x="9580976" y="3109412"/>
            <a:ext cx="165729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Franklin Gothic Medium" panose="020B0603020102020204" pitchFamily="34" charset="0"/>
              </a:rPr>
              <a:t>Yield Spread vs. T-Bills</a:t>
            </a:r>
          </a:p>
        </p:txBody>
      </p:sp>
    </p:spTree>
    <p:extLst>
      <p:ext uri="{BB962C8B-B14F-4D97-AF65-F5344CB8AC3E}">
        <p14:creationId xmlns:p14="http://schemas.microsoft.com/office/powerpoint/2010/main" val="24396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0B4767-5240-0EEC-FBA7-3E2FFBA825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E728C81B-6D4F-4112-A5D3-109F1740B3B7}"/>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6DF273C7-4893-D5DD-BBCC-54BDD3DD1595}"/>
              </a:ext>
            </a:extLst>
          </p:cNvPr>
          <p:cNvSpPr/>
          <p:nvPr/>
        </p:nvSpPr>
        <p:spPr>
          <a:xfrm>
            <a:off x="1121423" y="2121013"/>
            <a:ext cx="10744200" cy="13079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60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Something You Never Heard Of</a:t>
            </a:r>
            <a:endParaRPr kumimoji="0" lang="id-ID" sz="60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94201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C7C27C-2EE6-CB84-D8B5-81631CEE9DD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81F36137-97EA-133F-4D18-0F53DF8099CE}"/>
              </a:ext>
            </a:extLst>
          </p:cNvPr>
          <p:cNvSpPr txBox="1"/>
          <p:nvPr/>
        </p:nvSpPr>
        <p:spPr>
          <a:xfrm>
            <a:off x="3144335" y="1495311"/>
            <a:ext cx="5903329" cy="769441"/>
          </a:xfrm>
          <a:prstGeom prst="rect">
            <a:avLst/>
          </a:prstGeom>
          <a:noFill/>
        </p:spPr>
        <p:txBody>
          <a:bodyPr wrap="square" rtlCol="0">
            <a:spAutoFit/>
          </a:bodyPr>
          <a:lstStyle/>
          <a:p>
            <a:pPr lvl="0" algn="ctr"/>
            <a:r>
              <a:rPr lang="en-US" sz="4400" dirty="0">
                <a:latin typeface="Franklin Gothic Medium" panose="020B0603020102020204" pitchFamily="34" charset="0"/>
                <a:ea typeface="Roboto Light" charset="0"/>
                <a:cs typeface="Roboto Light" charset="0"/>
              </a:rPr>
              <a:t>351 to ETF Contribution</a:t>
            </a:r>
          </a:p>
        </p:txBody>
      </p:sp>
      <p:sp>
        <p:nvSpPr>
          <p:cNvPr id="2" name="TextBox 1">
            <a:extLst>
              <a:ext uri="{FF2B5EF4-FFF2-40B4-BE49-F238E27FC236}">
                <a16:creationId xmlns:a16="http://schemas.microsoft.com/office/drawing/2014/main" xmlns="" id="{03DE724F-8BF5-AB93-FA7A-A35E1419B855}"/>
              </a:ext>
            </a:extLst>
          </p:cNvPr>
          <p:cNvSpPr txBox="1"/>
          <p:nvPr/>
        </p:nvSpPr>
        <p:spPr>
          <a:xfrm>
            <a:off x="11639262" y="6434652"/>
            <a:ext cx="452722" cy="338554"/>
          </a:xfrm>
          <a:prstGeom prst="rect">
            <a:avLst/>
          </a:prstGeom>
          <a:noFill/>
        </p:spPr>
        <p:txBody>
          <a:bodyPr wrap="square" rtlCol="0">
            <a:spAutoFit/>
          </a:bodyPr>
          <a:lstStyle/>
          <a:p>
            <a:pPr algn="ctr"/>
            <a:fld id="{6F66599E-EA17-3E4E-9469-24594A16CC52}" type="slidenum">
              <a:rPr lang="en-US" sz="1600" dirty="0">
                <a:solidFill>
                  <a:srgbClr val="FFFFFF"/>
                </a:solidFill>
                <a:latin typeface="Aptos" panose="020B0004020202020204" pitchFamily="34" charset="0"/>
                <a:ea typeface="Roboto" panose="02000000000000000000" pitchFamily="2" charset="0"/>
                <a:cs typeface="Roboto" panose="02000000000000000000" pitchFamily="2" charset="0"/>
              </a:rPr>
              <a:pPr algn="ctr"/>
              <a:t>27</a:t>
            </a:fld>
            <a:endParaRPr lang="en-US" sz="1600" dirty="0">
              <a:solidFill>
                <a:srgbClr val="FFFFFF"/>
              </a:solidFill>
              <a:latin typeface="Aptos" panose="020B0004020202020204" pitchFamily="34" charset="0"/>
              <a:ea typeface="Roboto" panose="02000000000000000000" pitchFamily="2" charset="0"/>
              <a:cs typeface="Roboto" panose="02000000000000000000" pitchFamily="2" charset="0"/>
            </a:endParaRPr>
          </a:p>
        </p:txBody>
      </p:sp>
      <p:pic>
        <p:nvPicPr>
          <p:cNvPr id="4" name="Picture 3" descr="Two men holding drinks and smiling&#10;&#10;AI-generated content may be incorrect.">
            <a:extLst>
              <a:ext uri="{FF2B5EF4-FFF2-40B4-BE49-F238E27FC236}">
                <a16:creationId xmlns:a16="http://schemas.microsoft.com/office/drawing/2014/main" xmlns="" id="{D6A428D0-E44A-F48C-BA53-245D16242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1300" y="2640910"/>
            <a:ext cx="4089400" cy="3067050"/>
          </a:xfrm>
          <a:prstGeom prst="rect">
            <a:avLst/>
          </a:prstGeom>
        </p:spPr>
      </p:pic>
      <p:pic>
        <p:nvPicPr>
          <p:cNvPr id="8" name="Picture 7" descr="A white letter on a blue background&#10;&#10;AI-generated content may be incorrect.">
            <a:extLst>
              <a:ext uri="{FF2B5EF4-FFF2-40B4-BE49-F238E27FC236}">
                <a16:creationId xmlns:a16="http://schemas.microsoft.com/office/drawing/2014/main" xmlns="" id="{6B609A75-EC37-20F8-F75C-686832CBF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69" y="376381"/>
            <a:ext cx="3911600" cy="711200"/>
          </a:xfrm>
          <a:prstGeom prst="rect">
            <a:avLst/>
          </a:prstGeom>
        </p:spPr>
      </p:pic>
      <p:pic>
        <p:nvPicPr>
          <p:cNvPr id="10" name="Picture 9" descr="A blue and orange logo&#10;&#10;AI-generated content may be incorrect.">
            <a:extLst>
              <a:ext uri="{FF2B5EF4-FFF2-40B4-BE49-F238E27FC236}">
                <a16:creationId xmlns:a16="http://schemas.microsoft.com/office/drawing/2014/main" xmlns="" id="{5EFCD0CE-403D-F591-6AC2-D8A412B79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0800" y="315071"/>
            <a:ext cx="3911600" cy="772510"/>
          </a:xfrm>
          <a:prstGeom prst="rect">
            <a:avLst/>
          </a:prstGeom>
        </p:spPr>
      </p:pic>
    </p:spTree>
    <p:extLst>
      <p:ext uri="{BB962C8B-B14F-4D97-AF65-F5344CB8AC3E}">
        <p14:creationId xmlns:p14="http://schemas.microsoft.com/office/powerpoint/2010/main" val="3230400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CC6FD4-D8EC-7AE3-F312-A336D5971F3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CD9A41DC-6D7B-7BBB-42AC-C2B6360C02C1}"/>
              </a:ext>
            </a:extLst>
          </p:cNvPr>
          <p:cNvSpPr txBox="1"/>
          <p:nvPr/>
        </p:nvSpPr>
        <p:spPr>
          <a:xfrm>
            <a:off x="11639262" y="6434652"/>
            <a:ext cx="452722" cy="338554"/>
          </a:xfrm>
          <a:prstGeom prst="rect">
            <a:avLst/>
          </a:prstGeom>
          <a:noFill/>
        </p:spPr>
        <p:txBody>
          <a:bodyPr wrap="square" rtlCol="0">
            <a:spAutoFit/>
          </a:bodyPr>
          <a:lstStyle/>
          <a:p>
            <a:pPr algn="ctr"/>
            <a:fld id="{6F66599E-EA17-3E4E-9469-24594A16CC52}" type="slidenum">
              <a:rPr lang="en-US" sz="1600" dirty="0">
                <a:solidFill>
                  <a:srgbClr val="FFFFFF"/>
                </a:solidFill>
                <a:latin typeface="Aptos" panose="020B0004020202020204" pitchFamily="34" charset="0"/>
                <a:ea typeface="Roboto" panose="02000000000000000000" pitchFamily="2" charset="0"/>
                <a:cs typeface="Roboto" panose="02000000000000000000" pitchFamily="2" charset="0"/>
              </a:rPr>
              <a:pPr algn="ctr"/>
              <a:t>28</a:t>
            </a:fld>
            <a:endParaRPr lang="en-US" sz="1600" dirty="0">
              <a:solidFill>
                <a:srgbClr val="FFFFFF"/>
              </a:solidFill>
              <a:latin typeface="Aptos" panose="020B0004020202020204" pitchFamily="34" charset="0"/>
              <a:ea typeface="Roboto" panose="02000000000000000000" pitchFamily="2" charset="0"/>
              <a:cs typeface="Roboto" panose="02000000000000000000" pitchFamily="2" charset="0"/>
            </a:endParaRPr>
          </a:p>
        </p:txBody>
      </p:sp>
      <p:sp>
        <p:nvSpPr>
          <p:cNvPr id="2" name="Text Box 20">
            <a:extLst>
              <a:ext uri="{FF2B5EF4-FFF2-40B4-BE49-F238E27FC236}">
                <a16:creationId xmlns:a16="http://schemas.microsoft.com/office/drawing/2014/main" xmlns="" id="{08F15ADA-B0D1-055A-D5AF-CAC61732C25B}"/>
              </a:ext>
            </a:extLst>
          </p:cNvPr>
          <p:cNvSpPr txBox="1">
            <a:spLocks noChangeArrowheads="1"/>
          </p:cNvSpPr>
          <p:nvPr/>
        </p:nvSpPr>
        <p:spPr bwMode="auto">
          <a:xfrm>
            <a:off x="79246" y="1133752"/>
            <a:ext cx="11166952" cy="2457587"/>
          </a:xfrm>
          <a:prstGeom prst="rect">
            <a:avLst/>
          </a:prstGeom>
          <a:noFill/>
          <a:ln w="9525" algn="ctr">
            <a:noFill/>
            <a:miter lim="800000"/>
            <a:headEnd/>
            <a:tailEnd/>
          </a:ln>
        </p:spPr>
        <p:txBody>
          <a:bodyPr lIns="0" tIns="0" rIns="0" bIns="0"/>
          <a:lstStyle/>
          <a:p>
            <a:pPr lvl="2" indent="-457200" fontAlgn="base">
              <a:lnSpc>
                <a:spcPct val="120000"/>
              </a:lnSpc>
              <a:spcBef>
                <a:spcPts val="600"/>
              </a:spcBef>
              <a:spcAft>
                <a:spcPts val="600"/>
              </a:spcAft>
              <a:buClr>
                <a:schemeClr val="tx1"/>
              </a:buClr>
              <a:buSzPct val="100000"/>
              <a:buFont typeface="+mj-lt"/>
              <a:buAutoNum type="arabicPeriod"/>
            </a:pPr>
            <a:r>
              <a:rPr lang="en-US" sz="2800" dirty="0">
                <a:latin typeface="Franklin Gothic Medium" panose="020B0603020102020204" pitchFamily="34" charset="0"/>
              </a:rPr>
              <a:t> Contribute an investment portfolio</a:t>
            </a:r>
          </a:p>
          <a:p>
            <a:pPr lvl="2" indent="-457200" fontAlgn="base">
              <a:lnSpc>
                <a:spcPct val="120000"/>
              </a:lnSpc>
              <a:spcBef>
                <a:spcPts val="600"/>
              </a:spcBef>
              <a:spcAft>
                <a:spcPts val="600"/>
              </a:spcAft>
              <a:buClr>
                <a:schemeClr val="tx1"/>
              </a:buClr>
              <a:buSzPct val="100000"/>
              <a:buFont typeface="+mj-lt"/>
              <a:buAutoNum type="arabicPeriod"/>
            </a:pPr>
            <a:r>
              <a:rPr lang="en-US" sz="2800" dirty="0">
                <a:latin typeface="Franklin Gothic Medium" panose="020B0603020102020204" pitchFamily="34" charset="0"/>
              </a:rPr>
              <a:t> “Seed” the launch of an ETF</a:t>
            </a:r>
          </a:p>
          <a:p>
            <a:pPr lvl="2" indent="-457200" fontAlgn="base">
              <a:lnSpc>
                <a:spcPct val="120000"/>
              </a:lnSpc>
              <a:spcBef>
                <a:spcPts val="600"/>
              </a:spcBef>
              <a:spcAft>
                <a:spcPts val="600"/>
              </a:spcAft>
              <a:buClr>
                <a:schemeClr val="tx1"/>
              </a:buClr>
              <a:buSzPct val="100000"/>
              <a:buFont typeface="+mj-lt"/>
              <a:buAutoNum type="arabicPeriod"/>
            </a:pPr>
            <a:r>
              <a:rPr lang="en-US" sz="2800" dirty="0">
                <a:latin typeface="Franklin Gothic Medium" panose="020B0603020102020204" pitchFamily="34" charset="0"/>
              </a:rPr>
              <a:t> Receive a diversified ETF in exchange</a:t>
            </a:r>
          </a:p>
        </p:txBody>
      </p:sp>
      <p:sp>
        <p:nvSpPr>
          <p:cNvPr id="5" name="Text Box 7">
            <a:extLst>
              <a:ext uri="{FF2B5EF4-FFF2-40B4-BE49-F238E27FC236}">
                <a16:creationId xmlns:a16="http://schemas.microsoft.com/office/drawing/2014/main" xmlns="" id="{C13DE3C4-48CB-9966-9299-7D2D553B1F2B}"/>
              </a:ext>
            </a:extLst>
          </p:cNvPr>
          <p:cNvSpPr txBox="1">
            <a:spLocks noChangeArrowheads="1"/>
          </p:cNvSpPr>
          <p:nvPr/>
        </p:nvSpPr>
        <p:spPr bwMode="auto">
          <a:xfrm>
            <a:off x="6110111" y="794367"/>
            <a:ext cx="4145280" cy="176979"/>
          </a:xfrm>
          <a:prstGeom prst="rect">
            <a:avLst/>
          </a:prstGeom>
          <a:noFill/>
          <a:ln w="9525">
            <a:noFill/>
            <a:miter lim="800000"/>
            <a:headEnd/>
            <a:tailEnd/>
          </a:ln>
          <a:effectLst/>
        </p:spPr>
        <p:txBody>
          <a:bodyPr lIns="21771" tIns="21771" rIns="21771" bIns="21771" anchor="ctr"/>
          <a:lstStyle>
            <a:defPPr>
              <a:defRPr lang="en-US"/>
            </a:defPPr>
            <a:lvl1pPr algn="ctr" fontAlgn="base">
              <a:spcBef>
                <a:spcPct val="0"/>
              </a:spcBef>
              <a:spcAft>
                <a:spcPct val="0"/>
              </a:spcAft>
              <a:defRPr sz="1000" b="1">
                <a:solidFill>
                  <a:srgbClr val="FFFFFF"/>
                </a:solidFill>
                <a:ea typeface="ＭＳ Ｐゴシック"/>
              </a:defRPr>
            </a:lvl1pPr>
          </a:lstStyle>
          <a:p>
            <a:pPr marL="134179" indent="-134179" algn="l" defTabSz="977048" eaLnBrk="0" hangingPunct="0">
              <a:lnSpc>
                <a:spcPct val="85000"/>
              </a:lnSpc>
              <a:spcBef>
                <a:spcPts val="357"/>
              </a:spcBef>
              <a:buClr>
                <a:srgbClr val="718DAE"/>
              </a:buClr>
              <a:tabLst>
                <a:tab pos="134179" algn="l"/>
              </a:tabLst>
            </a:pPr>
            <a:endParaRPr lang="en-US" sz="1800" dirty="0">
              <a:solidFill>
                <a:srgbClr val="002A54"/>
              </a:solidFill>
              <a:latin typeface="Aptos" panose="020B0004020202020204" pitchFamily="34" charset="0"/>
              <a:ea typeface="ＭＳ Ｐゴシック" charset="-128"/>
              <a:cs typeface="Calibri" panose="020F0502020204030204" pitchFamily="34" charset="0"/>
            </a:endParaRPr>
          </a:p>
        </p:txBody>
      </p:sp>
      <p:sp>
        <p:nvSpPr>
          <p:cNvPr id="6" name="Rectangle 5">
            <a:extLst>
              <a:ext uri="{FF2B5EF4-FFF2-40B4-BE49-F238E27FC236}">
                <a16:creationId xmlns:a16="http://schemas.microsoft.com/office/drawing/2014/main" xmlns="" id="{AD4E5953-459A-1D46-2FFF-3E8BE249FAD6}"/>
              </a:ext>
            </a:extLst>
          </p:cNvPr>
          <p:cNvSpPr/>
          <p:nvPr/>
        </p:nvSpPr>
        <p:spPr>
          <a:xfrm>
            <a:off x="217183" y="108741"/>
            <a:ext cx="11676840" cy="523220"/>
          </a:xfrm>
          <a:prstGeom prst="rect">
            <a:avLst/>
          </a:prstGeom>
        </p:spPr>
        <p:txBody>
          <a:bodyPr wrap="square">
            <a:spAutoFit/>
          </a:bodyPr>
          <a:lstStyle/>
          <a:p>
            <a:pPr marL="0" lvl="1"/>
            <a:r>
              <a:rPr lang="en-US" sz="2800" b="1" dirty="0">
                <a:solidFill>
                  <a:srgbClr val="002A54"/>
                </a:solidFill>
                <a:latin typeface="Franklin Gothic Medium" panose="020B0603020102020204" pitchFamily="34" charset="0"/>
                <a:ea typeface="Roboto" panose="02000000000000000000" pitchFamily="2" charset="0"/>
                <a:cs typeface="Calibri" panose="020F0502020204030204" pitchFamily="34" charset="0"/>
              </a:rPr>
              <a:t>351 to ETF Exchange Overview</a:t>
            </a:r>
          </a:p>
        </p:txBody>
      </p:sp>
      <p:sp>
        <p:nvSpPr>
          <p:cNvPr id="10" name="Text Box 20">
            <a:extLst>
              <a:ext uri="{FF2B5EF4-FFF2-40B4-BE49-F238E27FC236}">
                <a16:creationId xmlns:a16="http://schemas.microsoft.com/office/drawing/2014/main" xmlns="" id="{51A4AB6F-528C-E94B-9F38-95664227F3A7}"/>
              </a:ext>
            </a:extLst>
          </p:cNvPr>
          <p:cNvSpPr txBox="1">
            <a:spLocks noChangeArrowheads="1"/>
          </p:cNvSpPr>
          <p:nvPr/>
        </p:nvSpPr>
        <p:spPr bwMode="auto">
          <a:xfrm>
            <a:off x="336202" y="5611580"/>
            <a:ext cx="4023763" cy="520381"/>
          </a:xfrm>
          <a:prstGeom prst="rect">
            <a:avLst/>
          </a:prstGeom>
          <a:noFill/>
          <a:ln w="9525" algn="ctr">
            <a:noFill/>
            <a:miter lim="800000"/>
            <a:headEnd/>
            <a:tailEnd/>
          </a:ln>
        </p:spPr>
        <p:txBody>
          <a:bodyPr lIns="0" tIns="0" rIns="0" bIns="0"/>
          <a:lstStyle/>
          <a:p>
            <a:pPr marL="0" lvl="1" fontAlgn="base">
              <a:lnSpc>
                <a:spcPct val="120000"/>
              </a:lnSpc>
              <a:buClr>
                <a:schemeClr val="tx1"/>
              </a:buClr>
              <a:buSzPct val="100000"/>
            </a:pPr>
            <a:r>
              <a:rPr lang="en-US" sz="1600" i="1" dirty="0">
                <a:latin typeface="Franklin Gothic Medium" panose="020B0603020102020204" pitchFamily="34" charset="0"/>
                <a:ea typeface="Trebuchet MS"/>
                <a:cs typeface="Calibri" panose="020F0502020204030204" pitchFamily="34" charset="0"/>
              </a:rPr>
              <a:t>* ETFs are analyzed on a look-through basis</a:t>
            </a:r>
          </a:p>
        </p:txBody>
      </p:sp>
      <p:sp>
        <p:nvSpPr>
          <p:cNvPr id="4" name="Text Box 20">
            <a:extLst>
              <a:ext uri="{FF2B5EF4-FFF2-40B4-BE49-F238E27FC236}">
                <a16:creationId xmlns:a16="http://schemas.microsoft.com/office/drawing/2014/main" xmlns="" id="{DC39016B-6EAC-0317-1A5E-D78AA8CE79FF}"/>
              </a:ext>
            </a:extLst>
          </p:cNvPr>
          <p:cNvSpPr txBox="1">
            <a:spLocks noChangeArrowheads="1"/>
          </p:cNvSpPr>
          <p:nvPr/>
        </p:nvSpPr>
        <p:spPr bwMode="auto">
          <a:xfrm>
            <a:off x="4669411" y="3725449"/>
            <a:ext cx="2853177" cy="719010"/>
          </a:xfrm>
          <a:prstGeom prst="rect">
            <a:avLst/>
          </a:prstGeom>
          <a:solidFill>
            <a:schemeClr val="tx2"/>
          </a:solidFill>
          <a:ln w="63500" algn="ctr">
            <a:noFill/>
            <a:miter lim="800000"/>
            <a:headEnd/>
            <a:tailEnd/>
          </a:ln>
          <a:effectLst>
            <a:softEdge rad="0"/>
          </a:effectLst>
        </p:spPr>
        <p:txBody>
          <a:bodyPr lIns="0" tIns="0" rIns="0" bIns="0" anchor="ctr"/>
          <a:lstStyle/>
          <a:p>
            <a:pPr marL="0" lvl="1" algn="ctr" fontAlgn="base">
              <a:lnSpc>
                <a:spcPct val="120000"/>
              </a:lnSpc>
              <a:buClr>
                <a:srgbClr val="666666"/>
              </a:buClr>
              <a:buSzPct val="100000"/>
            </a:pPr>
            <a:r>
              <a:rPr lang="en-US" sz="3600" i="1" dirty="0">
                <a:solidFill>
                  <a:schemeClr val="bg1"/>
                </a:solidFill>
                <a:latin typeface="Franklin Gothic Medium" panose="020B0603020102020204" pitchFamily="34" charset="0"/>
              </a:rPr>
              <a:t>Tax Deferred</a:t>
            </a:r>
            <a:endParaRPr lang="en-US" sz="3600" i="1" dirty="0">
              <a:solidFill>
                <a:schemeClr val="bg1"/>
              </a:solidFill>
              <a:effectLst/>
              <a:latin typeface="Franklin Gothic Medium" panose="020B0603020102020204" pitchFamily="34" charset="0"/>
              <a:cs typeface="Calibri" panose="020F0502020204030204" pitchFamily="34" charset="0"/>
            </a:endParaRPr>
          </a:p>
        </p:txBody>
      </p:sp>
    </p:spTree>
    <p:extLst>
      <p:ext uri="{BB962C8B-B14F-4D97-AF65-F5344CB8AC3E}">
        <p14:creationId xmlns:p14="http://schemas.microsoft.com/office/powerpoint/2010/main" val="356564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413C5E-7357-2417-E61A-8FAD5F36DE2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C3081C53-197B-D75C-5017-BB30B4D38E91}"/>
              </a:ext>
            </a:extLst>
          </p:cNvPr>
          <p:cNvSpPr txBox="1"/>
          <p:nvPr/>
        </p:nvSpPr>
        <p:spPr>
          <a:xfrm>
            <a:off x="11639262" y="6434652"/>
            <a:ext cx="452722" cy="338554"/>
          </a:xfrm>
          <a:prstGeom prst="rect">
            <a:avLst/>
          </a:prstGeom>
          <a:noFill/>
        </p:spPr>
        <p:txBody>
          <a:bodyPr wrap="square" rtlCol="0">
            <a:spAutoFit/>
          </a:bodyPr>
          <a:lstStyle/>
          <a:p>
            <a:pPr algn="ctr"/>
            <a:fld id="{6F66599E-EA17-3E4E-9469-24594A16CC52}" type="slidenum">
              <a:rPr lang="en-US" sz="1600" dirty="0">
                <a:solidFill>
                  <a:srgbClr val="FFFFFF"/>
                </a:solidFill>
                <a:latin typeface="Aptos" panose="020B0004020202020204" pitchFamily="34" charset="0"/>
                <a:ea typeface="Roboto" panose="02000000000000000000" pitchFamily="2" charset="0"/>
                <a:cs typeface="Roboto" panose="02000000000000000000" pitchFamily="2" charset="0"/>
              </a:rPr>
              <a:pPr algn="ctr"/>
              <a:t>29</a:t>
            </a:fld>
            <a:endParaRPr lang="en-US" sz="1600" dirty="0">
              <a:solidFill>
                <a:srgbClr val="FFFFFF"/>
              </a:solidFill>
              <a:latin typeface="Aptos" panose="020B0004020202020204" pitchFamily="34" charset="0"/>
              <a:ea typeface="Roboto" panose="02000000000000000000" pitchFamily="2" charset="0"/>
              <a:cs typeface="Roboto" panose="02000000000000000000" pitchFamily="2" charset="0"/>
            </a:endParaRPr>
          </a:p>
        </p:txBody>
      </p:sp>
      <p:sp>
        <p:nvSpPr>
          <p:cNvPr id="5" name="Text Box 7">
            <a:extLst>
              <a:ext uri="{FF2B5EF4-FFF2-40B4-BE49-F238E27FC236}">
                <a16:creationId xmlns:a16="http://schemas.microsoft.com/office/drawing/2014/main" xmlns="" id="{D3E85FF3-DFE9-08EC-8E19-53F1099A0565}"/>
              </a:ext>
            </a:extLst>
          </p:cNvPr>
          <p:cNvSpPr txBox="1">
            <a:spLocks noChangeArrowheads="1"/>
          </p:cNvSpPr>
          <p:nvPr/>
        </p:nvSpPr>
        <p:spPr bwMode="auto">
          <a:xfrm>
            <a:off x="6110111" y="794367"/>
            <a:ext cx="4145280" cy="176979"/>
          </a:xfrm>
          <a:prstGeom prst="rect">
            <a:avLst/>
          </a:prstGeom>
          <a:noFill/>
          <a:ln w="9525">
            <a:noFill/>
            <a:miter lim="800000"/>
            <a:headEnd/>
            <a:tailEnd/>
          </a:ln>
          <a:effectLst/>
        </p:spPr>
        <p:txBody>
          <a:bodyPr lIns="21771" tIns="21771" rIns="21771" bIns="21771" anchor="ctr"/>
          <a:lstStyle>
            <a:defPPr>
              <a:defRPr lang="en-US"/>
            </a:defPPr>
            <a:lvl1pPr algn="ctr" fontAlgn="base">
              <a:spcBef>
                <a:spcPct val="0"/>
              </a:spcBef>
              <a:spcAft>
                <a:spcPct val="0"/>
              </a:spcAft>
              <a:defRPr sz="1000" b="1">
                <a:solidFill>
                  <a:srgbClr val="FFFFFF"/>
                </a:solidFill>
                <a:ea typeface="ＭＳ Ｐゴシック"/>
              </a:defRPr>
            </a:lvl1pPr>
          </a:lstStyle>
          <a:p>
            <a:pPr marL="134179" indent="-134179" algn="l" defTabSz="977048" eaLnBrk="0" hangingPunct="0">
              <a:lnSpc>
                <a:spcPct val="85000"/>
              </a:lnSpc>
              <a:spcBef>
                <a:spcPts val="357"/>
              </a:spcBef>
              <a:buClr>
                <a:srgbClr val="718DAE"/>
              </a:buClr>
              <a:tabLst>
                <a:tab pos="134179" algn="l"/>
              </a:tabLst>
            </a:pPr>
            <a:endParaRPr lang="en-US" sz="1800" dirty="0">
              <a:solidFill>
                <a:srgbClr val="002A54"/>
              </a:solidFill>
              <a:latin typeface="Aptos" panose="020B0004020202020204" pitchFamily="34" charset="0"/>
              <a:ea typeface="ＭＳ Ｐゴシック" charset="-128"/>
              <a:cs typeface="Calibri" panose="020F0502020204030204" pitchFamily="34" charset="0"/>
            </a:endParaRPr>
          </a:p>
        </p:txBody>
      </p:sp>
      <p:sp>
        <p:nvSpPr>
          <p:cNvPr id="13" name="Text Box 20">
            <a:extLst>
              <a:ext uri="{FF2B5EF4-FFF2-40B4-BE49-F238E27FC236}">
                <a16:creationId xmlns:a16="http://schemas.microsoft.com/office/drawing/2014/main" xmlns="" id="{742641F9-DAF2-3ACF-8DC1-40FF11FEBB75}"/>
              </a:ext>
            </a:extLst>
          </p:cNvPr>
          <p:cNvSpPr txBox="1">
            <a:spLocks noChangeArrowheads="1"/>
          </p:cNvSpPr>
          <p:nvPr/>
        </p:nvSpPr>
        <p:spPr bwMode="auto">
          <a:xfrm>
            <a:off x="257580" y="1123267"/>
            <a:ext cx="11024056" cy="4420922"/>
          </a:xfrm>
          <a:prstGeom prst="rect">
            <a:avLst/>
          </a:prstGeom>
          <a:noFill/>
          <a:ln w="9525" algn="ctr">
            <a:noFill/>
            <a:miter lim="800000"/>
            <a:headEnd/>
            <a:tailEnd/>
          </a:ln>
        </p:spPr>
        <p:txBody>
          <a:bodyPr lIns="0" tIns="0" rIns="0" bIns="0"/>
          <a:lstStyle/>
          <a:p>
            <a:pPr marL="204103" lvl="1" indent="-204103" fontAlgn="base">
              <a:lnSpc>
                <a:spcPct val="120000"/>
              </a:lnSpc>
              <a:spcBef>
                <a:spcPts val="600"/>
              </a:spcBef>
              <a:spcAft>
                <a:spcPts val="600"/>
              </a:spcAft>
              <a:buClr>
                <a:schemeClr val="tx1"/>
              </a:buClr>
              <a:buSzPct val="100000"/>
              <a:buFont typeface="Arial" panose="020B0604020202020204" pitchFamily="34" charset="0"/>
              <a:buChar char="•"/>
            </a:pPr>
            <a:r>
              <a:rPr lang="en-US" sz="2800" dirty="0">
                <a:latin typeface="Franklin Gothic Medium" panose="020B0603020102020204" pitchFamily="34" charset="0"/>
              </a:rPr>
              <a:t>Contributed portfolios must be diversified:</a:t>
            </a:r>
          </a:p>
          <a:p>
            <a:pPr marL="661303" lvl="2" indent="-204103" fontAlgn="base">
              <a:lnSpc>
                <a:spcPct val="120000"/>
              </a:lnSpc>
              <a:spcBef>
                <a:spcPts val="600"/>
              </a:spcBef>
              <a:spcAft>
                <a:spcPts val="600"/>
              </a:spcAft>
              <a:buClr>
                <a:schemeClr val="tx1"/>
              </a:buClr>
              <a:buSzPct val="100000"/>
              <a:buFont typeface="Arial" panose="020B0604020202020204" pitchFamily="34" charset="0"/>
              <a:buChar char="•"/>
            </a:pPr>
            <a:r>
              <a:rPr lang="en-US" sz="2800" dirty="0">
                <a:latin typeface="Franklin Gothic Medium" panose="020B0603020102020204" pitchFamily="34" charset="0"/>
                <a:ea typeface="Trebuchet MS"/>
                <a:cs typeface="Calibri" panose="020F0502020204030204" pitchFamily="34" charset="0"/>
              </a:rPr>
              <a:t>No single position &gt; 25% (</a:t>
            </a:r>
            <a:r>
              <a:rPr lang="en-US" sz="2800" i="1" dirty="0">
                <a:latin typeface="Franklin Gothic Medium" panose="020B0603020102020204" pitchFamily="34" charset="0"/>
                <a:ea typeface="Trebuchet MS"/>
                <a:cs typeface="Calibri" panose="020F0502020204030204" pitchFamily="34" charset="0"/>
              </a:rPr>
              <a:t>ETFs are exempt from this requirement*</a:t>
            </a:r>
            <a:r>
              <a:rPr lang="en-US" sz="2800" dirty="0">
                <a:latin typeface="Franklin Gothic Medium" panose="020B0603020102020204" pitchFamily="34" charset="0"/>
                <a:ea typeface="Trebuchet MS"/>
                <a:cs typeface="Calibri" panose="020F0502020204030204" pitchFamily="34" charset="0"/>
              </a:rPr>
              <a:t>)</a:t>
            </a:r>
          </a:p>
          <a:p>
            <a:pPr marL="661303" lvl="2" indent="-204103" fontAlgn="base">
              <a:lnSpc>
                <a:spcPct val="120000"/>
              </a:lnSpc>
              <a:spcBef>
                <a:spcPts val="600"/>
              </a:spcBef>
              <a:spcAft>
                <a:spcPts val="600"/>
              </a:spcAft>
              <a:buClr>
                <a:schemeClr val="tx1"/>
              </a:buClr>
              <a:buSzPct val="100000"/>
              <a:buFont typeface="Arial" panose="020B0604020202020204" pitchFamily="34" charset="0"/>
              <a:buChar char="•"/>
            </a:pPr>
            <a:r>
              <a:rPr lang="en-US" sz="2800" dirty="0">
                <a:latin typeface="Franklin Gothic Medium" panose="020B0603020102020204" pitchFamily="34" charset="0"/>
                <a:ea typeface="Trebuchet MS"/>
                <a:cs typeface="Calibri" panose="020F0502020204030204" pitchFamily="34" charset="0"/>
              </a:rPr>
              <a:t>Not more than 50% of the value can be in 5 or fewer issuers</a:t>
            </a:r>
          </a:p>
          <a:p>
            <a:pPr marL="661303" lvl="2" indent="-204103" fontAlgn="base">
              <a:lnSpc>
                <a:spcPct val="120000"/>
              </a:lnSpc>
              <a:spcBef>
                <a:spcPts val="600"/>
              </a:spcBef>
              <a:spcAft>
                <a:spcPts val="600"/>
              </a:spcAft>
              <a:buClr>
                <a:schemeClr val="tx1"/>
              </a:buClr>
              <a:buSzPct val="100000"/>
              <a:buFont typeface="Arial" panose="020B0604020202020204" pitchFamily="34" charset="0"/>
              <a:buChar char="•"/>
            </a:pPr>
            <a:r>
              <a:rPr lang="en-US" sz="2800" dirty="0">
                <a:latin typeface="Franklin Gothic Medium" panose="020B0603020102020204" pitchFamily="34" charset="0"/>
                <a:ea typeface="Trebuchet MS"/>
                <a:cs typeface="Calibri" panose="020F0502020204030204" pitchFamily="34" charset="0"/>
              </a:rPr>
              <a:t>&gt;= 12 positions is the minimum number of positions</a:t>
            </a:r>
          </a:p>
          <a:p>
            <a:pPr marL="204103" lvl="1" indent="-204103" fontAlgn="base">
              <a:lnSpc>
                <a:spcPct val="120000"/>
              </a:lnSpc>
              <a:spcBef>
                <a:spcPts val="600"/>
              </a:spcBef>
              <a:spcAft>
                <a:spcPts val="600"/>
              </a:spcAft>
              <a:buClr>
                <a:schemeClr val="tx1"/>
              </a:buClr>
              <a:buSzPct val="100000"/>
              <a:buFont typeface="Arial" panose="020B0604020202020204" pitchFamily="34" charset="0"/>
              <a:buChar char="•"/>
            </a:pPr>
            <a:r>
              <a:rPr lang="en-US" sz="2800" dirty="0">
                <a:latin typeface="Franklin Gothic Medium" panose="020B0603020102020204" pitchFamily="34" charset="0"/>
                <a:ea typeface="Trebuchet MS"/>
                <a:cs typeface="Calibri" panose="020F0502020204030204" pitchFamily="34" charset="0"/>
              </a:rPr>
              <a:t>You cannot make on-going contributions to the ETF</a:t>
            </a:r>
          </a:p>
        </p:txBody>
      </p:sp>
      <p:sp>
        <p:nvSpPr>
          <p:cNvPr id="10" name="Text Box 20">
            <a:extLst>
              <a:ext uri="{FF2B5EF4-FFF2-40B4-BE49-F238E27FC236}">
                <a16:creationId xmlns:a16="http://schemas.microsoft.com/office/drawing/2014/main" xmlns="" id="{C614B943-886A-0DAF-4502-6C419475A0E5}"/>
              </a:ext>
            </a:extLst>
          </p:cNvPr>
          <p:cNvSpPr txBox="1">
            <a:spLocks noChangeArrowheads="1"/>
          </p:cNvSpPr>
          <p:nvPr/>
        </p:nvSpPr>
        <p:spPr bwMode="auto">
          <a:xfrm>
            <a:off x="600605" y="5734733"/>
            <a:ext cx="10909996" cy="520381"/>
          </a:xfrm>
          <a:prstGeom prst="rect">
            <a:avLst/>
          </a:prstGeom>
          <a:noFill/>
          <a:ln w="9525" algn="ctr">
            <a:noFill/>
            <a:miter lim="800000"/>
            <a:headEnd/>
            <a:tailEnd/>
          </a:ln>
        </p:spPr>
        <p:txBody>
          <a:bodyPr lIns="0" tIns="0" rIns="0" bIns="0"/>
          <a:lstStyle/>
          <a:p>
            <a:pPr marL="0" lvl="1" fontAlgn="base">
              <a:lnSpc>
                <a:spcPct val="120000"/>
              </a:lnSpc>
              <a:buClr>
                <a:schemeClr val="tx1"/>
              </a:buClr>
              <a:buSzPct val="100000"/>
            </a:pPr>
            <a:r>
              <a:rPr lang="en-US" sz="1600" i="1" dirty="0">
                <a:latin typeface="Franklin Gothic Medium" panose="020B0603020102020204" pitchFamily="34" charset="0"/>
                <a:ea typeface="Trebuchet MS"/>
                <a:cs typeface="Calibri" panose="020F0502020204030204" pitchFamily="34" charset="0"/>
              </a:rPr>
              <a:t>* ETFs are analyzed on a look-through basis</a:t>
            </a:r>
          </a:p>
        </p:txBody>
      </p:sp>
      <p:sp>
        <p:nvSpPr>
          <p:cNvPr id="2" name="Rectangle 1">
            <a:extLst>
              <a:ext uri="{FF2B5EF4-FFF2-40B4-BE49-F238E27FC236}">
                <a16:creationId xmlns:a16="http://schemas.microsoft.com/office/drawing/2014/main" xmlns="" id="{2B3B9A8E-E1FB-8B64-C15A-F5A0D04EF1CB}"/>
              </a:ext>
            </a:extLst>
          </p:cNvPr>
          <p:cNvSpPr/>
          <p:nvPr/>
        </p:nvSpPr>
        <p:spPr>
          <a:xfrm>
            <a:off x="257580" y="169160"/>
            <a:ext cx="11676840" cy="954107"/>
          </a:xfrm>
          <a:prstGeom prst="rect">
            <a:avLst/>
          </a:prstGeom>
        </p:spPr>
        <p:txBody>
          <a:bodyPr wrap="square">
            <a:spAutoFit/>
          </a:bodyPr>
          <a:lstStyle/>
          <a:p>
            <a:pPr marL="0" lvl="1"/>
            <a:r>
              <a:rPr lang="en-US" sz="2800" b="1" dirty="0">
                <a:solidFill>
                  <a:srgbClr val="002A54"/>
                </a:solidFill>
                <a:latin typeface="Franklin Gothic Medium" panose="020B0603020102020204" pitchFamily="34" charset="0"/>
                <a:ea typeface="ＭＳ Ｐゴシック" charset="-128"/>
                <a:cs typeface="Calibri" panose="020F0502020204030204" pitchFamily="34" charset="0"/>
              </a:rPr>
              <a:t>Tax-Free Transfer Limitations</a:t>
            </a:r>
          </a:p>
          <a:p>
            <a:pPr marL="0" lvl="1"/>
            <a:endParaRPr lang="en-US" sz="2800" b="1" dirty="0">
              <a:solidFill>
                <a:srgbClr val="002A54"/>
              </a:solidFill>
              <a:latin typeface="Franklin Gothic Medium" panose="020B060302010202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15669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D26FE6B-7EC5-B04F-9322-994AF3012F8E}"/>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3</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cxnSp>
        <p:nvCxnSpPr>
          <p:cNvPr id="3" name="Straight Connector 2">
            <a:extLst>
              <a:ext uri="{FF2B5EF4-FFF2-40B4-BE49-F238E27FC236}">
                <a16:creationId xmlns:a16="http://schemas.microsoft.com/office/drawing/2014/main" xmlns="" id="{A4CAAAAD-E66F-D319-CDEB-1BA4611CE333}"/>
              </a:ext>
            </a:extLst>
          </p:cNvPr>
          <p:cNvCxnSpPr>
            <a:cxnSpLocks/>
          </p:cNvCxnSpPr>
          <p:nvPr/>
        </p:nvCxnSpPr>
        <p:spPr>
          <a:xfrm flipH="1">
            <a:off x="6081462" y="0"/>
            <a:ext cx="14538" cy="853004"/>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20087C2-F0F7-EF19-FD48-169DCD5B2E80}"/>
              </a:ext>
            </a:extLst>
          </p:cNvPr>
          <p:cNvCxnSpPr>
            <a:cxnSpLocks/>
          </p:cNvCxnSpPr>
          <p:nvPr/>
        </p:nvCxnSpPr>
        <p:spPr>
          <a:xfrm>
            <a:off x="5455819" y="1230282"/>
            <a:ext cx="277303" cy="0"/>
          </a:xfrm>
          <a:prstGeom prst="line">
            <a:avLst/>
          </a:prstGeom>
          <a:ln w="25400">
            <a:solidFill>
              <a:schemeClr val="bg1">
                <a:lumMod val="75000"/>
              </a:schemeClr>
            </a:solidFill>
            <a:prstDash val="solid"/>
            <a:headEnd type="oval" w="lg" len="lg"/>
            <a:tailEnd type="ova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xmlns="" id="{C6D2B8E5-E2EE-5D20-A141-56EB7CA36794}"/>
              </a:ext>
            </a:extLst>
          </p:cNvPr>
          <p:cNvSpPr txBox="1">
            <a:spLocks/>
          </p:cNvSpPr>
          <p:nvPr/>
        </p:nvSpPr>
        <p:spPr>
          <a:xfrm>
            <a:off x="-45745" y="724766"/>
            <a:ext cx="5393623" cy="101103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fontAlgn="auto">
              <a:defRPr/>
            </a:pPr>
            <a:r>
              <a:rPr lang="id-ID" sz="4000" b="1" dirty="0" err="1">
                <a:solidFill>
                  <a:srgbClr val="2BADD8"/>
                </a:solidFill>
                <a:ea typeface="Roboto" panose="02000000000000000000" pitchFamily="2" charset="0"/>
              </a:rPr>
              <a:t>Funds</a:t>
            </a:r>
            <a:endParaRPr lang="id-ID" sz="4000" i="1" dirty="0">
              <a:solidFill>
                <a:srgbClr val="2BADD8"/>
              </a:solidFill>
              <a:ea typeface="Roboto" panose="02000000000000000000" pitchFamily="2" charset="0"/>
            </a:endParaRPr>
          </a:p>
          <a:p>
            <a:pPr>
              <a:defRPr/>
            </a:pPr>
            <a:r>
              <a:rPr lang="en-US" sz="3200" dirty="0">
                <a:solidFill>
                  <a:srgbClr val="485A99"/>
                </a:solidFill>
                <a:latin typeface="Georgia" panose="02040502050405020303" pitchFamily="18" charset="0"/>
                <a:ea typeface="Roboto" panose="02000000000000000000" pitchFamily="2" charset="0"/>
              </a:rPr>
              <a:t>Cambria Funds </a:t>
            </a:r>
            <a:r>
              <a:rPr lang="en-US" sz="3200" b="1" dirty="0" err="1">
                <a:solidFill>
                  <a:schemeClr val="tx1">
                    <a:lumMod val="50000"/>
                    <a:lumOff val="50000"/>
                  </a:schemeClr>
                </a:solidFill>
                <a:latin typeface="Georgia" panose="02040502050405020303" pitchFamily="18" charset="0"/>
                <a:ea typeface="Roboto" panose="02000000000000000000" pitchFamily="2" charset="0"/>
              </a:rPr>
              <a:t>cambriafunds.com</a:t>
            </a:r>
            <a:endParaRPr lang="id-ID" sz="3200" b="1" dirty="0">
              <a:solidFill>
                <a:schemeClr val="tx1">
                  <a:lumMod val="50000"/>
                  <a:lumOff val="50000"/>
                </a:schemeClr>
              </a:solidFill>
              <a:latin typeface="Georgia" panose="02040502050405020303" pitchFamily="18" charset="0"/>
              <a:ea typeface="Roboto" panose="02000000000000000000" pitchFamily="2" charset="0"/>
            </a:endParaRPr>
          </a:p>
        </p:txBody>
      </p:sp>
      <p:sp>
        <p:nvSpPr>
          <p:cNvPr id="9" name="Freeform 25">
            <a:extLst>
              <a:ext uri="{FF2B5EF4-FFF2-40B4-BE49-F238E27FC236}">
                <a16:creationId xmlns:a16="http://schemas.microsoft.com/office/drawing/2014/main" xmlns="" id="{0063DC8E-60B7-27F4-8E0F-2502684E95CF}"/>
              </a:ext>
            </a:extLst>
          </p:cNvPr>
          <p:cNvSpPr/>
          <p:nvPr/>
        </p:nvSpPr>
        <p:spPr>
          <a:xfrm>
            <a:off x="5841063" y="1020205"/>
            <a:ext cx="504825" cy="432707"/>
          </a:xfrm>
          <a:custGeom>
            <a:avLst/>
            <a:gdLst/>
            <a:ahLst/>
            <a:cxnLst/>
            <a:rect l="l" t="t" r="r" b="b"/>
            <a:pathLst>
              <a:path w="504825" h="432707">
                <a:moveTo>
                  <a:pt x="207339" y="0"/>
                </a:moveTo>
                <a:lnTo>
                  <a:pt x="297486" y="0"/>
                </a:lnTo>
                <a:cubicBezTo>
                  <a:pt x="304999" y="0"/>
                  <a:pt x="311384" y="2629"/>
                  <a:pt x="316643" y="7888"/>
                </a:cubicBezTo>
                <a:cubicBezTo>
                  <a:pt x="321901" y="13146"/>
                  <a:pt x="324531" y="19532"/>
                  <a:pt x="324531" y="27044"/>
                </a:cubicBezTo>
                <a:lnTo>
                  <a:pt x="324531" y="117191"/>
                </a:lnTo>
                <a:cubicBezTo>
                  <a:pt x="324531" y="124704"/>
                  <a:pt x="321901" y="131089"/>
                  <a:pt x="316643" y="136348"/>
                </a:cubicBezTo>
                <a:cubicBezTo>
                  <a:pt x="311384" y="141606"/>
                  <a:pt x="304999" y="144236"/>
                  <a:pt x="297486" y="144236"/>
                </a:cubicBezTo>
                <a:lnTo>
                  <a:pt x="270442" y="144236"/>
                </a:lnTo>
                <a:lnTo>
                  <a:pt x="270442" y="198324"/>
                </a:lnTo>
                <a:lnTo>
                  <a:pt x="414678" y="198324"/>
                </a:lnTo>
                <a:cubicBezTo>
                  <a:pt x="424444" y="198324"/>
                  <a:pt x="432895" y="201892"/>
                  <a:pt x="440032" y="209029"/>
                </a:cubicBezTo>
                <a:cubicBezTo>
                  <a:pt x="447168" y="216166"/>
                  <a:pt x="450737" y="224617"/>
                  <a:pt x="450737" y="234383"/>
                </a:cubicBezTo>
                <a:lnTo>
                  <a:pt x="450737" y="288471"/>
                </a:lnTo>
                <a:lnTo>
                  <a:pt x="477781" y="288471"/>
                </a:lnTo>
                <a:cubicBezTo>
                  <a:pt x="485293" y="288471"/>
                  <a:pt x="491679" y="291101"/>
                  <a:pt x="496937" y="296359"/>
                </a:cubicBezTo>
                <a:cubicBezTo>
                  <a:pt x="502196" y="301618"/>
                  <a:pt x="504825" y="308003"/>
                  <a:pt x="504825" y="315516"/>
                </a:cubicBezTo>
                <a:lnTo>
                  <a:pt x="504825" y="405663"/>
                </a:lnTo>
                <a:cubicBezTo>
                  <a:pt x="504825" y="413175"/>
                  <a:pt x="502196" y="419561"/>
                  <a:pt x="496937" y="424819"/>
                </a:cubicBezTo>
                <a:cubicBezTo>
                  <a:pt x="491679" y="430078"/>
                  <a:pt x="485293" y="432707"/>
                  <a:pt x="477781" y="432707"/>
                </a:cubicBezTo>
                <a:lnTo>
                  <a:pt x="387634" y="432707"/>
                </a:lnTo>
                <a:cubicBezTo>
                  <a:pt x="380121" y="432707"/>
                  <a:pt x="373736" y="430078"/>
                  <a:pt x="368477" y="424819"/>
                </a:cubicBezTo>
                <a:cubicBezTo>
                  <a:pt x="363219" y="419561"/>
                  <a:pt x="360589" y="413175"/>
                  <a:pt x="360589" y="405663"/>
                </a:cubicBezTo>
                <a:lnTo>
                  <a:pt x="360589" y="315516"/>
                </a:lnTo>
                <a:cubicBezTo>
                  <a:pt x="360589" y="308003"/>
                  <a:pt x="363219" y="301618"/>
                  <a:pt x="368477" y="296359"/>
                </a:cubicBezTo>
                <a:cubicBezTo>
                  <a:pt x="373736" y="291101"/>
                  <a:pt x="380121" y="288471"/>
                  <a:pt x="387634" y="288471"/>
                </a:cubicBezTo>
                <a:lnTo>
                  <a:pt x="414678" y="288471"/>
                </a:lnTo>
                <a:lnTo>
                  <a:pt x="414678" y="234383"/>
                </a:lnTo>
                <a:lnTo>
                  <a:pt x="270442" y="234383"/>
                </a:lnTo>
                <a:lnTo>
                  <a:pt x="270442" y="288471"/>
                </a:lnTo>
                <a:lnTo>
                  <a:pt x="297486" y="288471"/>
                </a:lnTo>
                <a:cubicBezTo>
                  <a:pt x="304999" y="288471"/>
                  <a:pt x="311384" y="291101"/>
                  <a:pt x="316643" y="296359"/>
                </a:cubicBezTo>
                <a:cubicBezTo>
                  <a:pt x="321901" y="301618"/>
                  <a:pt x="324531" y="308003"/>
                  <a:pt x="324531" y="315516"/>
                </a:cubicBezTo>
                <a:lnTo>
                  <a:pt x="324531" y="405663"/>
                </a:lnTo>
                <a:cubicBezTo>
                  <a:pt x="324531" y="413175"/>
                  <a:pt x="321901" y="419561"/>
                  <a:pt x="316643" y="424819"/>
                </a:cubicBezTo>
                <a:cubicBezTo>
                  <a:pt x="311384" y="430078"/>
                  <a:pt x="304999" y="432707"/>
                  <a:pt x="297486" y="432707"/>
                </a:cubicBezTo>
                <a:lnTo>
                  <a:pt x="207339" y="432707"/>
                </a:lnTo>
                <a:cubicBezTo>
                  <a:pt x="199827" y="432707"/>
                  <a:pt x="193441" y="430078"/>
                  <a:pt x="188183" y="424819"/>
                </a:cubicBezTo>
                <a:cubicBezTo>
                  <a:pt x="182924" y="419561"/>
                  <a:pt x="180295" y="413175"/>
                  <a:pt x="180295" y="405663"/>
                </a:cubicBezTo>
                <a:lnTo>
                  <a:pt x="180295" y="315516"/>
                </a:lnTo>
                <a:cubicBezTo>
                  <a:pt x="180295" y="308003"/>
                  <a:pt x="182924" y="301618"/>
                  <a:pt x="188183" y="296359"/>
                </a:cubicBezTo>
                <a:cubicBezTo>
                  <a:pt x="193441" y="291101"/>
                  <a:pt x="199827" y="288471"/>
                  <a:pt x="207339" y="288471"/>
                </a:cubicBezTo>
                <a:lnTo>
                  <a:pt x="234383" y="288471"/>
                </a:lnTo>
                <a:lnTo>
                  <a:pt x="234383" y="234383"/>
                </a:lnTo>
                <a:lnTo>
                  <a:pt x="90148" y="234383"/>
                </a:lnTo>
                <a:lnTo>
                  <a:pt x="90148" y="288471"/>
                </a:lnTo>
                <a:lnTo>
                  <a:pt x="117192" y="288471"/>
                </a:lnTo>
                <a:cubicBezTo>
                  <a:pt x="124704" y="288471"/>
                  <a:pt x="131089" y="291101"/>
                  <a:pt x="136348" y="296359"/>
                </a:cubicBezTo>
                <a:cubicBezTo>
                  <a:pt x="141607" y="301618"/>
                  <a:pt x="144236" y="308003"/>
                  <a:pt x="144236" y="315516"/>
                </a:cubicBezTo>
                <a:lnTo>
                  <a:pt x="144236" y="405663"/>
                </a:lnTo>
                <a:cubicBezTo>
                  <a:pt x="144236" y="413175"/>
                  <a:pt x="141607" y="419561"/>
                  <a:pt x="136348" y="424819"/>
                </a:cubicBezTo>
                <a:cubicBezTo>
                  <a:pt x="131089" y="430078"/>
                  <a:pt x="124704" y="432707"/>
                  <a:pt x="117192" y="432707"/>
                </a:cubicBezTo>
                <a:lnTo>
                  <a:pt x="27044" y="432707"/>
                </a:lnTo>
                <a:cubicBezTo>
                  <a:pt x="19532" y="432707"/>
                  <a:pt x="13147" y="430078"/>
                  <a:pt x="7888" y="424819"/>
                </a:cubicBezTo>
                <a:cubicBezTo>
                  <a:pt x="2630" y="419561"/>
                  <a:pt x="0" y="413175"/>
                  <a:pt x="0" y="405663"/>
                </a:cubicBezTo>
                <a:lnTo>
                  <a:pt x="0" y="315516"/>
                </a:lnTo>
                <a:cubicBezTo>
                  <a:pt x="0" y="308003"/>
                  <a:pt x="2630" y="301618"/>
                  <a:pt x="7888" y="296359"/>
                </a:cubicBezTo>
                <a:cubicBezTo>
                  <a:pt x="13147" y="291101"/>
                  <a:pt x="19532" y="288471"/>
                  <a:pt x="27044" y="288471"/>
                </a:cubicBezTo>
                <a:lnTo>
                  <a:pt x="54089" y="288471"/>
                </a:lnTo>
                <a:lnTo>
                  <a:pt x="54089" y="234383"/>
                </a:lnTo>
                <a:cubicBezTo>
                  <a:pt x="54089" y="224617"/>
                  <a:pt x="57657" y="216166"/>
                  <a:pt x="64794" y="209029"/>
                </a:cubicBezTo>
                <a:cubicBezTo>
                  <a:pt x="71930" y="201892"/>
                  <a:pt x="80382" y="198324"/>
                  <a:pt x="90148" y="198324"/>
                </a:cubicBezTo>
                <a:lnTo>
                  <a:pt x="234383" y="198324"/>
                </a:lnTo>
                <a:lnTo>
                  <a:pt x="234383" y="144236"/>
                </a:lnTo>
                <a:lnTo>
                  <a:pt x="207339" y="144236"/>
                </a:lnTo>
                <a:cubicBezTo>
                  <a:pt x="199827" y="144236"/>
                  <a:pt x="193441" y="141606"/>
                  <a:pt x="188183" y="136348"/>
                </a:cubicBezTo>
                <a:cubicBezTo>
                  <a:pt x="182924" y="131089"/>
                  <a:pt x="180295" y="124704"/>
                  <a:pt x="180295" y="117191"/>
                </a:cubicBezTo>
                <a:lnTo>
                  <a:pt x="180295" y="27044"/>
                </a:lnTo>
                <a:cubicBezTo>
                  <a:pt x="180295" y="19532"/>
                  <a:pt x="182924" y="13146"/>
                  <a:pt x="188183" y="7888"/>
                </a:cubicBezTo>
                <a:cubicBezTo>
                  <a:pt x="193441" y="2629"/>
                  <a:pt x="199827" y="0"/>
                  <a:pt x="207339" y="0"/>
                </a:cubicBez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grpSp>
        <p:nvGrpSpPr>
          <p:cNvPr id="10" name="Group 9">
            <a:extLst>
              <a:ext uri="{FF2B5EF4-FFF2-40B4-BE49-F238E27FC236}">
                <a16:creationId xmlns:a16="http://schemas.microsoft.com/office/drawing/2014/main" xmlns="" id="{23378564-0320-D991-F911-443D031E200B}"/>
              </a:ext>
            </a:extLst>
          </p:cNvPr>
          <p:cNvGrpSpPr/>
          <p:nvPr/>
        </p:nvGrpSpPr>
        <p:grpSpPr>
          <a:xfrm>
            <a:off x="5920897" y="2855792"/>
            <a:ext cx="321129" cy="481693"/>
            <a:chOff x="5998410" y="3741335"/>
            <a:chExt cx="321129" cy="481693"/>
          </a:xfrm>
        </p:grpSpPr>
        <p:sp>
          <p:nvSpPr>
            <p:cNvPr id="12" name="Freeform 21">
              <a:extLst>
                <a:ext uri="{FF2B5EF4-FFF2-40B4-BE49-F238E27FC236}">
                  <a16:creationId xmlns:a16="http://schemas.microsoft.com/office/drawing/2014/main" xmlns="" id="{52627356-ACC0-5FB2-7CCA-161AC3E28235}"/>
                </a:ext>
              </a:extLst>
            </p:cNvPr>
            <p:cNvSpPr/>
            <p:nvPr/>
          </p:nvSpPr>
          <p:spPr>
            <a:xfrm>
              <a:off x="5998410" y="3741335"/>
              <a:ext cx="321129" cy="481693"/>
            </a:xfrm>
            <a:custGeom>
              <a:avLst/>
              <a:gdLst/>
              <a:ahLst/>
              <a:cxnLst/>
              <a:rect l="l" t="t" r="r" b="b"/>
              <a:pathLst>
                <a:path w="321129" h="481693">
                  <a:moveTo>
                    <a:pt x="160565" y="0"/>
                  </a:moveTo>
                  <a:cubicBezTo>
                    <a:pt x="180426" y="0"/>
                    <a:pt x="199922" y="3398"/>
                    <a:pt x="219051" y="10192"/>
                  </a:cubicBezTo>
                  <a:cubicBezTo>
                    <a:pt x="238181" y="16987"/>
                    <a:pt x="255325" y="26291"/>
                    <a:pt x="270482" y="38103"/>
                  </a:cubicBezTo>
                  <a:cubicBezTo>
                    <a:pt x="285639" y="49915"/>
                    <a:pt x="297870" y="64759"/>
                    <a:pt x="307174" y="82635"/>
                  </a:cubicBezTo>
                  <a:cubicBezTo>
                    <a:pt x="316477" y="100510"/>
                    <a:pt x="321129" y="119796"/>
                    <a:pt x="321129" y="140494"/>
                  </a:cubicBezTo>
                  <a:cubicBezTo>
                    <a:pt x="321129" y="172900"/>
                    <a:pt x="310362" y="200915"/>
                    <a:pt x="288828" y="224539"/>
                  </a:cubicBezTo>
                  <a:cubicBezTo>
                    <a:pt x="279420" y="234784"/>
                    <a:pt x="271632" y="243878"/>
                    <a:pt x="265464" y="251823"/>
                  </a:cubicBezTo>
                  <a:cubicBezTo>
                    <a:pt x="259297" y="259767"/>
                    <a:pt x="253077" y="269750"/>
                    <a:pt x="246805" y="281772"/>
                  </a:cubicBezTo>
                  <a:cubicBezTo>
                    <a:pt x="240533" y="293793"/>
                    <a:pt x="236979" y="305031"/>
                    <a:pt x="236143" y="315484"/>
                  </a:cubicBezTo>
                  <a:cubicBezTo>
                    <a:pt x="245969" y="321338"/>
                    <a:pt x="250882" y="329910"/>
                    <a:pt x="250882" y="341199"/>
                  </a:cubicBezTo>
                  <a:cubicBezTo>
                    <a:pt x="250882" y="348935"/>
                    <a:pt x="248269" y="355625"/>
                    <a:pt x="243042" y="361270"/>
                  </a:cubicBezTo>
                  <a:cubicBezTo>
                    <a:pt x="248269" y="366915"/>
                    <a:pt x="250882" y="373605"/>
                    <a:pt x="250882" y="381341"/>
                  </a:cubicBezTo>
                  <a:cubicBezTo>
                    <a:pt x="250882" y="392212"/>
                    <a:pt x="246178" y="400679"/>
                    <a:pt x="236770" y="406742"/>
                  </a:cubicBezTo>
                  <a:cubicBezTo>
                    <a:pt x="239488" y="411551"/>
                    <a:pt x="240847" y="416464"/>
                    <a:pt x="240847" y="421482"/>
                  </a:cubicBezTo>
                  <a:cubicBezTo>
                    <a:pt x="240847" y="431099"/>
                    <a:pt x="237554" y="438521"/>
                    <a:pt x="230968" y="443747"/>
                  </a:cubicBezTo>
                  <a:cubicBezTo>
                    <a:pt x="224383" y="448974"/>
                    <a:pt x="216281" y="451587"/>
                    <a:pt x="206664" y="451587"/>
                  </a:cubicBezTo>
                  <a:cubicBezTo>
                    <a:pt x="202483" y="460786"/>
                    <a:pt x="196211" y="468104"/>
                    <a:pt x="187848" y="473540"/>
                  </a:cubicBezTo>
                  <a:cubicBezTo>
                    <a:pt x="179485" y="478975"/>
                    <a:pt x="170391" y="481693"/>
                    <a:pt x="160565" y="481693"/>
                  </a:cubicBezTo>
                  <a:cubicBezTo>
                    <a:pt x="150738" y="481693"/>
                    <a:pt x="141644" y="478975"/>
                    <a:pt x="133281" y="473540"/>
                  </a:cubicBezTo>
                  <a:cubicBezTo>
                    <a:pt x="124918" y="468104"/>
                    <a:pt x="118646" y="460786"/>
                    <a:pt x="114465" y="451587"/>
                  </a:cubicBezTo>
                  <a:cubicBezTo>
                    <a:pt x="104848" y="451587"/>
                    <a:pt x="96746" y="448974"/>
                    <a:pt x="90161" y="443747"/>
                  </a:cubicBezTo>
                  <a:cubicBezTo>
                    <a:pt x="83575" y="438521"/>
                    <a:pt x="80282" y="431099"/>
                    <a:pt x="80282" y="421482"/>
                  </a:cubicBezTo>
                  <a:cubicBezTo>
                    <a:pt x="80282" y="416464"/>
                    <a:pt x="81641" y="411551"/>
                    <a:pt x="84359" y="406742"/>
                  </a:cubicBezTo>
                  <a:cubicBezTo>
                    <a:pt x="74951" y="400679"/>
                    <a:pt x="70247" y="392212"/>
                    <a:pt x="70247" y="381341"/>
                  </a:cubicBezTo>
                  <a:cubicBezTo>
                    <a:pt x="70247" y="373605"/>
                    <a:pt x="72860" y="366915"/>
                    <a:pt x="78087" y="361270"/>
                  </a:cubicBezTo>
                  <a:cubicBezTo>
                    <a:pt x="72860" y="355625"/>
                    <a:pt x="70247" y="348935"/>
                    <a:pt x="70247" y="341199"/>
                  </a:cubicBezTo>
                  <a:cubicBezTo>
                    <a:pt x="70247" y="329910"/>
                    <a:pt x="75160" y="321338"/>
                    <a:pt x="84986" y="315484"/>
                  </a:cubicBezTo>
                  <a:cubicBezTo>
                    <a:pt x="84150" y="305031"/>
                    <a:pt x="80596" y="293793"/>
                    <a:pt x="74324" y="281772"/>
                  </a:cubicBezTo>
                  <a:cubicBezTo>
                    <a:pt x="68052" y="269750"/>
                    <a:pt x="61832" y="259767"/>
                    <a:pt x="55665" y="251823"/>
                  </a:cubicBezTo>
                  <a:cubicBezTo>
                    <a:pt x="49497" y="243878"/>
                    <a:pt x="41709" y="234784"/>
                    <a:pt x="32301" y="224539"/>
                  </a:cubicBezTo>
                  <a:cubicBezTo>
                    <a:pt x="10767" y="200915"/>
                    <a:pt x="0" y="172900"/>
                    <a:pt x="0" y="140494"/>
                  </a:cubicBezTo>
                  <a:cubicBezTo>
                    <a:pt x="0" y="119796"/>
                    <a:pt x="4652" y="100510"/>
                    <a:pt x="13956" y="82635"/>
                  </a:cubicBezTo>
                  <a:cubicBezTo>
                    <a:pt x="23259" y="64759"/>
                    <a:pt x="35490" y="49915"/>
                    <a:pt x="50647" y="38103"/>
                  </a:cubicBezTo>
                  <a:cubicBezTo>
                    <a:pt x="65804" y="26291"/>
                    <a:pt x="82948" y="16987"/>
                    <a:pt x="102078" y="10192"/>
                  </a:cubicBezTo>
                  <a:cubicBezTo>
                    <a:pt x="121207" y="3398"/>
                    <a:pt x="140703" y="0"/>
                    <a:pt x="160565" y="0"/>
                  </a:cubicBezTo>
                  <a:close/>
                  <a:moveTo>
                    <a:pt x="160565" y="40141"/>
                  </a:moveTo>
                  <a:cubicBezTo>
                    <a:pt x="146139" y="40141"/>
                    <a:pt x="131870" y="42493"/>
                    <a:pt x="117758" y="47197"/>
                  </a:cubicBezTo>
                  <a:cubicBezTo>
                    <a:pt x="103646" y="51901"/>
                    <a:pt x="90788" y="58383"/>
                    <a:pt x="79185" y="66641"/>
                  </a:cubicBezTo>
                  <a:cubicBezTo>
                    <a:pt x="67582" y="74899"/>
                    <a:pt x="58173" y="85509"/>
                    <a:pt x="50961" y="98471"/>
                  </a:cubicBezTo>
                  <a:cubicBezTo>
                    <a:pt x="43748" y="111434"/>
                    <a:pt x="40141" y="125441"/>
                    <a:pt x="40141" y="140494"/>
                  </a:cubicBezTo>
                  <a:cubicBezTo>
                    <a:pt x="40141" y="161610"/>
                    <a:pt x="47250" y="180426"/>
                    <a:pt x="61466" y="196942"/>
                  </a:cubicBezTo>
                  <a:cubicBezTo>
                    <a:pt x="63557" y="199242"/>
                    <a:pt x="66745" y="202692"/>
                    <a:pt x="71031" y="207291"/>
                  </a:cubicBezTo>
                  <a:cubicBezTo>
                    <a:pt x="75317" y="211891"/>
                    <a:pt x="78505" y="215340"/>
                    <a:pt x="80596" y="217640"/>
                  </a:cubicBezTo>
                  <a:cubicBezTo>
                    <a:pt x="107357" y="249628"/>
                    <a:pt x="122096" y="280779"/>
                    <a:pt x="124814" y="311094"/>
                  </a:cubicBezTo>
                  <a:lnTo>
                    <a:pt x="196315" y="311094"/>
                  </a:lnTo>
                  <a:cubicBezTo>
                    <a:pt x="199033" y="280779"/>
                    <a:pt x="213772" y="249628"/>
                    <a:pt x="240533" y="217640"/>
                  </a:cubicBezTo>
                  <a:cubicBezTo>
                    <a:pt x="242624" y="215340"/>
                    <a:pt x="245812" y="211891"/>
                    <a:pt x="250098" y="207291"/>
                  </a:cubicBezTo>
                  <a:cubicBezTo>
                    <a:pt x="254384" y="202692"/>
                    <a:pt x="257572" y="199242"/>
                    <a:pt x="259663" y="196942"/>
                  </a:cubicBezTo>
                  <a:cubicBezTo>
                    <a:pt x="273879" y="180426"/>
                    <a:pt x="280988" y="161610"/>
                    <a:pt x="280988" y="140494"/>
                  </a:cubicBezTo>
                  <a:cubicBezTo>
                    <a:pt x="280988" y="125441"/>
                    <a:pt x="277381" y="111434"/>
                    <a:pt x="270168" y="98471"/>
                  </a:cubicBezTo>
                  <a:cubicBezTo>
                    <a:pt x="262956" y="85509"/>
                    <a:pt x="253548" y="74899"/>
                    <a:pt x="241944" y="66641"/>
                  </a:cubicBezTo>
                  <a:cubicBezTo>
                    <a:pt x="230341" y="58383"/>
                    <a:pt x="217483" y="51901"/>
                    <a:pt x="203371" y="47197"/>
                  </a:cubicBezTo>
                  <a:cubicBezTo>
                    <a:pt x="189259" y="42493"/>
                    <a:pt x="174990" y="40141"/>
                    <a:pt x="160565" y="40141"/>
                  </a:cubicBez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sp>
          <p:nvSpPr>
            <p:cNvPr id="13" name="Freeform 20">
              <a:extLst>
                <a:ext uri="{FF2B5EF4-FFF2-40B4-BE49-F238E27FC236}">
                  <a16:creationId xmlns:a16="http://schemas.microsoft.com/office/drawing/2014/main" xmlns="" id="{061F37B2-94DD-9F7F-0254-199412D7FBDC}"/>
                </a:ext>
              </a:extLst>
            </p:cNvPr>
            <p:cNvSpPr/>
            <p:nvPr/>
          </p:nvSpPr>
          <p:spPr>
            <a:xfrm>
              <a:off x="6148939" y="3831653"/>
              <a:ext cx="80282" cy="60211"/>
            </a:xfrm>
            <a:custGeom>
              <a:avLst/>
              <a:gdLst/>
              <a:ahLst/>
              <a:cxnLst/>
              <a:rect l="l" t="t" r="r" b="b"/>
              <a:pathLst>
                <a:path w="80282" h="60211">
                  <a:moveTo>
                    <a:pt x="10036" y="0"/>
                  </a:moveTo>
                  <a:cubicBezTo>
                    <a:pt x="20489" y="0"/>
                    <a:pt x="30890" y="1672"/>
                    <a:pt x="41239" y="5017"/>
                  </a:cubicBezTo>
                  <a:cubicBezTo>
                    <a:pt x="51588" y="8363"/>
                    <a:pt x="60682" y="14007"/>
                    <a:pt x="68522" y="21952"/>
                  </a:cubicBezTo>
                  <a:cubicBezTo>
                    <a:pt x="76362" y="29896"/>
                    <a:pt x="80282" y="39305"/>
                    <a:pt x="80282" y="50176"/>
                  </a:cubicBezTo>
                  <a:cubicBezTo>
                    <a:pt x="80282" y="52894"/>
                    <a:pt x="79289" y="55246"/>
                    <a:pt x="77303" y="57232"/>
                  </a:cubicBezTo>
                  <a:cubicBezTo>
                    <a:pt x="75317" y="59218"/>
                    <a:pt x="72965" y="60211"/>
                    <a:pt x="70247" y="60211"/>
                  </a:cubicBezTo>
                  <a:cubicBezTo>
                    <a:pt x="67529" y="60211"/>
                    <a:pt x="65177" y="59218"/>
                    <a:pt x="63191" y="57232"/>
                  </a:cubicBezTo>
                  <a:cubicBezTo>
                    <a:pt x="61205" y="55246"/>
                    <a:pt x="60212" y="52894"/>
                    <a:pt x="60212" y="50176"/>
                  </a:cubicBezTo>
                  <a:cubicBezTo>
                    <a:pt x="60212" y="40559"/>
                    <a:pt x="54567" y="33137"/>
                    <a:pt x="43277" y="27910"/>
                  </a:cubicBezTo>
                  <a:cubicBezTo>
                    <a:pt x="31988" y="22684"/>
                    <a:pt x="20907" y="20070"/>
                    <a:pt x="10036" y="20070"/>
                  </a:cubicBezTo>
                  <a:cubicBezTo>
                    <a:pt x="7318" y="20070"/>
                    <a:pt x="4966" y="19077"/>
                    <a:pt x="2979" y="17091"/>
                  </a:cubicBezTo>
                  <a:cubicBezTo>
                    <a:pt x="993" y="15105"/>
                    <a:pt x="0" y="12753"/>
                    <a:pt x="0" y="10035"/>
                  </a:cubicBezTo>
                  <a:cubicBezTo>
                    <a:pt x="0" y="7317"/>
                    <a:pt x="993" y="4965"/>
                    <a:pt x="2979" y="2979"/>
                  </a:cubicBezTo>
                  <a:cubicBezTo>
                    <a:pt x="4966" y="993"/>
                    <a:pt x="7318" y="0"/>
                    <a:pt x="10036" y="0"/>
                  </a:cubicBez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grpSp>
      <p:sp>
        <p:nvSpPr>
          <p:cNvPr id="14" name="Freeform 19">
            <a:extLst>
              <a:ext uri="{FF2B5EF4-FFF2-40B4-BE49-F238E27FC236}">
                <a16:creationId xmlns:a16="http://schemas.microsoft.com/office/drawing/2014/main" xmlns="" id="{A533BDCD-AB56-8441-1DD7-22492F355189}"/>
              </a:ext>
            </a:extLst>
          </p:cNvPr>
          <p:cNvSpPr/>
          <p:nvPr/>
        </p:nvSpPr>
        <p:spPr>
          <a:xfrm>
            <a:off x="5841063" y="4611326"/>
            <a:ext cx="481693" cy="481693"/>
          </a:xfrm>
          <a:custGeom>
            <a:avLst/>
            <a:gdLst/>
            <a:ahLst/>
            <a:cxnLst/>
            <a:rect l="l" t="t" r="r" b="b"/>
            <a:pathLst>
              <a:path w="481693" h="481693">
                <a:moveTo>
                  <a:pt x="90317" y="0"/>
                </a:moveTo>
                <a:lnTo>
                  <a:pt x="391375" y="0"/>
                </a:lnTo>
                <a:cubicBezTo>
                  <a:pt x="416254" y="0"/>
                  <a:pt x="437527" y="8834"/>
                  <a:pt x="455193" y="26500"/>
                </a:cubicBezTo>
                <a:cubicBezTo>
                  <a:pt x="472859" y="44166"/>
                  <a:pt x="481693" y="65439"/>
                  <a:pt x="481693" y="90318"/>
                </a:cubicBezTo>
                <a:lnTo>
                  <a:pt x="481693" y="391376"/>
                </a:lnTo>
                <a:cubicBezTo>
                  <a:pt x="481693" y="416255"/>
                  <a:pt x="472859" y="437528"/>
                  <a:pt x="455193" y="455194"/>
                </a:cubicBezTo>
                <a:cubicBezTo>
                  <a:pt x="437527" y="472860"/>
                  <a:pt x="416254" y="481693"/>
                  <a:pt x="391375" y="481693"/>
                </a:cubicBezTo>
                <a:lnTo>
                  <a:pt x="90317" y="481693"/>
                </a:lnTo>
                <a:cubicBezTo>
                  <a:pt x="65438" y="481693"/>
                  <a:pt x="44165" y="472860"/>
                  <a:pt x="26499" y="455194"/>
                </a:cubicBezTo>
                <a:cubicBezTo>
                  <a:pt x="8833" y="437528"/>
                  <a:pt x="0" y="416255"/>
                  <a:pt x="0" y="391376"/>
                </a:cubicBezTo>
                <a:lnTo>
                  <a:pt x="0" y="90318"/>
                </a:lnTo>
                <a:cubicBezTo>
                  <a:pt x="0" y="65439"/>
                  <a:pt x="8833" y="44166"/>
                  <a:pt x="26499" y="26500"/>
                </a:cubicBezTo>
                <a:cubicBezTo>
                  <a:pt x="44165" y="8834"/>
                  <a:pt x="65438" y="0"/>
                  <a:pt x="90317" y="0"/>
                </a:cubicBezTo>
                <a:close/>
                <a:moveTo>
                  <a:pt x="302626" y="120424"/>
                </a:moveTo>
                <a:cubicBezTo>
                  <a:pt x="284437" y="120424"/>
                  <a:pt x="268914" y="126853"/>
                  <a:pt x="256056" y="139710"/>
                </a:cubicBezTo>
                <a:cubicBezTo>
                  <a:pt x="243198" y="152568"/>
                  <a:pt x="236769" y="168091"/>
                  <a:pt x="236769" y="186280"/>
                </a:cubicBezTo>
                <a:cubicBezTo>
                  <a:pt x="236769" y="192343"/>
                  <a:pt x="237292" y="197361"/>
                  <a:pt x="238337" y="201333"/>
                </a:cubicBezTo>
                <a:cubicBezTo>
                  <a:pt x="211368" y="199870"/>
                  <a:pt x="186070" y="193075"/>
                  <a:pt x="162446" y="180949"/>
                </a:cubicBezTo>
                <a:cubicBezTo>
                  <a:pt x="138821" y="168823"/>
                  <a:pt x="118750" y="152620"/>
                  <a:pt x="102234" y="132341"/>
                </a:cubicBezTo>
                <a:cubicBezTo>
                  <a:pt x="96171" y="142794"/>
                  <a:pt x="93140" y="153875"/>
                  <a:pt x="93140" y="165582"/>
                </a:cubicBezTo>
                <a:cubicBezTo>
                  <a:pt x="93140" y="189416"/>
                  <a:pt x="102652" y="207710"/>
                  <a:pt x="121677" y="220463"/>
                </a:cubicBezTo>
                <a:cubicBezTo>
                  <a:pt x="111851" y="220254"/>
                  <a:pt x="101398" y="217536"/>
                  <a:pt x="90317" y="212309"/>
                </a:cubicBezTo>
                <a:lnTo>
                  <a:pt x="90317" y="212936"/>
                </a:lnTo>
                <a:cubicBezTo>
                  <a:pt x="90317" y="228616"/>
                  <a:pt x="95544" y="242572"/>
                  <a:pt x="105997" y="254802"/>
                </a:cubicBezTo>
                <a:cubicBezTo>
                  <a:pt x="116451" y="267033"/>
                  <a:pt x="129308" y="274611"/>
                  <a:pt x="144570" y="277538"/>
                </a:cubicBezTo>
                <a:cubicBezTo>
                  <a:pt x="138507" y="279211"/>
                  <a:pt x="133176" y="280047"/>
                  <a:pt x="128577" y="280047"/>
                </a:cubicBezTo>
                <a:cubicBezTo>
                  <a:pt x="125859" y="280047"/>
                  <a:pt x="121782" y="279629"/>
                  <a:pt x="116346" y="278793"/>
                </a:cubicBezTo>
                <a:cubicBezTo>
                  <a:pt x="120737" y="291964"/>
                  <a:pt x="128524" y="302836"/>
                  <a:pt x="139710" y="311407"/>
                </a:cubicBezTo>
                <a:cubicBezTo>
                  <a:pt x="150895" y="319979"/>
                  <a:pt x="163596" y="324370"/>
                  <a:pt x="177812" y="324579"/>
                </a:cubicBezTo>
                <a:cubicBezTo>
                  <a:pt x="153560" y="343395"/>
                  <a:pt x="126277" y="352803"/>
                  <a:pt x="95962" y="352803"/>
                </a:cubicBezTo>
                <a:cubicBezTo>
                  <a:pt x="90526" y="352803"/>
                  <a:pt x="85300" y="352489"/>
                  <a:pt x="80282" y="351862"/>
                </a:cubicBezTo>
                <a:cubicBezTo>
                  <a:pt x="111224" y="371514"/>
                  <a:pt x="144884" y="381341"/>
                  <a:pt x="181262" y="381341"/>
                </a:cubicBezTo>
                <a:cubicBezTo>
                  <a:pt x="204677" y="381341"/>
                  <a:pt x="226630" y="377630"/>
                  <a:pt x="247118" y="370208"/>
                </a:cubicBezTo>
                <a:cubicBezTo>
                  <a:pt x="267607" y="362786"/>
                  <a:pt x="285169" y="352855"/>
                  <a:pt x="299803" y="340416"/>
                </a:cubicBezTo>
                <a:cubicBezTo>
                  <a:pt x="314438" y="327976"/>
                  <a:pt x="327034" y="313655"/>
                  <a:pt x="337592" y="297452"/>
                </a:cubicBezTo>
                <a:cubicBezTo>
                  <a:pt x="348150" y="281249"/>
                  <a:pt x="355990" y="264315"/>
                  <a:pt x="361113" y="246649"/>
                </a:cubicBezTo>
                <a:cubicBezTo>
                  <a:pt x="366235" y="228982"/>
                  <a:pt x="368796" y="211368"/>
                  <a:pt x="368796" y="193807"/>
                </a:cubicBezTo>
                <a:cubicBezTo>
                  <a:pt x="368796" y="190043"/>
                  <a:pt x="368691" y="187221"/>
                  <a:pt x="368482" y="185339"/>
                </a:cubicBezTo>
                <a:cubicBezTo>
                  <a:pt x="381654" y="175931"/>
                  <a:pt x="392630" y="164537"/>
                  <a:pt x="401410" y="151157"/>
                </a:cubicBezTo>
                <a:cubicBezTo>
                  <a:pt x="389703" y="156383"/>
                  <a:pt x="377054" y="159938"/>
                  <a:pt x="363465" y="161819"/>
                </a:cubicBezTo>
                <a:cubicBezTo>
                  <a:pt x="377681" y="153456"/>
                  <a:pt x="387403" y="141226"/>
                  <a:pt x="392630" y="125128"/>
                </a:cubicBezTo>
                <a:cubicBezTo>
                  <a:pt x="379040" y="133072"/>
                  <a:pt x="365033" y="138404"/>
                  <a:pt x="350607" y="141121"/>
                </a:cubicBezTo>
                <a:cubicBezTo>
                  <a:pt x="337854" y="127323"/>
                  <a:pt x="321860" y="120424"/>
                  <a:pt x="302626" y="120424"/>
                </a:cubicBez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sp>
        <p:nvSpPr>
          <p:cNvPr id="15" name="Content Placeholder 2">
            <a:extLst>
              <a:ext uri="{FF2B5EF4-FFF2-40B4-BE49-F238E27FC236}">
                <a16:creationId xmlns:a16="http://schemas.microsoft.com/office/drawing/2014/main" xmlns="" id="{07CE0588-14AE-8FE9-36A9-272D9ED3C7B2}"/>
              </a:ext>
            </a:extLst>
          </p:cNvPr>
          <p:cNvSpPr txBox="1">
            <a:spLocks/>
          </p:cNvSpPr>
          <p:nvPr/>
        </p:nvSpPr>
        <p:spPr>
          <a:xfrm>
            <a:off x="7617349" y="2579757"/>
            <a:ext cx="4053731" cy="102733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defRPr/>
            </a:pPr>
            <a:r>
              <a:rPr lang="id-ID" sz="4000" b="1" dirty="0" err="1">
                <a:solidFill>
                  <a:srgbClr val="2BADD8"/>
                </a:solidFill>
                <a:ea typeface="Roboto" panose="02000000000000000000" pitchFamily="2" charset="0"/>
              </a:rPr>
              <a:t>Research</a:t>
            </a:r>
            <a:endParaRPr lang="id-ID" sz="4000" i="1" dirty="0">
              <a:solidFill>
                <a:srgbClr val="2BADD8"/>
              </a:solidFill>
              <a:ea typeface="Roboto" panose="02000000000000000000" pitchFamily="2" charset="0"/>
            </a:endParaRPr>
          </a:p>
          <a:p>
            <a:pPr algn="l">
              <a:defRPr/>
            </a:pPr>
            <a:r>
              <a:rPr lang="en-US" sz="3200" dirty="0">
                <a:solidFill>
                  <a:srgbClr val="485A99"/>
                </a:solidFill>
                <a:latin typeface="Georgia" panose="02040502050405020303" pitchFamily="18" charset="0"/>
                <a:ea typeface="Roboto" panose="02000000000000000000" pitchFamily="2" charset="0"/>
              </a:rPr>
              <a:t>The Idea Farm </a:t>
            </a:r>
            <a:r>
              <a:rPr lang="en-US" sz="3200" b="1" dirty="0">
                <a:solidFill>
                  <a:schemeClr val="tx1">
                    <a:lumMod val="50000"/>
                    <a:lumOff val="50000"/>
                  </a:schemeClr>
                </a:solidFill>
                <a:latin typeface="Georgia" panose="02040502050405020303" pitchFamily="18" charset="0"/>
                <a:ea typeface="Roboto" panose="02000000000000000000" pitchFamily="2" charset="0"/>
              </a:rPr>
              <a:t>theideafarm.com</a:t>
            </a:r>
            <a:endParaRPr lang="id-ID" sz="3200" b="1" dirty="0">
              <a:solidFill>
                <a:schemeClr val="tx1">
                  <a:lumMod val="50000"/>
                  <a:lumOff val="50000"/>
                </a:schemeClr>
              </a:solidFill>
              <a:latin typeface="Georgia" panose="02040502050405020303" pitchFamily="18" charset="0"/>
              <a:ea typeface="Roboto" panose="02000000000000000000" pitchFamily="2" charset="0"/>
            </a:endParaRPr>
          </a:p>
        </p:txBody>
      </p:sp>
      <p:sp>
        <p:nvSpPr>
          <p:cNvPr id="16" name="Content Placeholder 2">
            <a:extLst>
              <a:ext uri="{FF2B5EF4-FFF2-40B4-BE49-F238E27FC236}">
                <a16:creationId xmlns:a16="http://schemas.microsoft.com/office/drawing/2014/main" xmlns="" id="{07A2967F-7417-2764-E680-3C64EE2F3B7B}"/>
              </a:ext>
            </a:extLst>
          </p:cNvPr>
          <p:cNvSpPr txBox="1">
            <a:spLocks/>
          </p:cNvSpPr>
          <p:nvPr/>
        </p:nvSpPr>
        <p:spPr>
          <a:xfrm>
            <a:off x="1227867" y="4281124"/>
            <a:ext cx="3245951" cy="100108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defRPr/>
            </a:pPr>
            <a:r>
              <a:rPr lang="id-ID" sz="4000" b="1" dirty="0" err="1">
                <a:solidFill>
                  <a:srgbClr val="2BADD8"/>
                </a:solidFill>
                <a:ea typeface="Roboto" panose="02000000000000000000" pitchFamily="2" charset="0"/>
              </a:rPr>
              <a:t>Twitter</a:t>
            </a:r>
            <a:endParaRPr lang="id-ID" sz="4000" i="1" dirty="0">
              <a:solidFill>
                <a:srgbClr val="2BADD8"/>
              </a:solidFill>
              <a:ea typeface="Roboto" panose="02000000000000000000" pitchFamily="2" charset="0"/>
            </a:endParaRPr>
          </a:p>
          <a:p>
            <a:pPr fontAlgn="auto">
              <a:defRPr/>
            </a:pPr>
            <a:r>
              <a:rPr lang="en-US" sz="3200" b="1" dirty="0">
                <a:solidFill>
                  <a:schemeClr val="tx1">
                    <a:lumMod val="50000"/>
                    <a:lumOff val="50000"/>
                  </a:schemeClr>
                </a:solidFill>
                <a:latin typeface="Georgia" panose="02040502050405020303" pitchFamily="18" charset="0"/>
                <a:ea typeface="Roboto" panose="02000000000000000000" pitchFamily="2" charset="0"/>
              </a:rPr>
              <a:t>@MebFaber</a:t>
            </a:r>
            <a:endParaRPr lang="id-ID" sz="3200" b="1" dirty="0">
              <a:solidFill>
                <a:schemeClr val="tx1">
                  <a:lumMod val="50000"/>
                  <a:lumOff val="50000"/>
                </a:schemeClr>
              </a:solidFill>
              <a:latin typeface="Georgia" panose="02040502050405020303" pitchFamily="18" charset="0"/>
              <a:ea typeface="Roboto" panose="02000000000000000000" pitchFamily="2" charset="0"/>
            </a:endParaRPr>
          </a:p>
        </p:txBody>
      </p:sp>
      <p:cxnSp>
        <p:nvCxnSpPr>
          <p:cNvPr id="17" name="Straight Connector 16">
            <a:extLst>
              <a:ext uri="{FF2B5EF4-FFF2-40B4-BE49-F238E27FC236}">
                <a16:creationId xmlns:a16="http://schemas.microsoft.com/office/drawing/2014/main" xmlns="" id="{43465E97-68EA-77EE-08D1-B9FD5E648311}"/>
              </a:ext>
            </a:extLst>
          </p:cNvPr>
          <p:cNvCxnSpPr/>
          <p:nvPr/>
        </p:nvCxnSpPr>
        <p:spPr>
          <a:xfrm>
            <a:off x="6078601" y="1691539"/>
            <a:ext cx="0" cy="979379"/>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DE546B0-B930-74DA-E071-BAB9C2E45A52}"/>
              </a:ext>
            </a:extLst>
          </p:cNvPr>
          <p:cNvCxnSpPr/>
          <p:nvPr/>
        </p:nvCxnSpPr>
        <p:spPr>
          <a:xfrm>
            <a:off x="6389688" y="3093423"/>
            <a:ext cx="1080000" cy="3215"/>
          </a:xfrm>
          <a:prstGeom prst="line">
            <a:avLst/>
          </a:prstGeom>
          <a:ln w="25400">
            <a:solidFill>
              <a:schemeClr val="bg1">
                <a:lumMod val="75000"/>
              </a:schemeClr>
            </a:solidFill>
            <a:prstDash val="solid"/>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24D7904-891A-EBEF-B795-3916BCB13920}"/>
              </a:ext>
            </a:extLst>
          </p:cNvPr>
          <p:cNvCxnSpPr/>
          <p:nvPr/>
        </p:nvCxnSpPr>
        <p:spPr>
          <a:xfrm>
            <a:off x="6078601" y="3465910"/>
            <a:ext cx="0" cy="979379"/>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0B6B9F-2828-9BB7-4FF7-E9936F1E2407}"/>
              </a:ext>
            </a:extLst>
          </p:cNvPr>
          <p:cNvCxnSpPr/>
          <p:nvPr/>
        </p:nvCxnSpPr>
        <p:spPr>
          <a:xfrm>
            <a:off x="6071426" y="5207712"/>
            <a:ext cx="0" cy="771695"/>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529B879-5C05-E88A-9614-F89AF37C332A}"/>
              </a:ext>
            </a:extLst>
          </p:cNvPr>
          <p:cNvCxnSpPr/>
          <p:nvPr/>
        </p:nvCxnSpPr>
        <p:spPr>
          <a:xfrm>
            <a:off x="4530358" y="4852172"/>
            <a:ext cx="1080000" cy="3215"/>
          </a:xfrm>
          <a:prstGeom prst="line">
            <a:avLst/>
          </a:prstGeom>
          <a:ln w="25400">
            <a:solidFill>
              <a:schemeClr val="bg1">
                <a:lumMod val="75000"/>
              </a:schemeClr>
            </a:solidFill>
            <a:prstDash val="solid"/>
            <a:headEnd type="oval" w="lg" len="lg"/>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0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2" fill="hold" nodeType="withEffect">
                                  <p:stCondLst>
                                    <p:cond delay="35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2" fill="hold" grpId="0" nodeType="withEffect">
                                  <p:stCondLst>
                                    <p:cond delay="40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par>
                                <p:cTn id="14" presetID="22" presetClass="entr" presetSubtype="2" fill="hold" grpId="0" nodeType="withEffect">
                                  <p:stCondLst>
                                    <p:cond delay="400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1000"/>
                                        <p:tgtEl>
                                          <p:spTgt spid="15"/>
                                        </p:tgtEl>
                                      </p:cBhvr>
                                    </p:animEffect>
                                  </p:childTnLst>
                                </p:cTn>
                              </p:par>
                              <p:par>
                                <p:cTn id="17" presetID="22" presetClass="entr" presetSubtype="8" fill="hold" grpId="0" nodeType="withEffect">
                                  <p:stCondLst>
                                    <p:cond delay="7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par>
                                <p:cTn id="20" presetID="22" presetClass="entr" presetSubtype="1" fill="hold" nodeType="withEffect">
                                  <p:stCondLst>
                                    <p:cond delay="200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par>
                                <p:cTn id="23" presetID="22" presetClass="entr" presetSubtype="8" fill="hold" nodeType="withEffect">
                                  <p:stCondLst>
                                    <p:cond delay="6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1" fill="hold" nodeType="withEffect">
                                  <p:stCondLst>
                                    <p:cond delay="20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000"/>
                                        <p:tgtEl>
                                          <p:spTgt spid="19"/>
                                        </p:tgtEl>
                                      </p:cBhvr>
                                    </p:animEffect>
                                  </p:childTnLst>
                                </p:cTn>
                              </p:par>
                              <p:par>
                                <p:cTn id="29" presetID="22" presetClass="entr" presetSubtype="1" fill="hold" nodeType="withEffect">
                                  <p:stCondLst>
                                    <p:cond delay="1100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22" presetClass="entr" presetSubtype="2" fill="hold" nodeType="withEffect">
                                  <p:stCondLst>
                                    <p:cond delay="350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7E7DE4-D846-AD79-7ED5-AC22D049E46F}"/>
            </a:ext>
          </a:extLst>
        </p:cNvPr>
        <p:cNvGrpSpPr/>
        <p:nvPr/>
      </p:nvGrpSpPr>
      <p:grpSpPr>
        <a:xfrm>
          <a:off x="0" y="0"/>
          <a:ext cx="0" cy="0"/>
          <a:chOff x="0" y="0"/>
          <a:chExt cx="0" cy="0"/>
        </a:xfrm>
      </p:grpSpPr>
      <p:sp>
        <p:nvSpPr>
          <p:cNvPr id="5" name="Text Box 20">
            <a:extLst>
              <a:ext uri="{FF2B5EF4-FFF2-40B4-BE49-F238E27FC236}">
                <a16:creationId xmlns:a16="http://schemas.microsoft.com/office/drawing/2014/main" xmlns="" id="{C8F274DC-6860-3AA3-43BD-1CAE5306F48E}"/>
              </a:ext>
            </a:extLst>
          </p:cNvPr>
          <p:cNvSpPr txBox="1">
            <a:spLocks noChangeArrowheads="1"/>
          </p:cNvSpPr>
          <p:nvPr/>
        </p:nvSpPr>
        <p:spPr bwMode="auto">
          <a:xfrm>
            <a:off x="257580" y="1123267"/>
            <a:ext cx="10966772" cy="2109867"/>
          </a:xfrm>
          <a:prstGeom prst="rect">
            <a:avLst/>
          </a:prstGeom>
          <a:noFill/>
          <a:ln w="9525" algn="ctr">
            <a:noFill/>
            <a:miter lim="800000"/>
            <a:headEnd/>
            <a:tailEnd/>
          </a:ln>
        </p:spPr>
        <p:txBody>
          <a:bodyPr lIns="0" tIns="0" rIns="0" bIns="0"/>
          <a:lstStyle/>
          <a:p>
            <a:pPr marL="285750" lvl="1" indent="-285750" fontAlgn="base">
              <a:lnSpc>
                <a:spcPct val="120000"/>
              </a:lnSpc>
              <a:buClr>
                <a:srgbClr val="FF0000"/>
              </a:buClr>
              <a:buSzPct val="100000"/>
              <a:buFont typeface="System Font Regular"/>
              <a:buChar char="❌"/>
            </a:pPr>
            <a:r>
              <a:rPr lang="en-US" sz="2800" dirty="0">
                <a:latin typeface="Franklin Gothic Medium" panose="020B0603020102020204" pitchFamily="34" charset="0"/>
              </a:rPr>
              <a:t> An investor wants to contribute a portfolio consisting of 50% Nvidia stock and 50% cash</a:t>
            </a:r>
          </a:p>
          <a:p>
            <a:pPr marL="285750" lvl="1" indent="-285750" fontAlgn="base">
              <a:lnSpc>
                <a:spcPct val="120000"/>
              </a:lnSpc>
              <a:buClr>
                <a:srgbClr val="FF0000"/>
              </a:buClr>
              <a:buSzPct val="100000"/>
              <a:buFont typeface="System Font Regular"/>
              <a:buChar char="❌"/>
            </a:pPr>
            <a:endParaRPr lang="en-US" sz="2800" dirty="0">
              <a:latin typeface="Franklin Gothic Medium" panose="020B0603020102020204" pitchFamily="34" charset="0"/>
            </a:endParaRPr>
          </a:p>
          <a:p>
            <a:pPr marL="285750" lvl="1" indent="-285750" fontAlgn="base">
              <a:lnSpc>
                <a:spcPct val="120000"/>
              </a:lnSpc>
              <a:buClr>
                <a:srgbClr val="FF0000"/>
              </a:buClr>
              <a:buSzPct val="100000"/>
              <a:buFont typeface="System Font Regular"/>
              <a:buChar char="❌"/>
            </a:pPr>
            <a:r>
              <a:rPr lang="en-US" sz="2800" dirty="0">
                <a:latin typeface="Franklin Gothic Medium" panose="020B0603020102020204" pitchFamily="34" charset="0"/>
              </a:rPr>
              <a:t> An investor with a portfolio of mutual funds</a:t>
            </a:r>
          </a:p>
          <a:p>
            <a:pPr marL="285750" lvl="1" indent="-285750" fontAlgn="base">
              <a:lnSpc>
                <a:spcPct val="120000"/>
              </a:lnSpc>
              <a:buClr>
                <a:srgbClr val="FF0000"/>
              </a:buClr>
              <a:buSzPct val="100000"/>
              <a:buFont typeface="System Font Regular"/>
              <a:buChar char="❌"/>
            </a:pPr>
            <a:endParaRPr lang="en-US" sz="2800" dirty="0">
              <a:latin typeface="Franklin Gothic Medium" panose="020B0603020102020204" pitchFamily="34" charset="0"/>
            </a:endParaRPr>
          </a:p>
          <a:p>
            <a:pPr marL="285750" lvl="1" indent="-285750" fontAlgn="base">
              <a:lnSpc>
                <a:spcPct val="120000"/>
              </a:lnSpc>
              <a:buClr>
                <a:srgbClr val="FF0000"/>
              </a:buClr>
              <a:buSzPct val="100000"/>
              <a:buFont typeface="System Font Regular"/>
              <a:buChar char="❌"/>
            </a:pPr>
            <a:r>
              <a:rPr lang="en-US" sz="2800" dirty="0">
                <a:latin typeface="Franklin Gothic Medium" panose="020B0603020102020204" pitchFamily="34" charset="0"/>
              </a:rPr>
              <a:t> An investor with a portfolio of DogeCoin</a:t>
            </a:r>
            <a:endParaRPr lang="en-US" sz="2800" dirty="0">
              <a:latin typeface="Franklin Gothic Medium" panose="020B0603020102020204" pitchFamily="34" charset="0"/>
              <a:ea typeface="Trebuchet MS"/>
              <a:cs typeface="Calibri" panose="020F0502020204030204" pitchFamily="34" charset="0"/>
            </a:endParaRPr>
          </a:p>
        </p:txBody>
      </p:sp>
      <p:sp>
        <p:nvSpPr>
          <p:cNvPr id="3" name="TextBox 2">
            <a:extLst>
              <a:ext uri="{FF2B5EF4-FFF2-40B4-BE49-F238E27FC236}">
                <a16:creationId xmlns:a16="http://schemas.microsoft.com/office/drawing/2014/main" xmlns="" id="{700549FF-23DC-031D-1C23-92EAC2517305}"/>
              </a:ext>
            </a:extLst>
          </p:cNvPr>
          <p:cNvSpPr txBox="1"/>
          <p:nvPr/>
        </p:nvSpPr>
        <p:spPr>
          <a:xfrm>
            <a:off x="11639262" y="6434652"/>
            <a:ext cx="452722" cy="338554"/>
          </a:xfrm>
          <a:prstGeom prst="rect">
            <a:avLst/>
          </a:prstGeom>
          <a:noFill/>
        </p:spPr>
        <p:txBody>
          <a:bodyPr wrap="square" rtlCol="0">
            <a:spAutoFit/>
          </a:bodyPr>
          <a:lstStyle/>
          <a:p>
            <a:pPr algn="ctr"/>
            <a:fld id="{6F66599E-EA17-3E4E-9469-24594A16CC52}" type="slidenum">
              <a:rPr lang="en-US" sz="1600" dirty="0">
                <a:solidFill>
                  <a:srgbClr val="FFFFFF"/>
                </a:solidFill>
                <a:latin typeface="Aptos" panose="020B0004020202020204" pitchFamily="34" charset="0"/>
                <a:ea typeface="Roboto" panose="02000000000000000000" pitchFamily="2" charset="0"/>
                <a:cs typeface="Roboto" panose="02000000000000000000" pitchFamily="2" charset="0"/>
              </a:rPr>
              <a:pPr algn="ctr"/>
              <a:t>30</a:t>
            </a:fld>
            <a:endParaRPr lang="en-US" sz="1600" dirty="0">
              <a:solidFill>
                <a:srgbClr val="FFFFFF"/>
              </a:solidFill>
              <a:latin typeface="Aptos" panose="020B0004020202020204" pitchFamily="34"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xmlns="" id="{113555CE-170A-0DAE-7AA4-83290A499A10}"/>
              </a:ext>
            </a:extLst>
          </p:cNvPr>
          <p:cNvSpPr/>
          <p:nvPr/>
        </p:nvSpPr>
        <p:spPr>
          <a:xfrm>
            <a:off x="257580" y="169160"/>
            <a:ext cx="11676840" cy="954107"/>
          </a:xfrm>
          <a:prstGeom prst="rect">
            <a:avLst/>
          </a:prstGeom>
        </p:spPr>
        <p:txBody>
          <a:bodyPr wrap="square">
            <a:spAutoFit/>
          </a:bodyPr>
          <a:lstStyle/>
          <a:p>
            <a:pPr marL="0" lvl="1"/>
            <a:r>
              <a:rPr lang="en-US" sz="2800" b="1" dirty="0">
                <a:solidFill>
                  <a:srgbClr val="002A54"/>
                </a:solidFill>
                <a:latin typeface="Franklin Gothic Medium" panose="020B0603020102020204" pitchFamily="34" charset="0"/>
                <a:ea typeface="ＭＳ Ｐゴシック" charset="-128"/>
                <a:cs typeface="Calibri" panose="020F0502020204030204" pitchFamily="34" charset="0"/>
              </a:rPr>
              <a:t>Example Portfolios That Do Not Qualify</a:t>
            </a:r>
          </a:p>
          <a:p>
            <a:pPr marL="0" lvl="1"/>
            <a:endParaRPr lang="en-US" sz="2800" b="1" dirty="0">
              <a:solidFill>
                <a:srgbClr val="002A54"/>
              </a:solidFill>
              <a:latin typeface="Franklin Gothic Medium" panose="020B060302010202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19731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805696" y="3214300"/>
            <a:ext cx="7374688" cy="3005652"/>
          </a:xfrm>
          <a:prstGeom prst="rect">
            <a:avLst/>
          </a:prstGeom>
        </p:spPr>
        <p:txBody>
          <a:bodyPr vert="horz" lIns="91440" tIns="45720" rIns="91440" bIns="45720" rtlCol="0" anchor="t">
            <a:normAutofit fontScale="62500" lnSpcReduction="20000"/>
          </a:bodyPr>
          <a:lstStyle>
            <a:lvl1pPr marL="342900" indent="-3429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3300" u="none" strike="noStrike" kern="1200" cap="none" spc="0" normalizeH="0" baseline="0" noProof="0" dirty="0">
                <a:ln>
                  <a:noFill/>
                </a:ln>
                <a:solidFill>
                  <a:srgbClr val="FFFFFF"/>
                </a:solidFill>
                <a:effectLst/>
                <a:uLnTx/>
                <a:uFillTx/>
                <a:latin typeface="Franklin Gothic Book" panose="020B0503020102020204" pitchFamily="34" charset="0"/>
                <a:ea typeface="Roboto Light" charset="0"/>
                <a:cs typeface="Roboto Light" charset="0"/>
              </a:rPr>
              <a:t>To</a:t>
            </a:r>
            <a:r>
              <a:rPr kumimoji="0" lang="en-US" sz="3300" u="none" strike="noStrike" kern="1200" cap="none" spc="0" normalizeH="0" noProof="0" dirty="0">
                <a:ln>
                  <a:noFill/>
                </a:ln>
                <a:solidFill>
                  <a:srgbClr val="FFFFFF"/>
                </a:solidFill>
                <a:effectLst/>
                <a:uLnTx/>
                <a:uFillTx/>
                <a:latin typeface="Franklin Gothic Book" panose="020B0503020102020204" pitchFamily="34" charset="0"/>
                <a:ea typeface="Roboto Light" charset="0"/>
                <a:cs typeface="Roboto Light" charset="0"/>
              </a:rPr>
              <a:t> learn more about </a:t>
            </a:r>
            <a:r>
              <a:rPr lang="en-US" sz="3300" dirty="0">
                <a:solidFill>
                  <a:srgbClr val="FFFFFF"/>
                </a:solidFill>
                <a:latin typeface="Franklin Gothic Book" panose="020B0503020102020204" pitchFamily="34" charset="0"/>
                <a:ea typeface="Roboto Light" charset="0"/>
                <a:cs typeface="Roboto Light" charset="0"/>
              </a:rPr>
              <a:t>Cambria</a:t>
            </a:r>
            <a:r>
              <a:rPr kumimoji="0" lang="en-US" sz="3300" u="none" strike="noStrike" kern="1200" cap="none" spc="0" normalizeH="0" noProof="0" dirty="0">
                <a:ln>
                  <a:noFill/>
                </a:ln>
                <a:solidFill>
                  <a:srgbClr val="FFFFFF"/>
                </a:solidFill>
                <a:effectLst/>
                <a:uLnTx/>
                <a:uFillTx/>
                <a:latin typeface="Franklin Gothic Book" panose="020B0503020102020204" pitchFamily="34" charset="0"/>
                <a:ea typeface="Roboto Light" charset="0"/>
                <a:cs typeface="Roboto Light" charset="0"/>
              </a:rPr>
              <a:t>, connect with us at:</a:t>
            </a:r>
          </a:p>
          <a:p>
            <a:pPr marL="0" marR="0" lvl="1" indent="0" algn="l" defTabSz="457200" rtl="0" eaLnBrk="1" fontAlgn="auto" latinLnBrk="0" hangingPunct="1">
              <a:lnSpc>
                <a:spcPct val="100000"/>
              </a:lnSpc>
              <a:spcBef>
                <a:spcPct val="20000"/>
              </a:spcBef>
              <a:spcAft>
                <a:spcPts val="0"/>
              </a:spcAft>
              <a:buClrTx/>
              <a:buSzTx/>
              <a:buFont typeface="Arial"/>
              <a:buNone/>
              <a:tabLst/>
              <a:defRPr/>
            </a:pPr>
            <a:endParaRPr lang="en-US" sz="3300" baseline="0" dirty="0">
              <a:solidFill>
                <a:srgbClr val="FFFFFF"/>
              </a:solidFill>
              <a:latin typeface="Franklin Gothic Book" panose="020B0503020102020204" pitchFamily="34" charset="0"/>
              <a:ea typeface="Roboto Light" charset="0"/>
              <a:cs typeface="Roboto Light" charset="0"/>
            </a:endParaRPr>
          </a:p>
          <a:p>
            <a:pPr marL="0" marR="0" lvl="1" indent="0" algn="l" defTabSz="457200" rtl="0" eaLnBrk="1" fontAlgn="auto" latinLnBrk="0" hangingPunct="1">
              <a:lnSpc>
                <a:spcPct val="100000"/>
              </a:lnSpc>
              <a:spcBef>
                <a:spcPct val="20000"/>
              </a:spcBef>
              <a:spcAft>
                <a:spcPts val="0"/>
              </a:spcAft>
              <a:buClrTx/>
              <a:buSzTx/>
              <a:buFont typeface="Arial"/>
              <a:buNone/>
              <a:tabLst/>
              <a:defRPr/>
            </a:pPr>
            <a:r>
              <a:rPr lang="en-US" sz="3300" dirty="0">
                <a:solidFill>
                  <a:schemeClr val="bg1"/>
                </a:solidFill>
                <a:latin typeface="Franklin Gothic Book" panose="020B0503020102020204" pitchFamily="34" charset="0"/>
                <a:ea typeface="Roboto Light" charset="0"/>
                <a:cs typeface="Roboto Light" charset="0"/>
              </a:rPr>
              <a:t>info@cambriafunds.com</a:t>
            </a:r>
          </a:p>
          <a:p>
            <a:pPr marL="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300" u="none" strike="noStrike" kern="1200" cap="none" spc="0" normalizeH="0" noProof="0" dirty="0">
              <a:ln>
                <a:noFill/>
              </a:ln>
              <a:solidFill>
                <a:schemeClr val="bg1"/>
              </a:solidFill>
              <a:effectLst/>
              <a:uLnTx/>
              <a:uFillTx/>
              <a:latin typeface="Franklin Gothic Book" panose="020B0503020102020204" pitchFamily="34" charset="0"/>
              <a:ea typeface="Roboto Light" charset="0"/>
              <a:cs typeface="Roboto Light" charset="0"/>
            </a:endParaRPr>
          </a:p>
          <a:p>
            <a:pPr marL="0" indent="0">
              <a:buNone/>
            </a:pPr>
            <a:r>
              <a:rPr lang="en-US" sz="2900" dirty="0">
                <a:solidFill>
                  <a:schemeClr val="bg1"/>
                </a:solidFill>
                <a:latin typeface="Franklin Gothic Book" panose="020B0503020102020204" pitchFamily="34" charset="0"/>
              </a:rPr>
              <a:t>3300 Highland Avenue</a:t>
            </a:r>
          </a:p>
          <a:p>
            <a:pPr marL="0" indent="0">
              <a:buNone/>
            </a:pPr>
            <a:r>
              <a:rPr lang="en-US" sz="2900" dirty="0">
                <a:solidFill>
                  <a:schemeClr val="bg1"/>
                </a:solidFill>
                <a:latin typeface="Franklin Gothic Book" panose="020B0503020102020204" pitchFamily="34" charset="0"/>
              </a:rPr>
              <a:t>Manhattan Beach, CA 90266</a:t>
            </a:r>
          </a:p>
          <a:p>
            <a:pPr marL="0" indent="0">
              <a:buNone/>
            </a:pPr>
            <a:r>
              <a:rPr lang="en-US" sz="2900" dirty="0">
                <a:solidFill>
                  <a:schemeClr val="bg1"/>
                </a:solidFill>
                <a:latin typeface="Franklin Gothic Book" panose="020B0503020102020204" pitchFamily="34" charset="0"/>
              </a:rPr>
              <a:t>(310) 683-5500</a:t>
            </a:r>
          </a:p>
          <a:p>
            <a:pPr marL="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300" u="none" strike="noStrike" kern="1200" cap="none" spc="0" normalizeH="0" baseline="0" noProof="0" dirty="0">
              <a:ln>
                <a:noFill/>
              </a:ln>
              <a:solidFill>
                <a:srgbClr val="FFFFFF"/>
              </a:solidFill>
              <a:effectLst/>
              <a:uLnTx/>
              <a:uFillTx/>
              <a:latin typeface="Franklin Gothic Book" panose="020B0503020102020204" pitchFamily="34" charset="0"/>
              <a:ea typeface="Roboto Light" charset="0"/>
              <a:cs typeface="Roboto Light" charset="0"/>
            </a:endParaRPr>
          </a:p>
          <a:p>
            <a:pPr marL="0" marR="0" lvl="1" indent="0" algn="l" defTabSz="457200" rtl="0" eaLnBrk="1" fontAlgn="auto" latinLnBrk="0" hangingPunct="1">
              <a:lnSpc>
                <a:spcPct val="100000"/>
              </a:lnSpc>
              <a:spcBef>
                <a:spcPct val="20000"/>
              </a:spcBef>
              <a:spcAft>
                <a:spcPts val="0"/>
              </a:spcAft>
              <a:buClrTx/>
              <a:buSzTx/>
              <a:buFont typeface="Arial"/>
              <a:buNone/>
              <a:tabLst/>
              <a:defRPr/>
            </a:pPr>
            <a:r>
              <a:rPr lang="en-US" sz="3300" noProof="0" dirty="0">
                <a:solidFill>
                  <a:schemeClr val="bg1"/>
                </a:solidFill>
                <a:latin typeface="Franklin Gothic Book" panose="020B0503020102020204" pitchFamily="34" charset="0"/>
                <a:ea typeface="Roboto Light" charset="0"/>
                <a:cs typeface="Roboto Light" charset="0"/>
              </a:rPr>
              <a:t>www.cambriafunds.com </a:t>
            </a:r>
          </a:p>
          <a:p>
            <a:pPr marL="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3500" u="none" strike="noStrike" kern="1200" cap="none" spc="0" normalizeH="0" baseline="0" noProof="0" dirty="0">
              <a:ln>
                <a:noFill/>
              </a:ln>
              <a:solidFill>
                <a:srgbClr val="99AB21"/>
              </a:solidFill>
              <a:effectLst/>
              <a:uLnTx/>
              <a:uFillTx/>
              <a:latin typeface="Franklin Gothic Book" panose="020B0503020102020204" pitchFamily="34" charset="0"/>
              <a:ea typeface="DINPro Light" charset="0"/>
              <a:cs typeface="DINPro Light" charset="0"/>
            </a:endParaRPr>
          </a:p>
          <a:p>
            <a:pPr marL="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u="none" strike="noStrike" kern="1200" cap="none" spc="0" normalizeH="0" baseline="0" noProof="0" dirty="0">
              <a:ln>
                <a:noFill/>
              </a:ln>
              <a:solidFill>
                <a:srgbClr val="FFFFFF"/>
              </a:solidFill>
              <a:effectLst/>
              <a:uLnTx/>
              <a:uFillTx/>
              <a:latin typeface="Franklin Gothic Book" panose="020B0503020102020204" pitchFamily="34" charset="0"/>
              <a:ea typeface=""/>
              <a:cs typeface="DiN PRO"/>
            </a:endParaRPr>
          </a:p>
        </p:txBody>
      </p:sp>
      <p:sp>
        <p:nvSpPr>
          <p:cNvPr id="9" name="Rectangle 8"/>
          <p:cNvSpPr/>
          <p:nvPr/>
        </p:nvSpPr>
        <p:spPr>
          <a:xfrm>
            <a:off x="805696" y="2550467"/>
            <a:ext cx="11502188" cy="461665"/>
          </a:xfrm>
          <a:prstGeom prst="rect">
            <a:avLst/>
          </a:prstGeom>
        </p:spPr>
        <p:txBody>
          <a:bodyPr wrap="square">
            <a:spAutoFit/>
          </a:bodyPr>
          <a:lstStyle/>
          <a:p>
            <a:pPr marL="0" lvl="1"/>
            <a:r>
              <a:rPr lang="en-US" sz="2400" dirty="0">
                <a:solidFill>
                  <a:srgbClr val="22B3E4"/>
                </a:solidFill>
                <a:latin typeface="Franklin Gothic Medium" panose="020B0603020102020204" pitchFamily="34" charset="0"/>
                <a:ea typeface="Roboto Light" charset="0"/>
                <a:cs typeface="Roboto Light" charset="0"/>
              </a:rPr>
              <a:t>Contact Us</a:t>
            </a:r>
          </a:p>
        </p:txBody>
      </p:sp>
      <p:sp>
        <p:nvSpPr>
          <p:cNvPr id="11" name="TextBox 10">
            <a:extLst>
              <a:ext uri="{FF2B5EF4-FFF2-40B4-BE49-F238E27FC236}">
                <a16:creationId xmlns:a16="http://schemas.microsoft.com/office/drawing/2014/main" xmlns="" id="{82EA0DA7-5FB3-C042-8F65-78A5C53E4BE5}"/>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31</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pic>
        <p:nvPicPr>
          <p:cNvPr id="10" name="Picture 9" descr="A picture containing text, clipart&#10;&#10;Description automatically generated">
            <a:extLst>
              <a:ext uri="{FF2B5EF4-FFF2-40B4-BE49-F238E27FC236}">
                <a16:creationId xmlns:a16="http://schemas.microsoft.com/office/drawing/2014/main" xmlns="" id="{7605BE97-16D4-0F4C-877B-288217B55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4" y="1588317"/>
            <a:ext cx="3298825" cy="759982"/>
          </a:xfrm>
          <a:prstGeom prst="rect">
            <a:avLst/>
          </a:prstGeom>
        </p:spPr>
      </p:pic>
    </p:spTree>
    <p:extLst>
      <p:ext uri="{BB962C8B-B14F-4D97-AF65-F5344CB8AC3E}">
        <p14:creationId xmlns:p14="http://schemas.microsoft.com/office/powerpoint/2010/main" val="56620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C8BB60-1B21-3143-B691-C753CFEE41F2}"/>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32</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FCEA1DA7-9785-5841-B669-26476D9DA561}"/>
              </a:ext>
            </a:extLst>
          </p:cNvPr>
          <p:cNvSpPr/>
          <p:nvPr/>
        </p:nvSpPr>
        <p:spPr>
          <a:xfrm>
            <a:off x="217183" y="108741"/>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Disclosure</a:t>
            </a:r>
          </a:p>
        </p:txBody>
      </p:sp>
      <p:sp>
        <p:nvSpPr>
          <p:cNvPr id="2" name="TextBox 1">
            <a:extLst>
              <a:ext uri="{FF2B5EF4-FFF2-40B4-BE49-F238E27FC236}">
                <a16:creationId xmlns:a16="http://schemas.microsoft.com/office/drawing/2014/main" xmlns="" id="{D2CE7325-CB3E-4BCE-589E-B89032417148}"/>
              </a:ext>
            </a:extLst>
          </p:cNvPr>
          <p:cNvSpPr txBox="1"/>
          <p:nvPr/>
        </p:nvSpPr>
        <p:spPr>
          <a:xfrm>
            <a:off x="396715" y="626613"/>
            <a:ext cx="11068394" cy="1890705"/>
          </a:xfrm>
          <a:prstGeom prst="rect">
            <a:avLst/>
          </a:prstGeom>
          <a:noFill/>
        </p:spPr>
        <p:txBody>
          <a:bodyPr wrap="square" rIns="144000" bIns="36000" numCol="1" spcCol="360000" rtlCol="0">
            <a:spAutoFit/>
          </a:bodyPr>
          <a:lstStyle/>
          <a:p>
            <a:r>
              <a:rPr lang="en-US" sz="1300" b="1" dirty="0"/>
              <a:t>To determine if this Fund is an appropriate investment for you, carefully consider the Fund’s investment objectives, risk factors, charges and expense before investing. This and other information can be found in the Fund’s full and summary prospectus which may be obtained by calling 855-383-4636 (ETF INFO) or visiting our website at </a:t>
            </a:r>
            <a:r>
              <a:rPr lang="en-US" sz="1300" b="1" dirty="0">
                <a:hlinkClick r:id="rId3">
                  <a:extLst>
                    <a:ext uri="{A12FA001-AC4F-418D-AE19-62706E023703}">
                      <ahyp:hlinkClr xmlns:ahyp="http://schemas.microsoft.com/office/drawing/2018/hyperlinkcolor" xmlns="" val="tx"/>
                    </a:ext>
                  </a:extLst>
                </a:hlinkClick>
              </a:rPr>
              <a:t>www.cambriafunds.com.</a:t>
            </a:r>
            <a:r>
              <a:rPr lang="en-US" sz="1300" b="1" dirty="0"/>
              <a:t> Read the prospectus carefully before investing or sending money.</a:t>
            </a:r>
          </a:p>
          <a:p>
            <a:endParaRPr lang="en-US" sz="1300" b="1" i="1" dirty="0"/>
          </a:p>
          <a:p>
            <a:r>
              <a:rPr lang="en-US" sz="1300" dirty="0"/>
              <a:t>The Cambria ETFs are distributed by ALPS Distributors Inc., 1290 Broadway, Suite 1000, Denver, CO 80203, which is not affiliated with Cambria Investment Management, LP, the Investment Adviser for the Fund.</a:t>
            </a:r>
          </a:p>
          <a:p>
            <a:endParaRPr lang="en-US" sz="1400" i="1" dirty="0"/>
          </a:p>
          <a:p>
            <a:pPr algn="just">
              <a:spcAft>
                <a:spcPts val="600"/>
              </a:spcAft>
              <a:buClr>
                <a:srgbClr val="2BADD8"/>
              </a:buClr>
              <a:buSzPct val="150000"/>
            </a:pPr>
            <a:endParaRPr lang="en-US" sz="1250" dirty="0">
              <a:solidFill>
                <a:schemeClr val="tx1">
                  <a:lumMod val="50000"/>
                  <a:lumOff val="50000"/>
                </a:schemeClr>
              </a:solidFill>
              <a:latin typeface="Franklin Gothic Book" panose="020B0503020102020204" pitchFamily="34" charset="0"/>
            </a:endParaRPr>
          </a:p>
        </p:txBody>
      </p:sp>
      <p:sp>
        <p:nvSpPr>
          <p:cNvPr id="3" name="TextBox 2">
            <a:extLst>
              <a:ext uri="{FF2B5EF4-FFF2-40B4-BE49-F238E27FC236}">
                <a16:creationId xmlns:a16="http://schemas.microsoft.com/office/drawing/2014/main" xmlns="" id="{4AEF9A51-2F57-3B80-AEA8-BAF16A988A82}"/>
              </a:ext>
            </a:extLst>
          </p:cNvPr>
          <p:cNvSpPr txBox="1"/>
          <p:nvPr/>
        </p:nvSpPr>
        <p:spPr>
          <a:xfrm>
            <a:off x="396715" y="2197559"/>
            <a:ext cx="11068394" cy="1675262"/>
          </a:xfrm>
          <a:prstGeom prst="rect">
            <a:avLst/>
          </a:prstGeom>
          <a:noFill/>
        </p:spPr>
        <p:txBody>
          <a:bodyPr wrap="square" rIns="144000" bIns="36000" numCol="1" spcCol="360000" rtlCol="0">
            <a:spAutoFit/>
          </a:bodyPr>
          <a:lstStyle/>
          <a:p>
            <a:r>
              <a:rPr lang="en-US" sz="1300" dirty="0"/>
              <a:t>ETFs are subject to commission costs each time a “buy” or “sell” is executed. Depending on the amount of trading activity, the low costs of ETFs may be outweighed by commissions and related trading costs.</a:t>
            </a:r>
          </a:p>
          <a:p>
            <a:endParaRPr lang="en-US" sz="1300" dirty="0"/>
          </a:p>
          <a:p>
            <a:r>
              <a:rPr lang="en-US" sz="1300" dirty="0"/>
              <a:t>Shares are bought and sold at market price (closing price) not net asset value (NAV) are not individually redeemed from the Fund. Market price returns are based on the midpoint of the bid/ask spread at 4:00 pm Eastern Time (when NAV is normally determined), and do not represent the return you would receive if you traded at other times. Buying and selling shares will result in brokerage commissions. Brokerage commissions will reduce returns.</a:t>
            </a:r>
          </a:p>
          <a:p>
            <a:pPr algn="just">
              <a:spcAft>
                <a:spcPts val="600"/>
              </a:spcAft>
              <a:buClr>
                <a:srgbClr val="2BADD8"/>
              </a:buClr>
              <a:buSzPct val="150000"/>
            </a:pPr>
            <a:endParaRPr lang="en-US" sz="1250" dirty="0">
              <a:solidFill>
                <a:schemeClr val="tx1">
                  <a:lumMod val="50000"/>
                  <a:lumOff val="50000"/>
                </a:schemeClr>
              </a:solidFill>
              <a:latin typeface="Franklin Gothic Book" panose="020B0503020102020204" pitchFamily="34" charset="0"/>
            </a:endParaRPr>
          </a:p>
        </p:txBody>
      </p:sp>
    </p:spTree>
    <p:extLst>
      <p:ext uri="{BB962C8B-B14F-4D97-AF65-F5344CB8AC3E}">
        <p14:creationId xmlns:p14="http://schemas.microsoft.com/office/powerpoint/2010/main" val="36088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C8BB60-1B21-3143-B691-C753CFEE41F2}"/>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33</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FCEA1DA7-9785-5841-B669-26476D9DA561}"/>
              </a:ext>
            </a:extLst>
          </p:cNvPr>
          <p:cNvSpPr/>
          <p:nvPr/>
        </p:nvSpPr>
        <p:spPr>
          <a:xfrm>
            <a:off x="217183" y="108741"/>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Disclosure</a:t>
            </a:r>
          </a:p>
        </p:txBody>
      </p:sp>
      <p:sp>
        <p:nvSpPr>
          <p:cNvPr id="5" name="TextBox 4">
            <a:extLst>
              <a:ext uri="{FF2B5EF4-FFF2-40B4-BE49-F238E27FC236}">
                <a16:creationId xmlns:a16="http://schemas.microsoft.com/office/drawing/2014/main" xmlns="" id="{CC777A76-423F-8FAA-B305-4C27BFE2384A}"/>
              </a:ext>
            </a:extLst>
          </p:cNvPr>
          <p:cNvSpPr txBox="1"/>
          <p:nvPr/>
        </p:nvSpPr>
        <p:spPr>
          <a:xfrm>
            <a:off x="390856" y="570072"/>
            <a:ext cx="11068394" cy="5283942"/>
          </a:xfrm>
          <a:prstGeom prst="rect">
            <a:avLst/>
          </a:prstGeom>
          <a:noFill/>
        </p:spPr>
        <p:txBody>
          <a:bodyPr wrap="square" rIns="144000" bIns="36000" numCol="1" spcCol="360000" rtlCol="0">
            <a:spAutoFit/>
          </a:bodyPr>
          <a:lstStyle/>
          <a:p>
            <a:r>
              <a:rPr lang="en-US" sz="1300" dirty="0"/>
              <a:t>There is no guarantee that the Fund will achieve its investment goal. Investing involves risk, including the possible loss of principal. High yielding stocks are often speculative, high risk investments. The underlying holdings of the fund may be leveraged, which will expose the holdings to higher volatility and may accelerate the impact of any losses. These companies can be paying out more than they can support and may reduce their dividends or stop paying dividends at any time, which could have a material adverse effect on the stock price of these companies and the Fund’s performance. International investing may involve risk of capital loss from unfavorable fluctuations in currency values, from differences in generally accepted accounting principles, or from economic or political instability in other nations. Emerging markets involve heightened risks related to the same factors as well as increased volatility and lower trading volume. Investments in smaller companies typically exhibit higher volatility. Narrowly focused funds typically exhibit higher volatility.</a:t>
            </a:r>
          </a:p>
          <a:p>
            <a:endParaRPr lang="en-US" sz="1300" dirty="0"/>
          </a:p>
          <a:p>
            <a:r>
              <a:rPr lang="en-US" sz="1300" dirty="0"/>
              <a:t>The Fund is managed using proprietary investment strategies and processes. There can be no guarantee that these strategies and processes will produce the intended results and no guarantee that the Fund will achieve its investment objective. This could result in the Fund’s underperformance compared to other funds with similar investment objectives.</a:t>
            </a:r>
          </a:p>
          <a:p>
            <a:endParaRPr lang="en-US" sz="1300" dirty="0"/>
          </a:p>
          <a:p>
            <a:r>
              <a:rPr lang="en-US" sz="1300" dirty="0"/>
              <a:t>There is no guarantee dividends will be paid. Diversification may not protect against market loss. </a:t>
            </a:r>
          </a:p>
          <a:p>
            <a:endParaRPr lang="en-US" sz="1300" dirty="0"/>
          </a:p>
          <a:p>
            <a:r>
              <a:rPr lang="en-US" sz="1300" dirty="0"/>
              <a:t>There are special risks associated with margin investing. As with stocks, you may be called upon to deposit additional cash or securities if your account equity declines. </a:t>
            </a:r>
          </a:p>
          <a:p>
            <a:endParaRPr lang="en-US" sz="1300" dirty="0"/>
          </a:p>
          <a:p>
            <a:r>
              <a:rPr lang="en-US" sz="1300" dirty="0"/>
              <a:t>Indicative value (iNAV) is a measure of the intraday net asset value (NAV) of an investment. It is reported approximately every 15 seconds and gives investors a measure of the value of the investment throughout the day.</a:t>
            </a:r>
          </a:p>
          <a:p>
            <a:endParaRPr lang="en-US" sz="1300" dirty="0"/>
          </a:p>
          <a:p>
            <a:r>
              <a:rPr lang="en-US" sz="1300" dirty="0"/>
              <a:t>© 2024 Morningstar, Inc. All Rights Reserved.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a:t>
            </a:r>
          </a:p>
          <a:p>
            <a:pPr algn="just">
              <a:spcAft>
                <a:spcPts val="600"/>
              </a:spcAft>
              <a:buClr>
                <a:srgbClr val="2BADD8"/>
              </a:buClr>
              <a:buSzPct val="150000"/>
            </a:pPr>
            <a:endParaRPr lang="en-US" sz="1300" dirty="0">
              <a:solidFill>
                <a:schemeClr val="tx1">
                  <a:lumMod val="50000"/>
                  <a:lumOff val="50000"/>
                </a:schemeClr>
              </a:solidFill>
              <a:latin typeface="Franklin Gothic Book" panose="020B0503020102020204" pitchFamily="34" charset="0"/>
            </a:endParaRPr>
          </a:p>
        </p:txBody>
      </p:sp>
    </p:spTree>
    <p:extLst>
      <p:ext uri="{BB962C8B-B14F-4D97-AF65-F5344CB8AC3E}">
        <p14:creationId xmlns:p14="http://schemas.microsoft.com/office/powerpoint/2010/main" val="39855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C8BB60-1B21-3143-B691-C753CFEE41F2}"/>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34</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FCEA1DA7-9785-5841-B669-26476D9DA561}"/>
              </a:ext>
            </a:extLst>
          </p:cNvPr>
          <p:cNvSpPr/>
          <p:nvPr/>
        </p:nvSpPr>
        <p:spPr>
          <a:xfrm>
            <a:off x="217183" y="108741"/>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Disclosure</a:t>
            </a:r>
          </a:p>
        </p:txBody>
      </p:sp>
      <p:sp>
        <p:nvSpPr>
          <p:cNvPr id="5" name="TextBox 4">
            <a:extLst>
              <a:ext uri="{FF2B5EF4-FFF2-40B4-BE49-F238E27FC236}">
                <a16:creationId xmlns:a16="http://schemas.microsoft.com/office/drawing/2014/main" xmlns="" id="{DF366683-A6F1-A7EE-6B01-4024272225C5}"/>
              </a:ext>
            </a:extLst>
          </p:cNvPr>
          <p:cNvSpPr txBox="1"/>
          <p:nvPr/>
        </p:nvSpPr>
        <p:spPr>
          <a:xfrm>
            <a:off x="521406" y="631961"/>
            <a:ext cx="11068394" cy="5092864"/>
          </a:xfrm>
          <a:prstGeom prst="rect">
            <a:avLst/>
          </a:prstGeom>
          <a:noFill/>
        </p:spPr>
        <p:txBody>
          <a:bodyPr wrap="square" rIns="144000" bIns="36000" numCol="1" spcCol="360000" rtlCol="0">
            <a:spAutoFit/>
          </a:bodyPr>
          <a:lstStyle/>
          <a:p>
            <a:pPr algn="just">
              <a:buClr>
                <a:srgbClr val="2BADD8"/>
              </a:buClr>
              <a:buSzPct val="150000"/>
            </a:pPr>
            <a:r>
              <a:rPr lang="en-US" sz="1300" dirty="0"/>
              <a:t>Definitions</a:t>
            </a:r>
          </a:p>
          <a:p>
            <a:pPr>
              <a:buClr>
                <a:srgbClr val="2BADD8"/>
              </a:buClr>
              <a:buSzPct val="150000"/>
            </a:pPr>
            <a:endParaRPr lang="en-US" sz="1300" dirty="0"/>
          </a:p>
          <a:p>
            <a:pPr>
              <a:buClr>
                <a:srgbClr val="2BADD8"/>
              </a:buClr>
              <a:buSzPct val="150000"/>
            </a:pPr>
            <a:r>
              <a:rPr lang="en-US" sz="1300" dirty="0"/>
              <a:t>EBITDA: Earnings before interest, taxes, depreciation, and amortization. It is a metric used to evaluate company earnings (income). </a:t>
            </a:r>
          </a:p>
          <a:p>
            <a:pPr>
              <a:buClr>
                <a:srgbClr val="2BADD8"/>
              </a:buClr>
              <a:buSzPct val="150000"/>
            </a:pPr>
            <a:endParaRPr lang="en-US" sz="1300" dirty="0"/>
          </a:p>
          <a:p>
            <a:pPr>
              <a:buClr>
                <a:srgbClr val="2BADD8"/>
              </a:buClr>
              <a:buSzPct val="150000"/>
            </a:pPr>
            <a:r>
              <a:rPr lang="en-US" sz="1300" dirty="0"/>
              <a:t>Dividends: The distribution of reward from a portion of the company’s earnings and is paid to a class of its shareholders. Dividends can be issued as cash payments or as shares of stock, though cash dividends are the most common.</a:t>
            </a:r>
          </a:p>
          <a:p>
            <a:pPr>
              <a:lnSpc>
                <a:spcPct val="107000"/>
              </a:lnSpc>
              <a:spcAft>
                <a:spcPts val="600"/>
              </a:spcAft>
              <a:buClr>
                <a:srgbClr val="2BADD8"/>
              </a:buClr>
              <a:buSzPct val="150000"/>
            </a:pPr>
            <a:r>
              <a:rPr lang="en-US" sz="1300" dirty="0"/>
              <a:t>Buybacks: Also known as share repurchase. When a company buys its own outstanding shares to reduce the number of shares available on the open market, thus increasing the proportion of shares owned by investors. Companies buy back shares for a number of reasons, such as to increase the value of remaining shares available by reducing the supply or to prevent other shareholders from taking a controlling stake.</a:t>
            </a:r>
          </a:p>
          <a:p>
            <a:pPr>
              <a:lnSpc>
                <a:spcPct val="107000"/>
              </a:lnSpc>
              <a:spcAft>
                <a:spcPts val="600"/>
              </a:spcAft>
              <a:buClr>
                <a:srgbClr val="2BADD8"/>
              </a:buClr>
              <a:buSzPct val="150000"/>
            </a:pPr>
            <a:r>
              <a:rPr lang="en-US" sz="1300" dirty="0"/>
              <a:t>30-Day SEC Yield: A standard yield calculation developed by the U.S. SEC that is based on the most recent 30-day period.</a:t>
            </a:r>
          </a:p>
          <a:p>
            <a:pPr>
              <a:lnSpc>
                <a:spcPct val="107000"/>
              </a:lnSpc>
              <a:spcAft>
                <a:spcPts val="600"/>
              </a:spcAft>
              <a:buClr>
                <a:srgbClr val="2BADD8"/>
              </a:buClr>
              <a:buSzPct val="150000"/>
            </a:pPr>
            <a:r>
              <a:rPr lang="en-US" sz="1300" dirty="0"/>
              <a:t>The price/earnings ratio (P/E Ratio) is the ratio of a company's stock price to the company's per share earnings. </a:t>
            </a:r>
          </a:p>
          <a:p>
            <a:pPr>
              <a:lnSpc>
                <a:spcPct val="107000"/>
              </a:lnSpc>
              <a:spcAft>
                <a:spcPts val="600"/>
              </a:spcAft>
              <a:buClr>
                <a:srgbClr val="2BADD8"/>
              </a:buClr>
              <a:buSzPct val="150000"/>
            </a:pPr>
            <a:r>
              <a:rPr lang="en-US" sz="1300" dirty="0"/>
              <a:t>The price/book ratio (P/B Ratio) is the ratio of a company's stock price to the company's book value. </a:t>
            </a:r>
          </a:p>
          <a:p>
            <a:pPr>
              <a:lnSpc>
                <a:spcPct val="107000"/>
              </a:lnSpc>
              <a:spcAft>
                <a:spcPts val="600"/>
              </a:spcAft>
              <a:buClr>
                <a:srgbClr val="2BADD8"/>
              </a:buClr>
              <a:buSzPct val="150000"/>
            </a:pPr>
            <a:r>
              <a:rPr lang="en-US" sz="1300" dirty="0"/>
              <a:t>The price/sales ratio (P/S Ratio) is the ratio of a company's stock price to the company’s revenue. </a:t>
            </a:r>
          </a:p>
          <a:p>
            <a:pPr>
              <a:lnSpc>
                <a:spcPct val="107000"/>
              </a:lnSpc>
              <a:spcAft>
                <a:spcPts val="600"/>
              </a:spcAft>
              <a:buClr>
                <a:srgbClr val="2BADD8"/>
              </a:buClr>
              <a:buSzPct val="150000"/>
            </a:pPr>
            <a:r>
              <a:rPr lang="en-US" sz="1300" dirty="0"/>
              <a:t>The price/cash flow ratio (P/CF Ratio) is the ratio of a company’s stock price to the company’s per share cash flow.</a:t>
            </a:r>
          </a:p>
          <a:p>
            <a:pPr>
              <a:lnSpc>
                <a:spcPct val="107000"/>
              </a:lnSpc>
              <a:spcAft>
                <a:spcPts val="600"/>
              </a:spcAft>
              <a:buClr>
                <a:srgbClr val="2BADD8"/>
              </a:buClr>
              <a:buSzPct val="150000"/>
            </a:pPr>
            <a:r>
              <a:rPr lang="en-US" sz="1300" dirty="0"/>
              <a:t>The price/free cash flow ratio (P/FCF Ratio) is the ratio of a company's stock price to the company's per share free cash flow.</a:t>
            </a:r>
          </a:p>
          <a:p>
            <a:pPr>
              <a:lnSpc>
                <a:spcPct val="107000"/>
              </a:lnSpc>
              <a:spcAft>
                <a:spcPts val="600"/>
              </a:spcAft>
              <a:buClr>
                <a:srgbClr val="2BADD8"/>
              </a:buClr>
              <a:buSzPct val="150000"/>
            </a:pPr>
            <a:r>
              <a:rPr lang="en-US" sz="1300" dirty="0"/>
              <a:t>ǂ When evaluating the Morningstar category average valuation metrics (Price/Earnings, Price/Book, Price/Sales, Price/Cash Flow, Price/Free Cash Flow), because these metrics are redundant for each fund share class, we use Morningstar’s option of “User Defined Primary Class Only” to prevent </a:t>
            </a:r>
            <a:r>
              <a:rPr lang="en-US" sz="1300" dirty="0" err="1"/>
              <a:t>multishare</a:t>
            </a:r>
            <a:r>
              <a:rPr lang="en-US" sz="1300" dirty="0"/>
              <a:t> funds from having a disproportionate impact on the category average. The category average 30-day SEC Yield is the exception in this table and is calculated based on all funds in the category.</a:t>
            </a:r>
          </a:p>
          <a:p>
            <a:pPr>
              <a:lnSpc>
                <a:spcPct val="107000"/>
              </a:lnSpc>
              <a:spcAft>
                <a:spcPts val="600"/>
              </a:spcAft>
              <a:buClr>
                <a:srgbClr val="2BADD8"/>
              </a:buClr>
              <a:buSzPct val="150000"/>
            </a:pPr>
            <a:endParaRPr lang="en-US" sz="1300" dirty="0"/>
          </a:p>
        </p:txBody>
      </p:sp>
      <p:sp>
        <p:nvSpPr>
          <p:cNvPr id="2" name="TextBox 1">
            <a:extLst>
              <a:ext uri="{FF2B5EF4-FFF2-40B4-BE49-F238E27FC236}">
                <a16:creationId xmlns:a16="http://schemas.microsoft.com/office/drawing/2014/main" xmlns="" id="{3FD49BA5-5947-6DAF-9774-0EA12C1A64A0}"/>
              </a:ext>
            </a:extLst>
          </p:cNvPr>
          <p:cNvSpPr txBox="1"/>
          <p:nvPr/>
        </p:nvSpPr>
        <p:spPr>
          <a:xfrm>
            <a:off x="11199381" y="5730903"/>
            <a:ext cx="992619" cy="246221"/>
          </a:xfrm>
          <a:prstGeom prst="rect">
            <a:avLst/>
          </a:prstGeom>
          <a:noFill/>
        </p:spPr>
        <p:txBody>
          <a:bodyPr wrap="square" rtlCol="0">
            <a:spAutoFit/>
          </a:bodyPr>
          <a:lstStyle/>
          <a:p>
            <a:r>
              <a:rPr lang="en-US" sz="1000" b="0" i="0" dirty="0">
                <a:solidFill>
                  <a:srgbClr val="525252"/>
                </a:solidFill>
                <a:effectLst/>
                <a:latin typeface="Roboto-Regular"/>
              </a:rPr>
              <a:t>CBM001975</a:t>
            </a:r>
            <a:endParaRPr lang="en-US" sz="1000" dirty="0"/>
          </a:p>
        </p:txBody>
      </p:sp>
    </p:spTree>
    <p:extLst>
      <p:ext uri="{BB962C8B-B14F-4D97-AF65-F5344CB8AC3E}">
        <p14:creationId xmlns:p14="http://schemas.microsoft.com/office/powerpoint/2010/main" val="34933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9AC7E1-5F21-007B-ED99-CAE0EDC35C9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0D4ABE53-0C33-F6F6-4B22-895F7ED866C4}"/>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35</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E7AAE3A2-7125-92D3-E369-31A00583C4B6}"/>
              </a:ext>
            </a:extLst>
          </p:cNvPr>
          <p:cNvSpPr/>
          <p:nvPr/>
        </p:nvSpPr>
        <p:spPr>
          <a:xfrm>
            <a:off x="217183" y="108741"/>
            <a:ext cx="11676840"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Disclosure</a:t>
            </a:r>
          </a:p>
        </p:txBody>
      </p:sp>
      <p:sp>
        <p:nvSpPr>
          <p:cNvPr id="5" name="TextBox 4">
            <a:extLst>
              <a:ext uri="{FF2B5EF4-FFF2-40B4-BE49-F238E27FC236}">
                <a16:creationId xmlns:a16="http://schemas.microsoft.com/office/drawing/2014/main" xmlns="" id="{2F8DD9FA-53CE-9D4E-D055-7BD647EF141E}"/>
              </a:ext>
            </a:extLst>
          </p:cNvPr>
          <p:cNvSpPr txBox="1"/>
          <p:nvPr/>
        </p:nvSpPr>
        <p:spPr>
          <a:xfrm>
            <a:off x="521406" y="631961"/>
            <a:ext cx="11068394" cy="3382011"/>
          </a:xfrm>
          <a:prstGeom prst="rect">
            <a:avLst/>
          </a:prstGeom>
          <a:noFill/>
        </p:spPr>
        <p:txBody>
          <a:bodyPr wrap="square" rIns="144000" bIns="36000" numCol="1" spcCol="360000" rtlCol="0">
            <a:spAutoFit/>
          </a:bodyPr>
          <a:lstStyle/>
          <a:p>
            <a:pPr algn="just">
              <a:buClr>
                <a:srgbClr val="2BADD8"/>
              </a:buClr>
              <a:buSzPct val="150000"/>
            </a:pPr>
            <a:r>
              <a:rPr lang="en-US" sz="1300" dirty="0"/>
              <a:t>Definitions</a:t>
            </a:r>
          </a:p>
          <a:p>
            <a:pPr>
              <a:buClr>
                <a:srgbClr val="2BADD8"/>
              </a:buClr>
              <a:buSzPct val="150000"/>
            </a:pPr>
            <a:endParaRPr lang="en-US" sz="1300" dirty="0"/>
          </a:p>
          <a:p>
            <a:pPr>
              <a:lnSpc>
                <a:spcPct val="107000"/>
              </a:lnSpc>
              <a:spcAft>
                <a:spcPts val="600"/>
              </a:spcAft>
              <a:buClr>
                <a:srgbClr val="2BADD8"/>
              </a:buClr>
              <a:buSzPct val="150000"/>
            </a:pPr>
            <a:r>
              <a:rPr lang="en-US" sz="1300" dirty="0"/>
              <a:t>S&amp;P 500 Index: The S&amp;P 500 Index is an index of 500 stocks chosen for market size, liquidity and industry grouping, among other factors. The S&amp;P 500 is designed to be a leading indicator of U.S. equities and is meant to reflect the risk/return characteristics of the large cap universe.</a:t>
            </a:r>
          </a:p>
          <a:p>
            <a:r>
              <a:rPr lang="en-US" sz="1300" dirty="0"/>
              <a:t>Sharpe Ratio: The Sharpe Ratio is a measure of risk-adjusted return, indicating how much excess return an investment generates for each unit of risk taken.</a:t>
            </a:r>
          </a:p>
          <a:p>
            <a:pPr>
              <a:lnSpc>
                <a:spcPct val="107000"/>
              </a:lnSpc>
              <a:spcAft>
                <a:spcPts val="600"/>
              </a:spcAft>
              <a:buClr>
                <a:srgbClr val="2BADD8"/>
              </a:buClr>
              <a:buSzPct val="150000"/>
            </a:pPr>
            <a:endParaRPr lang="en-US" sz="1300" dirty="0"/>
          </a:p>
          <a:p>
            <a:r>
              <a:rPr lang="en-US" sz="1300" dirty="0"/>
              <a:t>Shiller CAPE Ratio (Cyclically Adjusted Price-to-Earnings Ratio): The Shiller CAPE Ratio is a valuation metric that assesses whether a stock or the broader market is overvalued or undervalued. It is calculated by dividing the current price of a stock or index by the average of inflation-adjusted earnings over the past 10 years. </a:t>
            </a:r>
          </a:p>
          <a:p>
            <a:pPr>
              <a:lnSpc>
                <a:spcPct val="107000"/>
              </a:lnSpc>
              <a:spcAft>
                <a:spcPts val="600"/>
              </a:spcAft>
              <a:buClr>
                <a:srgbClr val="2BADD8"/>
              </a:buClr>
              <a:buSzPct val="150000"/>
            </a:pPr>
            <a:endParaRPr lang="en-US" sz="1300" dirty="0"/>
          </a:p>
          <a:p>
            <a:r>
              <a:rPr lang="en-US" sz="1300" dirty="0"/>
              <a:t>MSCI ACWI Index (MSCI All Country World Index): The MSCI All Country World Index (ACWI) is a global equity index that measures the performance of large and mid-cap stocks across both developed and emerging markets.</a:t>
            </a:r>
          </a:p>
          <a:p>
            <a:pPr>
              <a:lnSpc>
                <a:spcPct val="107000"/>
              </a:lnSpc>
              <a:spcAft>
                <a:spcPts val="600"/>
              </a:spcAft>
              <a:buClr>
                <a:srgbClr val="2BADD8"/>
              </a:buClr>
              <a:buSzPct val="150000"/>
            </a:pPr>
            <a:endParaRPr lang="en-US" sz="1300" dirty="0"/>
          </a:p>
        </p:txBody>
      </p:sp>
      <p:sp>
        <p:nvSpPr>
          <p:cNvPr id="2" name="TextBox 1">
            <a:extLst>
              <a:ext uri="{FF2B5EF4-FFF2-40B4-BE49-F238E27FC236}">
                <a16:creationId xmlns:a16="http://schemas.microsoft.com/office/drawing/2014/main" xmlns="" id="{39EBB3A8-8076-2BCB-5197-57A4390FFF4E}"/>
              </a:ext>
            </a:extLst>
          </p:cNvPr>
          <p:cNvSpPr txBox="1"/>
          <p:nvPr/>
        </p:nvSpPr>
        <p:spPr>
          <a:xfrm>
            <a:off x="11199381" y="5730903"/>
            <a:ext cx="992619" cy="246221"/>
          </a:xfrm>
          <a:prstGeom prst="rect">
            <a:avLst/>
          </a:prstGeom>
          <a:noFill/>
        </p:spPr>
        <p:txBody>
          <a:bodyPr wrap="square" rtlCol="0">
            <a:spAutoFit/>
          </a:bodyPr>
          <a:lstStyle/>
          <a:p>
            <a:r>
              <a:rPr lang="en-US" sz="1000" b="0" i="0" dirty="0">
                <a:solidFill>
                  <a:srgbClr val="525252"/>
                </a:solidFill>
                <a:effectLst/>
                <a:latin typeface="Roboto-Regular"/>
              </a:rPr>
              <a:t>CBM001975</a:t>
            </a:r>
            <a:endParaRPr lang="en-US" sz="1000" dirty="0"/>
          </a:p>
        </p:txBody>
      </p:sp>
    </p:spTree>
    <p:extLst>
      <p:ext uri="{BB962C8B-B14F-4D97-AF65-F5344CB8AC3E}">
        <p14:creationId xmlns:p14="http://schemas.microsoft.com/office/powerpoint/2010/main" val="5950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92518" y="510559"/>
            <a:ext cx="2833937" cy="3621645"/>
          </a:xfrm>
          <a:custGeom>
            <a:avLst/>
            <a:gdLst/>
            <a:ahLst/>
            <a:cxnLst/>
            <a:rect l="l" t="t" r="r" b="b"/>
            <a:pathLst>
              <a:path w="4250906" h="5432468">
                <a:moveTo>
                  <a:pt x="0" y="0"/>
                </a:moveTo>
                <a:lnTo>
                  <a:pt x="4250906" y="0"/>
                </a:lnTo>
                <a:lnTo>
                  <a:pt x="4250906" y="5432468"/>
                </a:lnTo>
                <a:lnTo>
                  <a:pt x="0" y="5432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33990" y="773478"/>
            <a:ext cx="3505040" cy="3358725"/>
          </a:xfrm>
          <a:custGeom>
            <a:avLst/>
            <a:gdLst/>
            <a:ahLst/>
            <a:cxnLst/>
            <a:rect l="l" t="t" r="r" b="b"/>
            <a:pathLst>
              <a:path w="5257560" h="5038088">
                <a:moveTo>
                  <a:pt x="0" y="0"/>
                </a:moveTo>
                <a:lnTo>
                  <a:pt x="5257560" y="0"/>
                </a:lnTo>
                <a:lnTo>
                  <a:pt x="5257560" y="5038089"/>
                </a:lnTo>
                <a:lnTo>
                  <a:pt x="0" y="5038089"/>
                </a:lnTo>
                <a:lnTo>
                  <a:pt x="0" y="0"/>
                </a:lnTo>
                <a:close/>
              </a:path>
            </a:pathLst>
          </a:custGeom>
          <a:blipFill>
            <a:blip r:embed="rId4"/>
            <a:stretch>
              <a:fillRect/>
            </a:stretch>
          </a:blipFill>
        </p:spPr>
      </p:sp>
      <p:sp>
        <p:nvSpPr>
          <p:cNvPr id="4" name="TextBox 4"/>
          <p:cNvSpPr txBox="1"/>
          <p:nvPr/>
        </p:nvSpPr>
        <p:spPr>
          <a:xfrm>
            <a:off x="7392518" y="4252763"/>
            <a:ext cx="2833937" cy="2180084"/>
          </a:xfrm>
          <a:prstGeom prst="rect">
            <a:avLst/>
          </a:prstGeom>
        </p:spPr>
        <p:txBody>
          <a:bodyPr lIns="0" tIns="0" rIns="0" bIns="0" rtlCol="0" anchor="t">
            <a:spAutoFit/>
          </a:bodyPr>
          <a:lstStyle/>
          <a:p>
            <a:pPr algn="ctr">
              <a:lnSpc>
                <a:spcPts val="3380"/>
              </a:lnSpc>
            </a:pPr>
            <a:r>
              <a:rPr lang="en-US" sz="2414" b="1">
                <a:solidFill>
                  <a:srgbClr val="151945"/>
                </a:solidFill>
                <a:latin typeface="Barlow Bold"/>
                <a:ea typeface="Barlow Bold"/>
                <a:cs typeface="Barlow Bold"/>
                <a:sym typeface="Barlow Bold"/>
              </a:rPr>
              <a:t>SCAN THE ABOVE QR CODE BEFORE AND AFTER EACH PRESENTATION TO GET CE CREDIT</a:t>
            </a:r>
          </a:p>
        </p:txBody>
      </p:sp>
      <p:pic>
        <p:nvPicPr>
          <p:cNvPr id="5" name="Picture 5"/>
          <p:cNvPicPr>
            <a:picLocks noChangeAspect="1"/>
          </p:cNvPicPr>
          <p:nvPr/>
        </p:nvPicPr>
        <p:blipFill>
          <a:blip r:embed="rId5"/>
          <a:stretch>
            <a:fillRect/>
          </a:stretch>
        </p:blipFill>
        <p:spPr>
          <a:xfrm>
            <a:off x="7236697" y="1194475"/>
            <a:ext cx="3110123" cy="3110123"/>
          </a:xfrm>
          <a:prstGeom prst="rect">
            <a:avLst/>
          </a:prstGeom>
        </p:spPr>
      </p:pic>
      <p:sp>
        <p:nvSpPr>
          <p:cNvPr id="6" name="TextBox 6"/>
          <p:cNvSpPr txBox="1"/>
          <p:nvPr/>
        </p:nvSpPr>
        <p:spPr>
          <a:xfrm>
            <a:off x="685800" y="4301067"/>
            <a:ext cx="5410200" cy="1923604"/>
          </a:xfrm>
          <a:prstGeom prst="rect">
            <a:avLst/>
          </a:prstGeom>
        </p:spPr>
        <p:txBody>
          <a:bodyPr lIns="0" tIns="0" rIns="0" bIns="0" rtlCol="0" anchor="t">
            <a:spAutoFit/>
          </a:bodyPr>
          <a:lstStyle/>
          <a:p>
            <a:pPr algn="ctr">
              <a:lnSpc>
                <a:spcPts val="7467"/>
              </a:lnSpc>
            </a:pPr>
            <a:r>
              <a:rPr lang="en-US" sz="5334" b="1">
                <a:solidFill>
                  <a:srgbClr val="151945"/>
                </a:solidFill>
                <a:latin typeface="Barlow Bold"/>
                <a:ea typeface="Barlow Bold"/>
                <a:cs typeface="Barlow Bold"/>
                <a:sym typeface="Barlow Bold"/>
              </a:rPr>
              <a:t>Sign Out Code:</a:t>
            </a:r>
          </a:p>
          <a:p>
            <a:pPr algn="ctr">
              <a:lnSpc>
                <a:spcPts val="7467"/>
              </a:lnSpc>
            </a:pPr>
            <a:r>
              <a:rPr lang="en-US" sz="5334" b="1">
                <a:solidFill>
                  <a:srgbClr val="151945"/>
                </a:solidFill>
                <a:latin typeface="Barlow Bold"/>
                <a:ea typeface="Barlow Bold"/>
                <a:cs typeface="Barlow Bold"/>
                <a:sym typeface="Barlow Bold"/>
              </a:rPr>
              <a:t>7677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3D9458-6436-81DF-EAFF-0889C6CD99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8522277F-9059-A217-A236-3DEEA70347C5}"/>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4</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cxnSp>
        <p:nvCxnSpPr>
          <p:cNvPr id="3" name="Straight Connector 2">
            <a:extLst>
              <a:ext uri="{FF2B5EF4-FFF2-40B4-BE49-F238E27FC236}">
                <a16:creationId xmlns:a16="http://schemas.microsoft.com/office/drawing/2014/main" xmlns="" id="{C3E0E521-BE01-D31F-E6E0-669AEAA4BD50}"/>
              </a:ext>
            </a:extLst>
          </p:cNvPr>
          <p:cNvCxnSpPr/>
          <p:nvPr/>
        </p:nvCxnSpPr>
        <p:spPr>
          <a:xfrm>
            <a:off x="6151800" y="-9145"/>
            <a:ext cx="0" cy="979379"/>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A4E7994F-6562-32E7-C0AD-EAC0C7C21353}"/>
              </a:ext>
            </a:extLst>
          </p:cNvPr>
          <p:cNvCxnSpPr/>
          <p:nvPr/>
        </p:nvCxnSpPr>
        <p:spPr>
          <a:xfrm>
            <a:off x="4723460" y="1344297"/>
            <a:ext cx="1080000" cy="3215"/>
          </a:xfrm>
          <a:prstGeom prst="line">
            <a:avLst/>
          </a:prstGeom>
          <a:ln w="25400">
            <a:solidFill>
              <a:schemeClr val="bg1">
                <a:lumMod val="75000"/>
              </a:schemeClr>
            </a:solidFill>
            <a:prstDash val="solid"/>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4F84F738-B629-ECFD-5F23-F594BE7B3C56}"/>
              </a:ext>
            </a:extLst>
          </p:cNvPr>
          <p:cNvCxnSpPr>
            <a:cxnSpLocks/>
          </p:cNvCxnSpPr>
          <p:nvPr/>
        </p:nvCxnSpPr>
        <p:spPr>
          <a:xfrm>
            <a:off x="6529169" y="2712080"/>
            <a:ext cx="308956" cy="0"/>
          </a:xfrm>
          <a:prstGeom prst="line">
            <a:avLst/>
          </a:prstGeom>
          <a:ln w="25400">
            <a:solidFill>
              <a:schemeClr val="bg1">
                <a:lumMod val="75000"/>
              </a:schemeClr>
            </a:solidFill>
            <a:prstDash val="solid"/>
            <a:headEnd type="oval"/>
            <a:tailEnd type="oval" w="lg" len="lg"/>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xmlns="" id="{834381CC-2475-12AE-C3D3-4B08947A35A2}"/>
              </a:ext>
            </a:extLst>
          </p:cNvPr>
          <p:cNvSpPr txBox="1">
            <a:spLocks/>
          </p:cNvSpPr>
          <p:nvPr/>
        </p:nvSpPr>
        <p:spPr>
          <a:xfrm>
            <a:off x="887898" y="1118413"/>
            <a:ext cx="3771561" cy="1135029"/>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fontAlgn="auto">
              <a:defRPr/>
            </a:pPr>
            <a:r>
              <a:rPr lang="id-ID" sz="4400" b="1" dirty="0" err="1">
                <a:solidFill>
                  <a:srgbClr val="2BADD8"/>
                </a:solidFill>
                <a:ea typeface="Roboto" panose="02000000000000000000" pitchFamily="2" charset="0"/>
              </a:rPr>
              <a:t>Blog</a:t>
            </a:r>
            <a:endParaRPr lang="id-ID" sz="4400" i="1" dirty="0">
              <a:solidFill>
                <a:srgbClr val="2BADD8"/>
              </a:solidFill>
              <a:ea typeface="Roboto" panose="02000000000000000000" pitchFamily="2" charset="0"/>
            </a:endParaRPr>
          </a:p>
          <a:p>
            <a:pPr>
              <a:defRPr/>
            </a:pPr>
            <a:r>
              <a:rPr lang="en-US" sz="3200" dirty="0">
                <a:solidFill>
                  <a:srgbClr val="485A99"/>
                </a:solidFill>
                <a:latin typeface="Georgia" panose="02040502050405020303" pitchFamily="18" charset="0"/>
                <a:ea typeface="Roboto" panose="02000000000000000000" pitchFamily="2" charset="0"/>
              </a:rPr>
              <a:t>MebFaber  </a:t>
            </a:r>
            <a:r>
              <a:rPr lang="en-US" sz="3200" b="1" dirty="0">
                <a:solidFill>
                  <a:schemeClr val="tx1">
                    <a:lumMod val="50000"/>
                    <a:lumOff val="50000"/>
                  </a:schemeClr>
                </a:solidFill>
                <a:latin typeface="Georgia" panose="02040502050405020303" pitchFamily="18" charset="0"/>
                <a:ea typeface="Roboto" panose="02000000000000000000" pitchFamily="2" charset="0"/>
              </a:rPr>
              <a:t>mebfaber.com</a:t>
            </a:r>
            <a:endParaRPr lang="id-ID" sz="3200" b="1" dirty="0">
              <a:solidFill>
                <a:schemeClr val="tx1">
                  <a:lumMod val="50000"/>
                  <a:lumOff val="50000"/>
                </a:schemeClr>
              </a:solidFill>
              <a:latin typeface="Georgia" panose="02040502050405020303" pitchFamily="18" charset="0"/>
              <a:ea typeface="Roboto" panose="02000000000000000000" pitchFamily="2" charset="0"/>
            </a:endParaRPr>
          </a:p>
        </p:txBody>
      </p:sp>
      <p:sp>
        <p:nvSpPr>
          <p:cNvPr id="8" name="Content Placeholder 2">
            <a:extLst>
              <a:ext uri="{FF2B5EF4-FFF2-40B4-BE49-F238E27FC236}">
                <a16:creationId xmlns:a16="http://schemas.microsoft.com/office/drawing/2014/main" xmlns="" id="{43583521-1C67-8ED6-4103-E6FA4EE45374}"/>
              </a:ext>
            </a:extLst>
          </p:cNvPr>
          <p:cNvSpPr txBox="1">
            <a:spLocks/>
          </p:cNvSpPr>
          <p:nvPr/>
        </p:nvSpPr>
        <p:spPr>
          <a:xfrm>
            <a:off x="6838125" y="2346382"/>
            <a:ext cx="5007276" cy="100108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defRPr/>
            </a:pPr>
            <a:r>
              <a:rPr lang="id-ID" sz="4000" b="1" dirty="0" err="1">
                <a:solidFill>
                  <a:srgbClr val="2BADD8"/>
                </a:solidFill>
                <a:ea typeface="Roboto" panose="02000000000000000000" pitchFamily="2" charset="0"/>
              </a:rPr>
              <a:t>Podcast</a:t>
            </a:r>
            <a:endParaRPr lang="id-ID" sz="4000" i="1" dirty="0">
              <a:solidFill>
                <a:srgbClr val="2BADD8"/>
              </a:solidFill>
              <a:ea typeface="Roboto" panose="02000000000000000000" pitchFamily="2" charset="0"/>
            </a:endParaRPr>
          </a:p>
          <a:p>
            <a:pPr algn="l" fontAlgn="auto">
              <a:defRPr/>
            </a:pPr>
            <a:r>
              <a:rPr lang="en-US" sz="3200" dirty="0">
                <a:solidFill>
                  <a:srgbClr val="485A99"/>
                </a:solidFill>
                <a:latin typeface="Georgia" panose="02040502050405020303" pitchFamily="18" charset="0"/>
                <a:ea typeface="Roboto" panose="02000000000000000000" pitchFamily="2" charset="0"/>
              </a:rPr>
              <a:t>The Meb Faber Show </a:t>
            </a:r>
            <a:r>
              <a:rPr lang="en-US" sz="3200" dirty="0">
                <a:solidFill>
                  <a:schemeClr val="tx1">
                    <a:lumMod val="50000"/>
                    <a:lumOff val="50000"/>
                  </a:schemeClr>
                </a:solidFill>
                <a:latin typeface="Georgia" panose="02040502050405020303" pitchFamily="18" charset="0"/>
                <a:ea typeface="Roboto" panose="02000000000000000000" pitchFamily="2" charset="0"/>
              </a:rPr>
              <a:t>mebfaber.com/podcast</a:t>
            </a:r>
            <a:endParaRPr lang="id-ID" sz="3200" dirty="0">
              <a:solidFill>
                <a:schemeClr val="tx1">
                  <a:lumMod val="50000"/>
                  <a:lumOff val="50000"/>
                </a:schemeClr>
              </a:solidFill>
              <a:latin typeface="Georgia" panose="02040502050405020303" pitchFamily="18" charset="0"/>
              <a:ea typeface="Roboto" panose="02000000000000000000" pitchFamily="2" charset="0"/>
            </a:endParaRPr>
          </a:p>
        </p:txBody>
      </p:sp>
      <p:sp>
        <p:nvSpPr>
          <p:cNvPr id="9" name="Freeform 20">
            <a:extLst>
              <a:ext uri="{FF2B5EF4-FFF2-40B4-BE49-F238E27FC236}">
                <a16:creationId xmlns:a16="http://schemas.microsoft.com/office/drawing/2014/main" xmlns="" id="{24CB1E91-3441-EBF8-2215-B1738A6B41BF}"/>
              </a:ext>
            </a:extLst>
          </p:cNvPr>
          <p:cNvSpPr/>
          <p:nvPr/>
        </p:nvSpPr>
        <p:spPr>
          <a:xfrm>
            <a:off x="5929510" y="1137435"/>
            <a:ext cx="469140" cy="432707"/>
          </a:xfrm>
          <a:custGeom>
            <a:avLst/>
            <a:gdLst/>
            <a:ahLst/>
            <a:cxnLst/>
            <a:rect l="l" t="t" r="r" b="b"/>
            <a:pathLst>
              <a:path w="469140" h="432707">
                <a:moveTo>
                  <a:pt x="170864" y="0"/>
                </a:moveTo>
                <a:lnTo>
                  <a:pt x="385245" y="0"/>
                </a:lnTo>
                <a:cubicBezTo>
                  <a:pt x="399143" y="0"/>
                  <a:pt x="409848" y="5258"/>
                  <a:pt x="417360" y="15776"/>
                </a:cubicBezTo>
                <a:cubicBezTo>
                  <a:pt x="424873" y="26293"/>
                  <a:pt x="426563" y="38500"/>
                  <a:pt x="422431" y="52398"/>
                </a:cubicBezTo>
                <a:lnTo>
                  <a:pt x="345242" y="307628"/>
                </a:lnTo>
                <a:cubicBezTo>
                  <a:pt x="338481" y="329977"/>
                  <a:pt x="331767" y="344391"/>
                  <a:pt x="325100" y="350870"/>
                </a:cubicBezTo>
                <a:cubicBezTo>
                  <a:pt x="318433" y="357349"/>
                  <a:pt x="306366" y="360589"/>
                  <a:pt x="288900" y="360589"/>
                </a:cubicBezTo>
                <a:lnTo>
                  <a:pt x="44094" y="360589"/>
                </a:lnTo>
                <a:cubicBezTo>
                  <a:pt x="39023" y="360589"/>
                  <a:pt x="35455" y="361998"/>
                  <a:pt x="33389" y="364815"/>
                </a:cubicBezTo>
                <a:cubicBezTo>
                  <a:pt x="31323" y="367820"/>
                  <a:pt x="31229" y="371858"/>
                  <a:pt x="33107" y="376928"/>
                </a:cubicBezTo>
                <a:cubicBezTo>
                  <a:pt x="37615" y="390075"/>
                  <a:pt x="51137" y="396648"/>
                  <a:pt x="73674" y="396648"/>
                </a:cubicBezTo>
                <a:lnTo>
                  <a:pt x="333692" y="396648"/>
                </a:lnTo>
                <a:cubicBezTo>
                  <a:pt x="339139" y="396648"/>
                  <a:pt x="344397" y="395193"/>
                  <a:pt x="349468" y="392282"/>
                </a:cubicBezTo>
                <a:cubicBezTo>
                  <a:pt x="354539" y="389371"/>
                  <a:pt x="357825" y="385474"/>
                  <a:pt x="359328" y="380591"/>
                </a:cubicBezTo>
                <a:lnTo>
                  <a:pt x="443841" y="102542"/>
                </a:lnTo>
                <a:cubicBezTo>
                  <a:pt x="445156" y="98411"/>
                  <a:pt x="445625" y="93058"/>
                  <a:pt x="445250" y="86485"/>
                </a:cubicBezTo>
                <a:cubicBezTo>
                  <a:pt x="452386" y="89302"/>
                  <a:pt x="457927" y="93340"/>
                  <a:pt x="461871" y="98598"/>
                </a:cubicBezTo>
                <a:cubicBezTo>
                  <a:pt x="469383" y="109304"/>
                  <a:pt x="471073" y="121417"/>
                  <a:pt x="466941" y="134939"/>
                </a:cubicBezTo>
                <a:lnTo>
                  <a:pt x="389471" y="390169"/>
                </a:lnTo>
                <a:cubicBezTo>
                  <a:pt x="385903" y="402188"/>
                  <a:pt x="378719" y="412283"/>
                  <a:pt x="367920" y="420453"/>
                </a:cubicBezTo>
                <a:cubicBezTo>
                  <a:pt x="357121" y="428622"/>
                  <a:pt x="345618" y="432707"/>
                  <a:pt x="333411" y="432707"/>
                </a:cubicBezTo>
                <a:lnTo>
                  <a:pt x="73392" y="432707"/>
                </a:lnTo>
                <a:cubicBezTo>
                  <a:pt x="58931" y="432707"/>
                  <a:pt x="44986" y="427683"/>
                  <a:pt x="31558" y="417636"/>
                </a:cubicBezTo>
                <a:cubicBezTo>
                  <a:pt x="18130" y="407588"/>
                  <a:pt x="8786" y="395240"/>
                  <a:pt x="3528" y="380591"/>
                </a:cubicBezTo>
                <a:cubicBezTo>
                  <a:pt x="-980" y="368008"/>
                  <a:pt x="-1167" y="356082"/>
                  <a:pt x="2964" y="344813"/>
                </a:cubicBezTo>
                <a:cubicBezTo>
                  <a:pt x="2964" y="344062"/>
                  <a:pt x="3246" y="341527"/>
                  <a:pt x="3809" y="337207"/>
                </a:cubicBezTo>
                <a:cubicBezTo>
                  <a:pt x="4373" y="332888"/>
                  <a:pt x="4749" y="329413"/>
                  <a:pt x="4936" y="326784"/>
                </a:cubicBezTo>
                <a:cubicBezTo>
                  <a:pt x="5124" y="325281"/>
                  <a:pt x="4842" y="323263"/>
                  <a:pt x="4091" y="320727"/>
                </a:cubicBezTo>
                <a:cubicBezTo>
                  <a:pt x="3340" y="318192"/>
                  <a:pt x="3058" y="316361"/>
                  <a:pt x="3246" y="315234"/>
                </a:cubicBezTo>
                <a:cubicBezTo>
                  <a:pt x="3622" y="313168"/>
                  <a:pt x="4373" y="311196"/>
                  <a:pt x="5500" y="309318"/>
                </a:cubicBezTo>
                <a:cubicBezTo>
                  <a:pt x="6627" y="307440"/>
                  <a:pt x="8176" y="305233"/>
                  <a:pt x="10148" y="302698"/>
                </a:cubicBezTo>
                <a:cubicBezTo>
                  <a:pt x="12120" y="300162"/>
                  <a:pt x="13669" y="297956"/>
                  <a:pt x="14796" y="296077"/>
                </a:cubicBezTo>
                <a:cubicBezTo>
                  <a:pt x="19116" y="288941"/>
                  <a:pt x="23341" y="280349"/>
                  <a:pt x="27473" y="270301"/>
                </a:cubicBezTo>
                <a:cubicBezTo>
                  <a:pt x="31605" y="260253"/>
                  <a:pt x="34422" y="251661"/>
                  <a:pt x="35924" y="244524"/>
                </a:cubicBezTo>
                <a:cubicBezTo>
                  <a:pt x="36488" y="242646"/>
                  <a:pt x="36535" y="239829"/>
                  <a:pt x="36065" y="236073"/>
                </a:cubicBezTo>
                <a:cubicBezTo>
                  <a:pt x="35596" y="232317"/>
                  <a:pt x="35549" y="229688"/>
                  <a:pt x="35924" y="228185"/>
                </a:cubicBezTo>
                <a:cubicBezTo>
                  <a:pt x="36488" y="226119"/>
                  <a:pt x="38084" y="223490"/>
                  <a:pt x="40714" y="220297"/>
                </a:cubicBezTo>
                <a:cubicBezTo>
                  <a:pt x="43343" y="217105"/>
                  <a:pt x="44939" y="214945"/>
                  <a:pt x="45503" y="213818"/>
                </a:cubicBezTo>
                <a:cubicBezTo>
                  <a:pt x="49447" y="207057"/>
                  <a:pt x="53391" y="198418"/>
                  <a:pt x="57334" y="187901"/>
                </a:cubicBezTo>
                <a:cubicBezTo>
                  <a:pt x="61278" y="177384"/>
                  <a:pt x="63626" y="168932"/>
                  <a:pt x="64377" y="162547"/>
                </a:cubicBezTo>
                <a:cubicBezTo>
                  <a:pt x="64565" y="160856"/>
                  <a:pt x="64330" y="157852"/>
                  <a:pt x="63673" y="153532"/>
                </a:cubicBezTo>
                <a:cubicBezTo>
                  <a:pt x="63016" y="149212"/>
                  <a:pt x="63063" y="146583"/>
                  <a:pt x="63814" y="145644"/>
                </a:cubicBezTo>
                <a:cubicBezTo>
                  <a:pt x="64565" y="143203"/>
                  <a:pt x="66631" y="140339"/>
                  <a:pt x="70011" y="137052"/>
                </a:cubicBezTo>
                <a:cubicBezTo>
                  <a:pt x="73392" y="133765"/>
                  <a:pt x="75458" y="131653"/>
                  <a:pt x="76209" y="130713"/>
                </a:cubicBezTo>
                <a:cubicBezTo>
                  <a:pt x="79777" y="125831"/>
                  <a:pt x="83768" y="117896"/>
                  <a:pt x="88182" y="106909"/>
                </a:cubicBezTo>
                <a:cubicBezTo>
                  <a:pt x="92595" y="95922"/>
                  <a:pt x="95178" y="86861"/>
                  <a:pt x="95929" y="79724"/>
                </a:cubicBezTo>
                <a:cubicBezTo>
                  <a:pt x="96117" y="78221"/>
                  <a:pt x="95835" y="75827"/>
                  <a:pt x="95084" y="72540"/>
                </a:cubicBezTo>
                <a:cubicBezTo>
                  <a:pt x="94332" y="69254"/>
                  <a:pt x="94145" y="66765"/>
                  <a:pt x="94520" y="65075"/>
                </a:cubicBezTo>
                <a:cubicBezTo>
                  <a:pt x="94896" y="63573"/>
                  <a:pt x="95741" y="61882"/>
                  <a:pt x="97056" y="60004"/>
                </a:cubicBezTo>
                <a:cubicBezTo>
                  <a:pt x="98370" y="58126"/>
                  <a:pt x="100061" y="55966"/>
                  <a:pt x="102126" y="53525"/>
                </a:cubicBezTo>
                <a:cubicBezTo>
                  <a:pt x="104192" y="51083"/>
                  <a:pt x="105789" y="49111"/>
                  <a:pt x="106915" y="47609"/>
                </a:cubicBezTo>
                <a:cubicBezTo>
                  <a:pt x="108418" y="45355"/>
                  <a:pt x="109967" y="42491"/>
                  <a:pt x="111564" y="39017"/>
                </a:cubicBezTo>
                <a:cubicBezTo>
                  <a:pt x="113160" y="35542"/>
                  <a:pt x="114569" y="32256"/>
                  <a:pt x="115789" y="29157"/>
                </a:cubicBezTo>
                <a:cubicBezTo>
                  <a:pt x="117010" y="26058"/>
                  <a:pt x="118513" y="22678"/>
                  <a:pt x="120297" y="19015"/>
                </a:cubicBezTo>
                <a:cubicBezTo>
                  <a:pt x="122081" y="15353"/>
                  <a:pt x="123912" y="12348"/>
                  <a:pt x="125790" y="10001"/>
                </a:cubicBezTo>
                <a:cubicBezTo>
                  <a:pt x="127668" y="7653"/>
                  <a:pt x="130157" y="5446"/>
                  <a:pt x="133255" y="3380"/>
                </a:cubicBezTo>
                <a:cubicBezTo>
                  <a:pt x="136354" y="1315"/>
                  <a:pt x="139735" y="235"/>
                  <a:pt x="143397" y="141"/>
                </a:cubicBezTo>
                <a:cubicBezTo>
                  <a:pt x="147059" y="47"/>
                  <a:pt x="151520" y="563"/>
                  <a:pt x="156778" y="1690"/>
                </a:cubicBezTo>
                <a:lnTo>
                  <a:pt x="156496" y="2535"/>
                </a:lnTo>
                <a:cubicBezTo>
                  <a:pt x="163633" y="845"/>
                  <a:pt x="168422" y="0"/>
                  <a:pt x="170864" y="0"/>
                </a:cubicBezTo>
                <a:close/>
                <a:moveTo>
                  <a:pt x="179878" y="72118"/>
                </a:moveTo>
                <a:cubicBezTo>
                  <a:pt x="177437" y="72118"/>
                  <a:pt x="175042" y="73010"/>
                  <a:pt x="172695" y="74794"/>
                </a:cubicBezTo>
                <a:cubicBezTo>
                  <a:pt x="170347" y="76578"/>
                  <a:pt x="168798" y="78691"/>
                  <a:pt x="168047" y="81132"/>
                </a:cubicBezTo>
                <a:lnTo>
                  <a:pt x="162131" y="99162"/>
                </a:lnTo>
                <a:cubicBezTo>
                  <a:pt x="161379" y="101603"/>
                  <a:pt x="161567" y="103716"/>
                  <a:pt x="162694" y="105500"/>
                </a:cubicBezTo>
                <a:cubicBezTo>
                  <a:pt x="163821" y="107285"/>
                  <a:pt x="165699" y="108177"/>
                  <a:pt x="168328" y="108177"/>
                </a:cubicBezTo>
                <a:lnTo>
                  <a:pt x="339608" y="108177"/>
                </a:lnTo>
                <a:cubicBezTo>
                  <a:pt x="342050" y="108177"/>
                  <a:pt x="344444" y="107285"/>
                  <a:pt x="346792" y="105500"/>
                </a:cubicBezTo>
                <a:cubicBezTo>
                  <a:pt x="349139" y="103716"/>
                  <a:pt x="350689" y="101603"/>
                  <a:pt x="351440" y="99162"/>
                </a:cubicBezTo>
                <a:lnTo>
                  <a:pt x="357356" y="81132"/>
                </a:lnTo>
                <a:cubicBezTo>
                  <a:pt x="358107" y="78691"/>
                  <a:pt x="357919" y="76578"/>
                  <a:pt x="356793" y="74794"/>
                </a:cubicBezTo>
                <a:cubicBezTo>
                  <a:pt x="355666" y="73010"/>
                  <a:pt x="353788" y="72118"/>
                  <a:pt x="351158" y="72118"/>
                </a:cubicBezTo>
                <a:lnTo>
                  <a:pt x="179878" y="72118"/>
                </a:lnTo>
                <a:close/>
                <a:moveTo>
                  <a:pt x="156496" y="144236"/>
                </a:moveTo>
                <a:cubicBezTo>
                  <a:pt x="154055" y="144236"/>
                  <a:pt x="151660" y="145128"/>
                  <a:pt x="149313" y="146912"/>
                </a:cubicBezTo>
                <a:cubicBezTo>
                  <a:pt x="146965" y="148696"/>
                  <a:pt x="145416" y="150809"/>
                  <a:pt x="144665" y="153250"/>
                </a:cubicBezTo>
                <a:lnTo>
                  <a:pt x="138749" y="171280"/>
                </a:lnTo>
                <a:cubicBezTo>
                  <a:pt x="137998" y="173721"/>
                  <a:pt x="138185" y="175834"/>
                  <a:pt x="139312" y="177618"/>
                </a:cubicBezTo>
                <a:cubicBezTo>
                  <a:pt x="140439" y="179402"/>
                  <a:pt x="142317" y="180295"/>
                  <a:pt x="144946" y="180295"/>
                </a:cubicBezTo>
                <a:lnTo>
                  <a:pt x="316226" y="180295"/>
                </a:lnTo>
                <a:cubicBezTo>
                  <a:pt x="318668" y="180295"/>
                  <a:pt x="321062" y="179402"/>
                  <a:pt x="323410" y="177618"/>
                </a:cubicBezTo>
                <a:cubicBezTo>
                  <a:pt x="325757" y="175834"/>
                  <a:pt x="327307" y="173721"/>
                  <a:pt x="328058" y="171280"/>
                </a:cubicBezTo>
                <a:lnTo>
                  <a:pt x="333974" y="153250"/>
                </a:lnTo>
                <a:cubicBezTo>
                  <a:pt x="334725" y="150809"/>
                  <a:pt x="334537" y="148696"/>
                  <a:pt x="333411" y="146912"/>
                </a:cubicBezTo>
                <a:cubicBezTo>
                  <a:pt x="332284" y="145128"/>
                  <a:pt x="330406" y="144236"/>
                  <a:pt x="327776" y="144236"/>
                </a:cubicBezTo>
                <a:lnTo>
                  <a:pt x="156496" y="144236"/>
                </a:ln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grpSp>
        <p:nvGrpSpPr>
          <p:cNvPr id="10" name="Group 9">
            <a:extLst>
              <a:ext uri="{FF2B5EF4-FFF2-40B4-BE49-F238E27FC236}">
                <a16:creationId xmlns:a16="http://schemas.microsoft.com/office/drawing/2014/main" xmlns="" id="{30754C9E-93A0-3FE0-839A-16B88BE61571}"/>
              </a:ext>
            </a:extLst>
          </p:cNvPr>
          <p:cNvGrpSpPr/>
          <p:nvPr/>
        </p:nvGrpSpPr>
        <p:grpSpPr>
          <a:xfrm>
            <a:off x="5994442" y="2423700"/>
            <a:ext cx="324530" cy="468767"/>
            <a:chOff x="5994442" y="2423700"/>
            <a:chExt cx="324530" cy="468767"/>
          </a:xfrm>
        </p:grpSpPr>
        <p:sp>
          <p:nvSpPr>
            <p:cNvPr id="11" name="Freeform 19">
              <a:extLst>
                <a:ext uri="{FF2B5EF4-FFF2-40B4-BE49-F238E27FC236}">
                  <a16:creationId xmlns:a16="http://schemas.microsoft.com/office/drawing/2014/main" xmlns="" id="{22F9987C-05AB-56BB-5770-855BB7469247}"/>
                </a:ext>
              </a:extLst>
            </p:cNvPr>
            <p:cNvSpPr/>
            <p:nvPr/>
          </p:nvSpPr>
          <p:spPr>
            <a:xfrm>
              <a:off x="6066560" y="2423700"/>
              <a:ext cx="180294" cy="324530"/>
            </a:xfrm>
            <a:custGeom>
              <a:avLst/>
              <a:gdLst/>
              <a:ahLst/>
              <a:cxnLst/>
              <a:rect l="l" t="t" r="r" b="b"/>
              <a:pathLst>
                <a:path w="180294" h="324530">
                  <a:moveTo>
                    <a:pt x="90147" y="0"/>
                  </a:moveTo>
                  <a:cubicBezTo>
                    <a:pt x="114937" y="0"/>
                    <a:pt x="136160" y="8827"/>
                    <a:pt x="153813" y="26481"/>
                  </a:cubicBezTo>
                  <a:cubicBezTo>
                    <a:pt x="171467" y="44135"/>
                    <a:pt x="180294" y="65357"/>
                    <a:pt x="180294" y="90147"/>
                  </a:cubicBezTo>
                  <a:lnTo>
                    <a:pt x="180294" y="234383"/>
                  </a:lnTo>
                  <a:cubicBezTo>
                    <a:pt x="180294" y="259174"/>
                    <a:pt x="171467" y="280396"/>
                    <a:pt x="153813" y="298050"/>
                  </a:cubicBezTo>
                  <a:cubicBezTo>
                    <a:pt x="136160" y="315703"/>
                    <a:pt x="114937" y="324530"/>
                    <a:pt x="90147" y="324530"/>
                  </a:cubicBezTo>
                  <a:cubicBezTo>
                    <a:pt x="65356" y="324530"/>
                    <a:pt x="44134" y="315703"/>
                    <a:pt x="26480" y="298050"/>
                  </a:cubicBezTo>
                  <a:cubicBezTo>
                    <a:pt x="8827" y="280396"/>
                    <a:pt x="0" y="259174"/>
                    <a:pt x="0" y="234383"/>
                  </a:cubicBezTo>
                  <a:lnTo>
                    <a:pt x="0" y="90147"/>
                  </a:lnTo>
                  <a:cubicBezTo>
                    <a:pt x="0" y="65357"/>
                    <a:pt x="8827" y="44135"/>
                    <a:pt x="26480" y="26481"/>
                  </a:cubicBezTo>
                  <a:cubicBezTo>
                    <a:pt x="44134" y="8827"/>
                    <a:pt x="65356" y="0"/>
                    <a:pt x="90147" y="0"/>
                  </a:cubicBez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sp>
          <p:nvSpPr>
            <p:cNvPr id="12" name="Freeform 18">
              <a:extLst>
                <a:ext uri="{FF2B5EF4-FFF2-40B4-BE49-F238E27FC236}">
                  <a16:creationId xmlns:a16="http://schemas.microsoft.com/office/drawing/2014/main" xmlns="" id="{AF0373C9-F110-69E9-55F4-228492AEBAA2}"/>
                </a:ext>
              </a:extLst>
            </p:cNvPr>
            <p:cNvSpPr/>
            <p:nvPr/>
          </p:nvSpPr>
          <p:spPr>
            <a:xfrm>
              <a:off x="5994442" y="2603996"/>
              <a:ext cx="324530" cy="288471"/>
            </a:xfrm>
            <a:custGeom>
              <a:avLst/>
              <a:gdLst/>
              <a:ahLst/>
              <a:cxnLst/>
              <a:rect l="l" t="t" r="r" b="b"/>
              <a:pathLst>
                <a:path w="324530" h="288471">
                  <a:moveTo>
                    <a:pt x="18029" y="0"/>
                  </a:moveTo>
                  <a:cubicBezTo>
                    <a:pt x="22912" y="0"/>
                    <a:pt x="27138" y="1784"/>
                    <a:pt x="30706" y="5352"/>
                  </a:cubicBezTo>
                  <a:cubicBezTo>
                    <a:pt x="34275" y="8921"/>
                    <a:pt x="36059" y="13146"/>
                    <a:pt x="36059" y="18029"/>
                  </a:cubicBezTo>
                  <a:lnTo>
                    <a:pt x="36059" y="54088"/>
                  </a:lnTo>
                  <a:cubicBezTo>
                    <a:pt x="36059" y="88832"/>
                    <a:pt x="48407" y="118553"/>
                    <a:pt x="73104" y="143249"/>
                  </a:cubicBezTo>
                  <a:cubicBezTo>
                    <a:pt x="97800" y="167946"/>
                    <a:pt x="127521" y="180294"/>
                    <a:pt x="162265" y="180294"/>
                  </a:cubicBezTo>
                  <a:cubicBezTo>
                    <a:pt x="197009" y="180294"/>
                    <a:pt x="226730" y="167946"/>
                    <a:pt x="251426" y="143249"/>
                  </a:cubicBezTo>
                  <a:cubicBezTo>
                    <a:pt x="276123" y="118553"/>
                    <a:pt x="288471" y="88832"/>
                    <a:pt x="288471" y="54088"/>
                  </a:cubicBezTo>
                  <a:lnTo>
                    <a:pt x="288471" y="18029"/>
                  </a:lnTo>
                  <a:cubicBezTo>
                    <a:pt x="288471" y="13146"/>
                    <a:pt x="290255" y="8921"/>
                    <a:pt x="293824" y="5352"/>
                  </a:cubicBezTo>
                  <a:cubicBezTo>
                    <a:pt x="297392" y="1784"/>
                    <a:pt x="301618" y="0"/>
                    <a:pt x="306501" y="0"/>
                  </a:cubicBezTo>
                  <a:cubicBezTo>
                    <a:pt x="311384" y="0"/>
                    <a:pt x="315609" y="1784"/>
                    <a:pt x="319178" y="5352"/>
                  </a:cubicBezTo>
                  <a:cubicBezTo>
                    <a:pt x="322746" y="8921"/>
                    <a:pt x="324530" y="13146"/>
                    <a:pt x="324530" y="18029"/>
                  </a:cubicBezTo>
                  <a:lnTo>
                    <a:pt x="324530" y="54088"/>
                  </a:lnTo>
                  <a:cubicBezTo>
                    <a:pt x="324530" y="95593"/>
                    <a:pt x="310679" y="131699"/>
                    <a:pt x="282978" y="162406"/>
                  </a:cubicBezTo>
                  <a:cubicBezTo>
                    <a:pt x="255276" y="193112"/>
                    <a:pt x="221048" y="210719"/>
                    <a:pt x="180294" y="215226"/>
                  </a:cubicBezTo>
                  <a:lnTo>
                    <a:pt x="180294" y="252412"/>
                  </a:lnTo>
                  <a:lnTo>
                    <a:pt x="252412" y="252412"/>
                  </a:lnTo>
                  <a:cubicBezTo>
                    <a:pt x="257295" y="252412"/>
                    <a:pt x="261521" y="254196"/>
                    <a:pt x="265089" y="257765"/>
                  </a:cubicBezTo>
                  <a:cubicBezTo>
                    <a:pt x="268658" y="261333"/>
                    <a:pt x="270442" y="265559"/>
                    <a:pt x="270442" y="270442"/>
                  </a:cubicBezTo>
                  <a:cubicBezTo>
                    <a:pt x="270442" y="275325"/>
                    <a:pt x="268658" y="279550"/>
                    <a:pt x="265089" y="283119"/>
                  </a:cubicBezTo>
                  <a:cubicBezTo>
                    <a:pt x="261521" y="286687"/>
                    <a:pt x="257295" y="288471"/>
                    <a:pt x="252412" y="288471"/>
                  </a:cubicBezTo>
                  <a:lnTo>
                    <a:pt x="72118" y="288471"/>
                  </a:lnTo>
                  <a:cubicBezTo>
                    <a:pt x="67235" y="288471"/>
                    <a:pt x="63009" y="286687"/>
                    <a:pt x="59441" y="283119"/>
                  </a:cubicBezTo>
                  <a:cubicBezTo>
                    <a:pt x="55872" y="279550"/>
                    <a:pt x="54088" y="275325"/>
                    <a:pt x="54088" y="270442"/>
                  </a:cubicBezTo>
                  <a:cubicBezTo>
                    <a:pt x="54088" y="265559"/>
                    <a:pt x="55872" y="261333"/>
                    <a:pt x="59441" y="257765"/>
                  </a:cubicBezTo>
                  <a:cubicBezTo>
                    <a:pt x="63009" y="254196"/>
                    <a:pt x="67235" y="252412"/>
                    <a:pt x="72118" y="252412"/>
                  </a:cubicBezTo>
                  <a:lnTo>
                    <a:pt x="144235" y="252412"/>
                  </a:lnTo>
                  <a:lnTo>
                    <a:pt x="144235" y="215226"/>
                  </a:lnTo>
                  <a:cubicBezTo>
                    <a:pt x="103481" y="210719"/>
                    <a:pt x="69254" y="193112"/>
                    <a:pt x="41552" y="162406"/>
                  </a:cubicBezTo>
                  <a:cubicBezTo>
                    <a:pt x="13851" y="131699"/>
                    <a:pt x="0" y="95593"/>
                    <a:pt x="0" y="54088"/>
                  </a:cubicBezTo>
                  <a:lnTo>
                    <a:pt x="0" y="18029"/>
                  </a:lnTo>
                  <a:cubicBezTo>
                    <a:pt x="0" y="13146"/>
                    <a:pt x="1784" y="8921"/>
                    <a:pt x="5352" y="5352"/>
                  </a:cubicBezTo>
                  <a:cubicBezTo>
                    <a:pt x="8921" y="1784"/>
                    <a:pt x="13146" y="0"/>
                    <a:pt x="18029" y="0"/>
                  </a:cubicBezTo>
                  <a:close/>
                </a:path>
              </a:pathLst>
            </a:custGeom>
            <a:solidFill>
              <a:srgbClr val="2E3C71"/>
            </a:solidFill>
            <a:ln>
              <a:noFill/>
            </a:ln>
            <a:effectLst/>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defTabSz="1955800">
                <a:lnSpc>
                  <a:spcPct val="90000"/>
                </a:lnSpc>
                <a:spcBef>
                  <a:spcPct val="0"/>
                </a:spcBef>
                <a:spcAft>
                  <a:spcPct val="35000"/>
                </a:spcAft>
              </a:pPr>
              <a:endParaRPr lang="id-ID" sz="4000" i="0" kern="1200" dirty="0">
                <a:solidFill>
                  <a:srgbClr val="2E3C71"/>
                </a:solidFill>
                <a:latin typeface="FontAwesome" pitchFamily="2" charset="0"/>
              </a:endParaRPr>
            </a:p>
          </p:txBody>
        </p:sp>
      </p:grpSp>
      <p:cxnSp>
        <p:nvCxnSpPr>
          <p:cNvPr id="13" name="Straight Connector 12">
            <a:extLst>
              <a:ext uri="{FF2B5EF4-FFF2-40B4-BE49-F238E27FC236}">
                <a16:creationId xmlns:a16="http://schemas.microsoft.com/office/drawing/2014/main" xmlns="" id="{C69ECB58-0CD3-A3E2-06D1-A9850E7FCD2D}"/>
              </a:ext>
            </a:extLst>
          </p:cNvPr>
          <p:cNvCxnSpPr>
            <a:cxnSpLocks/>
          </p:cNvCxnSpPr>
          <p:nvPr/>
        </p:nvCxnSpPr>
        <p:spPr>
          <a:xfrm>
            <a:off x="6151800" y="1754493"/>
            <a:ext cx="0" cy="505381"/>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E55A7F5-F20F-BDDF-9D4E-8BCBAA31DB44}"/>
              </a:ext>
            </a:extLst>
          </p:cNvPr>
          <p:cNvCxnSpPr>
            <a:cxnSpLocks/>
          </p:cNvCxnSpPr>
          <p:nvPr/>
        </p:nvCxnSpPr>
        <p:spPr>
          <a:xfrm>
            <a:off x="6151800" y="3160889"/>
            <a:ext cx="0" cy="2834962"/>
          </a:xfrm>
          <a:prstGeom prst="line">
            <a:avLst/>
          </a:prstGeom>
          <a:ln w="101600" cmpd="sng">
            <a:solidFill>
              <a:srgbClr val="2BADD8"/>
            </a:solidFill>
            <a:prstDash val="solid"/>
            <a:headEnd type="none" w="lg" len="lg"/>
          </a:ln>
        </p:spPr>
        <p:style>
          <a:lnRef idx="1">
            <a:schemeClr val="accent1"/>
          </a:lnRef>
          <a:fillRef idx="0">
            <a:schemeClr val="accent1"/>
          </a:fillRef>
          <a:effectRef idx="0">
            <a:schemeClr val="accent1"/>
          </a:effectRef>
          <a:fontRef idx="minor">
            <a:schemeClr val="tx1"/>
          </a:fontRef>
        </p:style>
      </p:cxnSp>
      <p:pic>
        <p:nvPicPr>
          <p:cNvPr id="15" name="Picture 14" descr="A person wearing glasses posing for the camera&#10;&#10;Description automatically generated">
            <a:extLst>
              <a:ext uri="{FF2B5EF4-FFF2-40B4-BE49-F238E27FC236}">
                <a16:creationId xmlns:a16="http://schemas.microsoft.com/office/drawing/2014/main" xmlns="" id="{E6DD2FC9-C712-09FB-EF77-5929EFBAF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462" y="809667"/>
            <a:ext cx="2082800" cy="2082800"/>
          </a:xfrm>
          <a:prstGeom prst="rect">
            <a:avLst/>
          </a:prstGeom>
        </p:spPr>
      </p:pic>
    </p:spTree>
    <p:extLst>
      <p:ext uri="{BB962C8B-B14F-4D97-AF65-F5344CB8AC3E}">
        <p14:creationId xmlns:p14="http://schemas.microsoft.com/office/powerpoint/2010/main" val="3280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2" fill="hold" nodeType="withEffect">
                                  <p:stCondLst>
                                    <p:cond delay="35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40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par>
                                <p:cTn id="14" presetID="22" presetClass="entr" presetSubtype="1" fill="hold" nodeType="withEffect">
                                  <p:stCondLst>
                                    <p:cond delay="50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par>
                                <p:cTn id="17" presetID="22" presetClass="entr" presetSubtype="8" fill="hold" nodeType="withEffect">
                                  <p:stCondLst>
                                    <p:cond delay="6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7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par>
                                <p:cTn id="23" presetID="22" presetClass="entr" presetSubtype="1" fill="hold" nodeType="withEffect">
                                  <p:stCondLst>
                                    <p:cond delay="500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589A79-56B6-9042-7A5E-7BEC6B51725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C5B69D4C-962A-F44C-4E1A-42954EA73B66}"/>
              </a:ext>
            </a:extLst>
          </p:cNvPr>
          <p:cNvSpPr txBox="1"/>
          <p:nvPr/>
        </p:nvSpPr>
        <p:spPr>
          <a:xfrm>
            <a:off x="11639262" y="6434652"/>
            <a:ext cx="452722" cy="276999"/>
          </a:xfrm>
          <a:prstGeom prst="rect">
            <a:avLst/>
          </a:prstGeom>
          <a:noFill/>
        </p:spPr>
        <p:txBody>
          <a:bodyPr wrap="square" rtlCol="0">
            <a:spAutoFit/>
          </a:bodyPr>
          <a:lstStyle/>
          <a:p>
            <a:pPr algn="ctr"/>
            <a:fld id="{6F66599E-EA17-3E4E-9469-24594A16CC52}" type="slidenum">
              <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rPr>
              <a:pPr algn="ctr"/>
              <a:t>5</a:t>
            </a:fld>
            <a:endParaRPr lang="en-US" sz="1200" dirty="0">
              <a:solidFill>
                <a:srgbClr val="FFFFFF"/>
              </a:solidFill>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89D31DF7-E45A-2CEF-134B-2C813A6EB8D8}"/>
              </a:ext>
            </a:extLst>
          </p:cNvPr>
          <p:cNvSpPr/>
          <p:nvPr/>
        </p:nvSpPr>
        <p:spPr>
          <a:xfrm>
            <a:off x="217183" y="108741"/>
            <a:ext cx="10717517" cy="523220"/>
          </a:xfrm>
          <a:prstGeom prst="rect">
            <a:avLst/>
          </a:prstGeom>
        </p:spPr>
        <p:txBody>
          <a:bodyPr wrap="square">
            <a:spAutoFit/>
          </a:bodyPr>
          <a:lstStyle/>
          <a:p>
            <a:pPr marL="0" lvl="1"/>
            <a:r>
              <a:rPr lang="en-US" sz="2800" dirty="0">
                <a:solidFill>
                  <a:srgbClr val="002A54"/>
                </a:solidFill>
                <a:latin typeface="Franklin Gothic Medium" panose="020B0603020102020204" pitchFamily="34" charset="0"/>
                <a:ea typeface="Roboto" panose="02000000000000000000" pitchFamily="2" charset="0"/>
                <a:cs typeface="Roboto" panose="02000000000000000000" pitchFamily="2" charset="0"/>
              </a:rPr>
              <a:t>Cambria Shareholder Yield Suite of ETFs</a:t>
            </a:r>
          </a:p>
        </p:txBody>
      </p:sp>
      <p:graphicFrame>
        <p:nvGraphicFramePr>
          <p:cNvPr id="4" name="Table 4">
            <a:extLst>
              <a:ext uri="{FF2B5EF4-FFF2-40B4-BE49-F238E27FC236}">
                <a16:creationId xmlns:a16="http://schemas.microsoft.com/office/drawing/2014/main" xmlns="" id="{08DDDE77-5808-15D5-DAD2-220DBDAC926E}"/>
              </a:ext>
            </a:extLst>
          </p:cNvPr>
          <p:cNvGraphicFramePr>
            <a:graphicFrameLocks noGrp="1"/>
          </p:cNvGraphicFramePr>
          <p:nvPr/>
        </p:nvGraphicFramePr>
        <p:xfrm>
          <a:off x="217182" y="719666"/>
          <a:ext cx="11422081" cy="3657600"/>
        </p:xfrm>
        <a:graphic>
          <a:graphicData uri="http://schemas.openxmlformats.org/drawingml/2006/table">
            <a:tbl>
              <a:tblPr firstRow="1" bandRow="1">
                <a:tableStyleId>{5C22544A-7EE6-4342-B048-85BDC9FD1C3A}</a:tableStyleId>
              </a:tblPr>
              <a:tblGrid>
                <a:gridCol w="1957318">
                  <a:extLst>
                    <a:ext uri="{9D8B030D-6E8A-4147-A177-3AD203B41FA5}">
                      <a16:colId xmlns:a16="http://schemas.microsoft.com/office/drawing/2014/main" xmlns="" val="2462533468"/>
                    </a:ext>
                  </a:extLst>
                </a:gridCol>
                <a:gridCol w="736608">
                  <a:extLst>
                    <a:ext uri="{9D8B030D-6E8A-4147-A177-3AD203B41FA5}">
                      <a16:colId xmlns:a16="http://schemas.microsoft.com/office/drawing/2014/main" xmlns="" val="1222206552"/>
                    </a:ext>
                  </a:extLst>
                </a:gridCol>
                <a:gridCol w="1117413">
                  <a:extLst>
                    <a:ext uri="{9D8B030D-6E8A-4147-A177-3AD203B41FA5}">
                      <a16:colId xmlns:a16="http://schemas.microsoft.com/office/drawing/2014/main" xmlns="" val="1734531153"/>
                    </a:ext>
                  </a:extLst>
                </a:gridCol>
                <a:gridCol w="1459022">
                  <a:extLst>
                    <a:ext uri="{9D8B030D-6E8A-4147-A177-3AD203B41FA5}">
                      <a16:colId xmlns:a16="http://schemas.microsoft.com/office/drawing/2014/main" xmlns="" val="2592239336"/>
                    </a:ext>
                  </a:extLst>
                </a:gridCol>
                <a:gridCol w="1087385">
                  <a:extLst>
                    <a:ext uri="{9D8B030D-6E8A-4147-A177-3AD203B41FA5}">
                      <a16:colId xmlns:a16="http://schemas.microsoft.com/office/drawing/2014/main" xmlns="" val="186052808"/>
                    </a:ext>
                  </a:extLst>
                </a:gridCol>
                <a:gridCol w="3716378">
                  <a:extLst>
                    <a:ext uri="{9D8B030D-6E8A-4147-A177-3AD203B41FA5}">
                      <a16:colId xmlns:a16="http://schemas.microsoft.com/office/drawing/2014/main" xmlns="" val="1187230516"/>
                    </a:ext>
                  </a:extLst>
                </a:gridCol>
                <a:gridCol w="1347957">
                  <a:extLst>
                    <a:ext uri="{9D8B030D-6E8A-4147-A177-3AD203B41FA5}">
                      <a16:colId xmlns:a16="http://schemas.microsoft.com/office/drawing/2014/main" xmlns="" val="3174735949"/>
                    </a:ext>
                  </a:extLst>
                </a:gridCol>
              </a:tblGrid>
              <a:tr h="370840">
                <a:tc>
                  <a:txBody>
                    <a:bodyPr/>
                    <a:lstStyle/>
                    <a:p>
                      <a:endParaRPr lang="en-US" sz="1200" dirty="0"/>
                    </a:p>
                  </a:txBody>
                  <a:tcPr>
                    <a:solidFill>
                      <a:srgbClr val="002060"/>
                    </a:solidFill>
                  </a:tcPr>
                </a:tc>
                <a:tc>
                  <a:txBody>
                    <a:bodyPr/>
                    <a:lstStyle/>
                    <a:p>
                      <a:r>
                        <a:rPr lang="en-US" sz="1200" dirty="0"/>
                        <a:t>Ticker</a:t>
                      </a:r>
                    </a:p>
                  </a:txBody>
                  <a:tcPr>
                    <a:solidFill>
                      <a:srgbClr val="002060"/>
                    </a:solidFill>
                  </a:tcPr>
                </a:tc>
                <a:tc>
                  <a:txBody>
                    <a:bodyPr/>
                    <a:lstStyle/>
                    <a:p>
                      <a:r>
                        <a:rPr lang="en-US" sz="1200" dirty="0"/>
                        <a:t>Inception Date</a:t>
                      </a:r>
                    </a:p>
                  </a:txBody>
                  <a:tcPr>
                    <a:solidFill>
                      <a:srgbClr val="002060"/>
                    </a:solidFill>
                  </a:tcPr>
                </a:tc>
                <a:tc>
                  <a:txBody>
                    <a:bodyPr/>
                    <a:lstStyle/>
                    <a:p>
                      <a:r>
                        <a:rPr lang="en-US" sz="1200" dirty="0"/>
                        <a:t>Benchmark Index</a:t>
                      </a:r>
                    </a:p>
                  </a:txBody>
                  <a:tcPr>
                    <a:solidFill>
                      <a:srgbClr val="002060"/>
                    </a:solidFill>
                  </a:tcPr>
                </a:tc>
                <a:tc>
                  <a:txBody>
                    <a:bodyPr/>
                    <a:lstStyle/>
                    <a:p>
                      <a:r>
                        <a:rPr lang="en-US" sz="1200" dirty="0"/>
                        <a:t>Total Expenses</a:t>
                      </a:r>
                    </a:p>
                  </a:txBody>
                  <a:tcPr>
                    <a:solidFill>
                      <a:srgbClr val="002060"/>
                    </a:solidFill>
                  </a:tcPr>
                </a:tc>
                <a:tc>
                  <a:txBody>
                    <a:bodyPr/>
                    <a:lstStyle/>
                    <a:p>
                      <a:r>
                        <a:rPr lang="en-US" sz="1200" dirty="0"/>
                        <a:t>Strategy</a:t>
                      </a:r>
                    </a:p>
                  </a:txBody>
                  <a:tcPr>
                    <a:solidFill>
                      <a:srgbClr val="002060"/>
                    </a:solidFill>
                  </a:tcPr>
                </a:tc>
                <a:tc>
                  <a:txBody>
                    <a:bodyPr/>
                    <a:lstStyle/>
                    <a:p>
                      <a:r>
                        <a:rPr lang="en-US" sz="1200" dirty="0"/>
                        <a:t>Rebalanced</a:t>
                      </a:r>
                    </a:p>
                  </a:txBody>
                  <a:tcPr>
                    <a:solidFill>
                      <a:srgbClr val="002060"/>
                    </a:solidFill>
                  </a:tcPr>
                </a:tc>
                <a:extLst>
                  <a:ext uri="{0D108BD9-81ED-4DB2-BD59-A6C34878D82A}">
                    <a16:rowId xmlns:a16="http://schemas.microsoft.com/office/drawing/2014/main" xmlns="" val="2725693063"/>
                  </a:ext>
                </a:extLst>
              </a:tr>
              <a:tr h="370840">
                <a:tc>
                  <a:txBody>
                    <a:bodyPr/>
                    <a:lstStyle/>
                    <a:p>
                      <a:r>
                        <a:rPr lang="en-US" sz="1200" dirty="0"/>
                        <a:t>Cambria Shareholder Yield ETF</a:t>
                      </a:r>
                    </a:p>
                  </a:txBody>
                  <a:tcPr/>
                </a:tc>
                <a:tc>
                  <a:txBody>
                    <a:bodyPr/>
                    <a:lstStyle/>
                    <a:p>
                      <a:r>
                        <a:rPr lang="en-US" sz="1200" b="1" dirty="0"/>
                        <a:t>SYLD</a:t>
                      </a:r>
                    </a:p>
                  </a:txBody>
                  <a:tcPr/>
                </a:tc>
                <a:tc>
                  <a:txBody>
                    <a:bodyPr/>
                    <a:lstStyle/>
                    <a:p>
                      <a:r>
                        <a:rPr lang="en-US" sz="1200" dirty="0"/>
                        <a:t>5/14/13</a:t>
                      </a:r>
                    </a:p>
                  </a:txBody>
                  <a:tcPr/>
                </a:tc>
                <a:tc>
                  <a:txBody>
                    <a:bodyPr/>
                    <a:lstStyle/>
                    <a:p>
                      <a:r>
                        <a:rPr lang="en-US" sz="1200" dirty="0"/>
                        <a:t>S&amp;P 500 Index</a:t>
                      </a:r>
                    </a:p>
                  </a:txBody>
                  <a:tcPr/>
                </a:tc>
                <a:tc>
                  <a:txBody>
                    <a:bodyPr/>
                    <a:lstStyle/>
                    <a:p>
                      <a:r>
                        <a:rPr lang="en-US" sz="1200" dirty="0"/>
                        <a:t>0.59%</a:t>
                      </a:r>
                    </a:p>
                  </a:txBody>
                  <a:tcPr/>
                </a:tc>
                <a:tc>
                  <a:txBody>
                    <a:bodyPr/>
                    <a:lstStyle/>
                    <a:p>
                      <a:r>
                        <a:rPr lang="en-US" sz="1200" dirty="0"/>
                        <a:t>Targets top 100 companies ranked by shareholder yield, valuation, and quality metrics in the US.</a:t>
                      </a:r>
                    </a:p>
                  </a:txBody>
                  <a:tcPr/>
                </a:tc>
                <a:tc>
                  <a:txBody>
                    <a:bodyPr/>
                    <a:lstStyle/>
                    <a:p>
                      <a:r>
                        <a:rPr lang="en-US" sz="1200" dirty="0"/>
                        <a:t>Quarterly</a:t>
                      </a:r>
                    </a:p>
                  </a:txBody>
                  <a:tcPr/>
                </a:tc>
                <a:extLst>
                  <a:ext uri="{0D108BD9-81ED-4DB2-BD59-A6C34878D82A}">
                    <a16:rowId xmlns:a16="http://schemas.microsoft.com/office/drawing/2014/main" xmlns="" val="4208128346"/>
                  </a:ext>
                </a:extLst>
              </a:tr>
              <a:tr h="370840">
                <a:tc>
                  <a:txBody>
                    <a:bodyPr/>
                    <a:lstStyle/>
                    <a:p>
                      <a:r>
                        <a:rPr lang="en-US" sz="1200" dirty="0"/>
                        <a:t>Cambria Foreign Shareholder Yield ETF</a:t>
                      </a:r>
                    </a:p>
                  </a:txBody>
                  <a:tcPr/>
                </a:tc>
                <a:tc>
                  <a:txBody>
                    <a:bodyPr/>
                    <a:lstStyle/>
                    <a:p>
                      <a:r>
                        <a:rPr lang="en-US" sz="1200" b="1" dirty="0"/>
                        <a:t>FYLD</a:t>
                      </a:r>
                    </a:p>
                  </a:txBody>
                  <a:tcPr/>
                </a:tc>
                <a:tc>
                  <a:txBody>
                    <a:bodyPr/>
                    <a:lstStyle/>
                    <a:p>
                      <a:r>
                        <a:rPr lang="en-US" sz="1200" dirty="0"/>
                        <a:t>12/3/13</a:t>
                      </a:r>
                    </a:p>
                  </a:txBody>
                  <a:tcPr/>
                </a:tc>
                <a:tc>
                  <a:txBody>
                    <a:bodyPr/>
                    <a:lstStyle/>
                    <a:p>
                      <a:r>
                        <a:rPr lang="en-US" sz="1200" dirty="0"/>
                        <a:t>MSCI EAFE Index</a:t>
                      </a:r>
                    </a:p>
                  </a:txBody>
                  <a:tcPr/>
                </a:tc>
                <a:tc>
                  <a:txBody>
                    <a:bodyPr/>
                    <a:lstStyle/>
                    <a:p>
                      <a:r>
                        <a:rPr lang="en-US" sz="1200" dirty="0"/>
                        <a:t>0.59%</a:t>
                      </a:r>
                    </a:p>
                  </a:txBody>
                  <a:tcPr/>
                </a:tc>
                <a:tc>
                  <a:txBody>
                    <a:bodyPr/>
                    <a:lstStyle/>
                    <a:p>
                      <a:r>
                        <a:rPr lang="en-US" sz="1200" dirty="0"/>
                        <a:t>Targets top 100 companies ranked by shareholder yield, valuation, and quality metrics in foreign developed markets</a:t>
                      </a:r>
                    </a:p>
                  </a:txBody>
                  <a:tcPr/>
                </a:tc>
                <a:tc>
                  <a:txBody>
                    <a:bodyPr/>
                    <a:lstStyle/>
                    <a:p>
                      <a:r>
                        <a:rPr lang="en-US" sz="1200" dirty="0"/>
                        <a:t>Quarterly</a:t>
                      </a:r>
                    </a:p>
                  </a:txBody>
                  <a:tcPr/>
                </a:tc>
                <a:extLst>
                  <a:ext uri="{0D108BD9-81ED-4DB2-BD59-A6C34878D82A}">
                    <a16:rowId xmlns:a16="http://schemas.microsoft.com/office/drawing/2014/main" xmlns="" val="703582617"/>
                  </a:ext>
                </a:extLst>
              </a:tr>
              <a:tr h="370840">
                <a:tc>
                  <a:txBody>
                    <a:bodyPr/>
                    <a:lstStyle/>
                    <a:p>
                      <a:r>
                        <a:rPr lang="en-US" sz="1200" dirty="0"/>
                        <a:t>Cambria Emerging Shareholder ETF</a:t>
                      </a:r>
                    </a:p>
                  </a:txBody>
                  <a:tcPr/>
                </a:tc>
                <a:tc>
                  <a:txBody>
                    <a:bodyPr/>
                    <a:lstStyle/>
                    <a:p>
                      <a:r>
                        <a:rPr lang="en-US" sz="1200" b="1" dirty="0"/>
                        <a:t>EYLD</a:t>
                      </a:r>
                    </a:p>
                  </a:txBody>
                  <a:tcPr/>
                </a:tc>
                <a:tc>
                  <a:txBody>
                    <a:bodyPr/>
                    <a:lstStyle/>
                    <a:p>
                      <a:r>
                        <a:rPr lang="en-US" sz="1200" dirty="0"/>
                        <a:t>7/14/16</a:t>
                      </a:r>
                    </a:p>
                  </a:txBody>
                  <a:tcPr/>
                </a:tc>
                <a:tc>
                  <a:txBody>
                    <a:bodyPr/>
                    <a:lstStyle/>
                    <a:p>
                      <a:r>
                        <a:rPr lang="en-US" sz="1200" dirty="0"/>
                        <a:t>MSCI Emerging Markets Index</a:t>
                      </a:r>
                    </a:p>
                  </a:txBody>
                  <a:tcPr/>
                </a:tc>
                <a:tc>
                  <a:txBody>
                    <a:bodyPr/>
                    <a:lstStyle/>
                    <a:p>
                      <a:r>
                        <a:rPr lang="en-US" sz="1200" dirty="0"/>
                        <a:t>0.63%</a:t>
                      </a:r>
                    </a:p>
                  </a:txBody>
                  <a:tcPr/>
                </a:tc>
                <a:tc>
                  <a:txBody>
                    <a:bodyPr/>
                    <a:lstStyle/>
                    <a:p>
                      <a:r>
                        <a:rPr lang="en-US" sz="1200" dirty="0"/>
                        <a:t>Targets top 100 companies ranked by shareholder yield, valuation, and quality metrics in in emerging markets.</a:t>
                      </a:r>
                    </a:p>
                  </a:txBody>
                  <a:tcPr/>
                </a:tc>
                <a:tc>
                  <a:txBody>
                    <a:bodyPr/>
                    <a:lstStyle/>
                    <a:p>
                      <a:r>
                        <a:rPr lang="en-US" sz="1200" dirty="0"/>
                        <a:t>Quarterly</a:t>
                      </a:r>
                    </a:p>
                  </a:txBody>
                  <a:tcPr/>
                </a:tc>
                <a:extLst>
                  <a:ext uri="{0D108BD9-81ED-4DB2-BD59-A6C34878D82A}">
                    <a16:rowId xmlns:a16="http://schemas.microsoft.com/office/drawing/2014/main" xmlns="" val="3461495757"/>
                  </a:ext>
                </a:extLst>
              </a:tr>
              <a:tr h="370840">
                <a:tc>
                  <a:txBody>
                    <a:bodyPr/>
                    <a:lstStyle/>
                    <a:p>
                      <a:r>
                        <a:rPr lang="en-US" sz="1200" dirty="0"/>
                        <a:t>Cambria Micro and Small Cap Shareholder Yield ETF</a:t>
                      </a:r>
                    </a:p>
                  </a:txBody>
                  <a:tcPr/>
                </a:tc>
                <a:tc>
                  <a:txBody>
                    <a:bodyPr/>
                    <a:lstStyle/>
                    <a:p>
                      <a:r>
                        <a:rPr lang="en-US" sz="1200" b="1" dirty="0"/>
                        <a:t>MYLD</a:t>
                      </a:r>
                    </a:p>
                  </a:txBody>
                  <a:tcPr/>
                </a:tc>
                <a:tc>
                  <a:txBody>
                    <a:bodyPr/>
                    <a:lstStyle/>
                    <a:p>
                      <a:r>
                        <a:rPr lang="en-US" sz="1200" dirty="0"/>
                        <a:t>1/4/24</a:t>
                      </a:r>
                    </a:p>
                  </a:txBody>
                  <a:tcPr/>
                </a:tc>
                <a:tc>
                  <a:txBody>
                    <a:bodyPr/>
                    <a:lstStyle/>
                    <a:p>
                      <a:r>
                        <a:rPr lang="en-US" sz="1200" dirty="0"/>
                        <a:t>S&amp;P Small Cap 600 Index</a:t>
                      </a:r>
                    </a:p>
                  </a:txBody>
                  <a:tcPr/>
                </a:tc>
                <a:tc>
                  <a:txBody>
                    <a:bodyPr/>
                    <a:lstStyle/>
                    <a:p>
                      <a:r>
                        <a:rPr lang="en-US" sz="1200" dirty="0"/>
                        <a:t>0.87%</a:t>
                      </a:r>
                    </a:p>
                  </a:txBody>
                  <a:tcPr/>
                </a:tc>
                <a:tc>
                  <a:txBody>
                    <a:bodyPr/>
                    <a:lstStyle/>
                    <a:p>
                      <a:r>
                        <a:rPr lang="en-US" sz="1200" dirty="0"/>
                        <a:t>Targets top 100 companies ranked by shareholder yield, valuation, and quality metrics in the US.</a:t>
                      </a:r>
                    </a:p>
                  </a:txBody>
                  <a:tcPr/>
                </a:tc>
                <a:tc>
                  <a:txBody>
                    <a:bodyPr/>
                    <a:lstStyle/>
                    <a:p>
                      <a:r>
                        <a:rPr lang="en-US" sz="1200" dirty="0"/>
                        <a:t>Quarterly</a:t>
                      </a:r>
                    </a:p>
                  </a:txBody>
                  <a:tcPr/>
                </a:tc>
                <a:extLst>
                  <a:ext uri="{0D108BD9-81ED-4DB2-BD59-A6C34878D82A}">
                    <a16:rowId xmlns:a16="http://schemas.microsoft.com/office/drawing/2014/main" xmlns="" val="2775628638"/>
                  </a:ext>
                </a:extLst>
              </a:tr>
              <a:tr h="370840">
                <a:tc>
                  <a:txBody>
                    <a:bodyPr/>
                    <a:lstStyle/>
                    <a:p>
                      <a:r>
                        <a:rPr lang="en-US" sz="1200" dirty="0"/>
                        <a:t>Cambria Large Cap Shareholder Yield ETF</a:t>
                      </a:r>
                    </a:p>
                  </a:txBody>
                  <a:tcPr/>
                </a:tc>
                <a:tc>
                  <a:txBody>
                    <a:bodyPr/>
                    <a:lstStyle/>
                    <a:p>
                      <a:r>
                        <a:rPr lang="en-US" sz="1200" b="1" dirty="0"/>
                        <a:t>LYLD</a:t>
                      </a:r>
                    </a:p>
                  </a:txBody>
                  <a:tcPr/>
                </a:tc>
                <a:tc>
                  <a:txBody>
                    <a:bodyPr/>
                    <a:lstStyle/>
                    <a:p>
                      <a:r>
                        <a:rPr lang="en-US" sz="1200" dirty="0"/>
                        <a:t>7/12/24</a:t>
                      </a:r>
                    </a:p>
                  </a:txBody>
                  <a:tcPr/>
                </a:tc>
                <a:tc>
                  <a:txBody>
                    <a:bodyPr/>
                    <a:lstStyle/>
                    <a:p>
                      <a:r>
                        <a:rPr lang="en-US" sz="1200" dirty="0"/>
                        <a:t>S&amp;P 500 Index</a:t>
                      </a:r>
                    </a:p>
                  </a:txBody>
                  <a:tcPr/>
                </a:tc>
                <a:tc>
                  <a:txBody>
                    <a:bodyPr/>
                    <a:lstStyle/>
                    <a:p>
                      <a:r>
                        <a:rPr lang="en-US" sz="1200" dirty="0"/>
                        <a:t>0.59%</a:t>
                      </a:r>
                    </a:p>
                  </a:txBody>
                  <a:tcPr/>
                </a:tc>
                <a:tc>
                  <a:txBody>
                    <a:bodyPr/>
                    <a:lstStyle/>
                    <a:p>
                      <a:r>
                        <a:rPr lang="en-US" sz="1200" dirty="0"/>
                        <a:t>Targets top 100 companies ranked by shareholder yield, valuation, and quality metrics in the US.</a:t>
                      </a:r>
                    </a:p>
                  </a:txBody>
                  <a:tcPr/>
                </a:tc>
                <a:tc>
                  <a:txBody>
                    <a:bodyPr/>
                    <a:lstStyle/>
                    <a:p>
                      <a:r>
                        <a:rPr lang="en-US" sz="1200" dirty="0"/>
                        <a:t>Quarterly</a:t>
                      </a:r>
                    </a:p>
                  </a:txBody>
                  <a:tcPr/>
                </a:tc>
                <a:extLst>
                  <a:ext uri="{0D108BD9-81ED-4DB2-BD59-A6C34878D82A}">
                    <a16:rowId xmlns:a16="http://schemas.microsoft.com/office/drawing/2014/main" xmlns="" val="2684046111"/>
                  </a:ext>
                </a:extLst>
              </a:tr>
            </a:tbl>
          </a:graphicData>
        </a:graphic>
      </p:graphicFrame>
      <p:sp>
        <p:nvSpPr>
          <p:cNvPr id="11" name="TextBox 10">
            <a:extLst>
              <a:ext uri="{FF2B5EF4-FFF2-40B4-BE49-F238E27FC236}">
                <a16:creationId xmlns:a16="http://schemas.microsoft.com/office/drawing/2014/main" xmlns="" id="{5CA27E51-21E2-8AAC-A46F-BA5D812B8BE7}"/>
              </a:ext>
            </a:extLst>
          </p:cNvPr>
          <p:cNvSpPr txBox="1"/>
          <p:nvPr/>
        </p:nvSpPr>
        <p:spPr>
          <a:xfrm>
            <a:off x="130629" y="4464971"/>
            <a:ext cx="11961355" cy="646331"/>
          </a:xfrm>
          <a:prstGeom prst="rect">
            <a:avLst/>
          </a:prstGeom>
          <a:noFill/>
        </p:spPr>
        <p:txBody>
          <a:bodyPr wrap="square">
            <a:spAutoFit/>
          </a:bodyPr>
          <a:lstStyle/>
          <a:p>
            <a:r>
              <a:rPr lang="en-US" sz="900" b="0" i="0" u="none" strike="noStrike" baseline="0" dirty="0">
                <a:solidFill>
                  <a:srgbClr val="000000"/>
                </a:solidFill>
              </a:rPr>
              <a:t>The Cambria ETFs are distributed by ALPS Distributors Inc., 1290 Broadway, Suite 1000, Denver, CO 80203, which is not affiliated with Cambria Investment Management, LP, the Investment Adviser for the Fund.</a:t>
            </a:r>
          </a:p>
          <a:p>
            <a:endParaRPr lang="en-US" sz="900" b="0" i="0" u="none" strike="noStrike" baseline="0" dirty="0">
              <a:solidFill>
                <a:srgbClr val="000000"/>
              </a:solidFill>
            </a:endParaRPr>
          </a:p>
          <a:p>
            <a:r>
              <a:rPr lang="en-US" sz="900" b="0" i="0" u="none" strike="noStrike" baseline="0" dirty="0">
                <a:solidFill>
                  <a:srgbClr val="000000"/>
                </a:solidFill>
              </a:rPr>
              <a:t>Shares are bought and sold at market price (closing price) not net asset value (NAV) and not individually redeemed from the Fund. Market price returns are based on the midpoint of the bid/ask spread at 4:00pm Eastern Time (when NAV is normally determined), and do not represent the return you would receive if you traded at other times.</a:t>
            </a:r>
          </a:p>
        </p:txBody>
      </p:sp>
    </p:spTree>
    <p:extLst>
      <p:ext uri="{BB962C8B-B14F-4D97-AF65-F5344CB8AC3E}">
        <p14:creationId xmlns:p14="http://schemas.microsoft.com/office/powerpoint/2010/main" val="288472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2E97F7F-07BF-DD57-1040-9A7CA7B609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C6ABCCC1-24A3-8FF0-3994-4209D14D1C77}"/>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7F312C24-086E-4D10-3DFE-FC96F9066281}"/>
              </a:ext>
            </a:extLst>
          </p:cNvPr>
          <p:cNvSpPr/>
          <p:nvPr/>
        </p:nvSpPr>
        <p:spPr>
          <a:xfrm>
            <a:off x="3766295" y="1877806"/>
            <a:ext cx="7314993" cy="15511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A Warning….</a:t>
            </a:r>
            <a:endParaRPr kumimoji="0" lang="id-ID" sz="72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8881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3DAC4C-AE21-DDDA-DF36-F3DA743C85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3A5A6DDC-6557-67D2-28A9-19B5BD57B79F}"/>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2D33F189-EDB3-D316-342F-62F0F42EE9C3}"/>
              </a:ext>
            </a:extLst>
          </p:cNvPr>
          <p:cNvSpPr/>
          <p:nvPr/>
        </p:nvSpPr>
        <p:spPr>
          <a:xfrm>
            <a:off x="217183" y="108741"/>
            <a:ext cx="11676840" cy="6764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US Stocks Over Time</a:t>
            </a:r>
            <a:endParaRPr kumimoji="0" lang="id-ID"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xmlns="" id="{0CAD6D10-5CC4-99B5-B33F-E7DB6A95F5AF}"/>
              </a:ext>
            </a:extLst>
          </p:cNvPr>
          <p:cNvSpPr txBox="1"/>
          <p:nvPr/>
        </p:nvSpPr>
        <p:spPr>
          <a:xfrm>
            <a:off x="1953919" y="5667078"/>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Franklin Gothic Medium" panose="020B0603020102020204" pitchFamily="34" charset="0"/>
              </a:rPr>
              <a:t>Source: Cambria, Global Financial Data, as of 2/28/2025. Past performance does not guarantee future results.</a:t>
            </a:r>
          </a:p>
        </p:txBody>
      </p:sp>
      <p:pic>
        <p:nvPicPr>
          <p:cNvPr id="5" name="Picture 4" descr="A graph of stock returns&#10;&#10;Description automatically generated">
            <a:extLst>
              <a:ext uri="{FF2B5EF4-FFF2-40B4-BE49-F238E27FC236}">
                <a16:creationId xmlns:a16="http://schemas.microsoft.com/office/drawing/2014/main" xmlns="" id="{67EDB2BA-3BF9-1059-A779-2E5F6072E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919" y="785208"/>
            <a:ext cx="8203367" cy="4881870"/>
          </a:xfrm>
          <a:prstGeom prst="rect">
            <a:avLst/>
          </a:prstGeom>
        </p:spPr>
      </p:pic>
    </p:spTree>
    <p:extLst>
      <p:ext uri="{BB962C8B-B14F-4D97-AF65-F5344CB8AC3E}">
        <p14:creationId xmlns:p14="http://schemas.microsoft.com/office/powerpoint/2010/main" val="77646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D5A17E-A8CC-5AA0-9043-8646992C91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482380D7-2A5D-076B-D930-FF436CE3B9BC}"/>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986685F1-374C-59C6-0543-1D15FB82D8F7}"/>
              </a:ext>
            </a:extLst>
          </p:cNvPr>
          <p:cNvSpPr/>
          <p:nvPr/>
        </p:nvSpPr>
        <p:spPr>
          <a:xfrm>
            <a:off x="217183" y="108741"/>
            <a:ext cx="11676840" cy="6764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US Stocks Over Time</a:t>
            </a:r>
            <a:endParaRPr kumimoji="0" lang="id-ID"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xmlns="" id="{CE0733B2-81F7-5AC0-CD46-DFFF34CD8793}"/>
              </a:ext>
            </a:extLst>
          </p:cNvPr>
          <p:cNvSpPr txBox="1"/>
          <p:nvPr/>
        </p:nvSpPr>
        <p:spPr>
          <a:xfrm>
            <a:off x="1529806" y="5675478"/>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Franklin Gothic Medium" panose="020B0603020102020204" pitchFamily="34" charset="0"/>
              </a:rPr>
              <a:t>Source: Cambria, Global Financial Data, as of </a:t>
            </a:r>
            <a:r>
              <a:rPr kumimoji="0" lang="en-US" sz="1200" i="0" u="none" strike="noStrike" kern="1200" cap="none" spc="0" normalizeH="0" baseline="0" noProof="0" dirty="0">
                <a:ln>
                  <a:noFill/>
                </a:ln>
                <a:effectLst/>
                <a:uLnTx/>
                <a:uFillTx/>
                <a:latin typeface="Franklin Gothic Medium" panose="020B0603020102020204" pitchFamily="34" charset="0"/>
              </a:rPr>
              <a:t>2/28/2025</a:t>
            </a:r>
            <a:r>
              <a:rPr kumimoji="0" lang="en-US" sz="1200" b="0" i="0" u="none" strike="noStrike" kern="1200" cap="none" spc="0" normalizeH="0" baseline="0" noProof="0" dirty="0">
                <a:ln>
                  <a:noFill/>
                </a:ln>
                <a:effectLst/>
                <a:uLnTx/>
                <a:uFillTx/>
                <a:latin typeface="Franklin Gothic Medium" panose="020B0603020102020204" pitchFamily="34" charset="0"/>
              </a:rPr>
              <a:t>. Past performance does not guarantee future results.</a:t>
            </a:r>
          </a:p>
        </p:txBody>
      </p:sp>
      <p:pic>
        <p:nvPicPr>
          <p:cNvPr id="6" name="Picture 5" descr="A graph of stock prices&#10;&#10;Description automatically generated">
            <a:extLst>
              <a:ext uri="{FF2B5EF4-FFF2-40B4-BE49-F238E27FC236}">
                <a16:creationId xmlns:a16="http://schemas.microsoft.com/office/drawing/2014/main" xmlns="" id="{E95EBEFF-51AB-4047-8440-5BB8ECF0B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806" y="785208"/>
            <a:ext cx="9132388" cy="4881870"/>
          </a:xfrm>
          <a:prstGeom prst="rect">
            <a:avLst/>
          </a:prstGeom>
        </p:spPr>
      </p:pic>
    </p:spTree>
    <p:extLst>
      <p:ext uri="{BB962C8B-B14F-4D97-AF65-F5344CB8AC3E}">
        <p14:creationId xmlns:p14="http://schemas.microsoft.com/office/powerpoint/2010/main" val="149663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88AF1D-99F2-E182-C6A6-BFC0988D28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63E18244-FEAA-2AF0-6093-96B0A4180E0F}"/>
              </a:ext>
            </a:extLst>
          </p:cNvPr>
          <p:cNvSpPr txBox="1"/>
          <p:nvPr/>
        </p:nvSpPr>
        <p:spPr>
          <a:xfrm>
            <a:off x="11639262" y="6434652"/>
            <a:ext cx="4527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66599E-EA17-3E4E-9469-24594A16CC52}" type="slidenum">
              <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pitchFamily="34"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xmlns="" id="{1683436D-E7FC-6A6C-010D-5079BDF530D7}"/>
              </a:ext>
            </a:extLst>
          </p:cNvPr>
          <p:cNvSpPr/>
          <p:nvPr/>
        </p:nvSpPr>
        <p:spPr>
          <a:xfrm>
            <a:off x="217183" y="108741"/>
            <a:ext cx="11676840" cy="6764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rPr>
              <a:t>US Stocks Over Time</a:t>
            </a:r>
            <a:endParaRPr kumimoji="0" lang="id-ID" sz="2800" i="0" u="none" strike="noStrike" kern="1200" cap="none" spc="0" normalizeH="0" baseline="0" noProof="0" dirty="0">
              <a:ln>
                <a:noFill/>
              </a:ln>
              <a:solidFill>
                <a:srgbClr val="002A54"/>
              </a:solidFill>
              <a:effectLst/>
              <a:uLnTx/>
              <a:uFillTx/>
              <a:latin typeface="Franklin Gothic Medium" panose="020B0603020102020204" pitchFamily="34"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xmlns="" id="{945F071B-F9A8-FD07-FA18-524E6AF69F1C}"/>
              </a:ext>
            </a:extLst>
          </p:cNvPr>
          <p:cNvSpPr txBox="1"/>
          <p:nvPr/>
        </p:nvSpPr>
        <p:spPr>
          <a:xfrm>
            <a:off x="340740" y="5667078"/>
            <a:ext cx="97390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Franklin Gothic Medium" panose="020B0603020102020204" pitchFamily="34" charset="0"/>
              </a:rPr>
              <a:t>Source: YCharts, Robert Shiller, as of </a:t>
            </a:r>
            <a:r>
              <a:rPr lang="en-US" sz="1200" dirty="0">
                <a:latin typeface="Franklin Gothic Medium" panose="020B0603020102020204" pitchFamily="34" charset="0"/>
              </a:rPr>
              <a:t>3</a:t>
            </a:r>
            <a:r>
              <a:rPr kumimoji="0" lang="en-US" sz="1200" b="0" i="0" u="none" strike="noStrike" kern="1200" cap="none" spc="0" normalizeH="0" baseline="0" noProof="0" dirty="0">
                <a:ln>
                  <a:noFill/>
                </a:ln>
                <a:effectLst/>
                <a:uLnTx/>
                <a:uFillTx/>
                <a:latin typeface="Franklin Gothic Medium" panose="020B0603020102020204" pitchFamily="34" charset="0"/>
              </a:rPr>
              <a:t>/31/2025. Past performance does not guarantee future results.</a:t>
            </a:r>
          </a:p>
        </p:txBody>
      </p:sp>
      <p:graphicFrame>
        <p:nvGraphicFramePr>
          <p:cNvPr id="3" name="Chart 2">
            <a:extLst>
              <a:ext uri="{FF2B5EF4-FFF2-40B4-BE49-F238E27FC236}">
                <a16:creationId xmlns:a16="http://schemas.microsoft.com/office/drawing/2014/main" xmlns="" id="{9B986E9B-CEFB-1E67-7801-B17334942957}"/>
              </a:ext>
            </a:extLst>
          </p:cNvPr>
          <p:cNvGraphicFramePr>
            <a:graphicFrameLocks/>
          </p:cNvGraphicFramePr>
          <p:nvPr/>
        </p:nvGraphicFramePr>
        <p:xfrm>
          <a:off x="297977" y="456483"/>
          <a:ext cx="11676840" cy="5210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4170021"/>
      </p:ext>
    </p:extLst>
  </p:cSld>
  <p:clrMapOvr>
    <a:masterClrMapping/>
  </p:clrMapOvr>
</p:sld>
</file>

<file path=ppt/theme/theme1.xml><?xml version="1.0" encoding="utf-8"?>
<a:theme xmlns:a="http://schemas.openxmlformats.org/drawingml/2006/main" name="Longboard_light">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ongboard_light">
  <a:themeElements>
    <a:clrScheme name="Cambria I">
      <a:dk1>
        <a:srgbClr val="000000"/>
      </a:dk1>
      <a:lt1>
        <a:srgbClr val="FFFFFF"/>
      </a:lt1>
      <a:dk2>
        <a:srgbClr val="022A52"/>
      </a:dk2>
      <a:lt2>
        <a:srgbClr val="FFFFFF"/>
      </a:lt2>
      <a:accent1>
        <a:srgbClr val="012A53"/>
      </a:accent1>
      <a:accent2>
        <a:srgbClr val="2D579F"/>
      </a:accent2>
      <a:accent3>
        <a:srgbClr val="33B1E7"/>
      </a:accent3>
      <a:accent4>
        <a:srgbClr val="574288"/>
      </a:accent4>
      <a:accent5>
        <a:srgbClr val="27EE7B"/>
      </a:accent5>
      <a:accent6>
        <a:srgbClr val="307240"/>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Longboard_light">
  <a:themeElements>
    <a:clrScheme name="Cambria I">
      <a:dk1>
        <a:srgbClr val="000000"/>
      </a:dk1>
      <a:lt1>
        <a:srgbClr val="FFFFFF"/>
      </a:lt1>
      <a:dk2>
        <a:srgbClr val="022A52"/>
      </a:dk2>
      <a:lt2>
        <a:srgbClr val="FFFFFF"/>
      </a:lt2>
      <a:accent1>
        <a:srgbClr val="012A53"/>
      </a:accent1>
      <a:accent2>
        <a:srgbClr val="2D579F"/>
      </a:accent2>
      <a:accent3>
        <a:srgbClr val="33B1E7"/>
      </a:accent3>
      <a:accent4>
        <a:srgbClr val="574288"/>
      </a:accent4>
      <a:accent5>
        <a:srgbClr val="27EE7B"/>
      </a:accent5>
      <a:accent6>
        <a:srgbClr val="307240"/>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38602</TotalTime>
  <Words>2305</Words>
  <Application>Microsoft Office PowerPoint</Application>
  <PresentationFormat>Widescreen</PresentationFormat>
  <Paragraphs>304</Paragraphs>
  <Slides>36</Slides>
  <Notes>34</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36</vt:i4>
      </vt:variant>
    </vt:vector>
  </HeadingPairs>
  <TitlesOfParts>
    <vt:vector size="57" baseType="lpstr">
      <vt:lpstr>ＭＳ Ｐゴシック</vt:lpstr>
      <vt:lpstr>Aptos</vt:lpstr>
      <vt:lpstr>Arial</vt:lpstr>
      <vt:lpstr>Barlow Bold</vt:lpstr>
      <vt:lpstr>Calibri</vt:lpstr>
      <vt:lpstr>DIN Alternate Bold</vt:lpstr>
      <vt:lpstr>DiN PRO</vt:lpstr>
      <vt:lpstr>DINPro Light</vt:lpstr>
      <vt:lpstr>FontAwesome</vt:lpstr>
      <vt:lpstr>Franklin Gothic Book</vt:lpstr>
      <vt:lpstr>Franklin Gothic Medium</vt:lpstr>
      <vt:lpstr>Georgia</vt:lpstr>
      <vt:lpstr>News Gothic MT</vt:lpstr>
      <vt:lpstr>Roboto</vt:lpstr>
      <vt:lpstr>Roboto Light</vt:lpstr>
      <vt:lpstr>Roboto-Regular</vt:lpstr>
      <vt:lpstr>System Font Regular</vt:lpstr>
      <vt:lpstr>Trebuchet MS</vt:lpstr>
      <vt:lpstr>Longboard_light</vt:lpstr>
      <vt:lpstr>1_Longboard_light</vt:lpstr>
      <vt:lpstr>2_Longboard_light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Cambria</dc:title>
  <dc:creator>Cambria</dc:creator>
  <cp:lastModifiedBy>Jessi</cp:lastModifiedBy>
  <cp:revision>2700</cp:revision>
  <cp:lastPrinted>2017-09-05T13:00:10Z</cp:lastPrinted>
  <dcterms:created xsi:type="dcterms:W3CDTF">2016-02-10T02:42:45Z</dcterms:created>
  <dcterms:modified xsi:type="dcterms:W3CDTF">2025-04-28T01:36:45Z</dcterms:modified>
</cp:coreProperties>
</file>