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692" r:id="rId2"/>
    <p:sldId id="418" r:id="rId3"/>
    <p:sldId id="567" r:id="rId4"/>
    <p:sldId id="653" r:id="rId5"/>
    <p:sldId id="661" r:id="rId6"/>
    <p:sldId id="646" r:id="rId7"/>
    <p:sldId id="667" r:id="rId8"/>
    <p:sldId id="647" r:id="rId9"/>
    <p:sldId id="668" r:id="rId10"/>
    <p:sldId id="648" r:id="rId11"/>
    <p:sldId id="635" r:id="rId12"/>
    <p:sldId id="650" r:id="rId13"/>
    <p:sldId id="659" r:id="rId14"/>
    <p:sldId id="655" r:id="rId15"/>
    <p:sldId id="656" r:id="rId16"/>
    <p:sldId id="657" r:id="rId17"/>
    <p:sldId id="690" r:id="rId18"/>
    <p:sldId id="429" r:id="rId19"/>
    <p:sldId id="600" r:id="rId20"/>
    <p:sldId id="629" r:id="rId21"/>
    <p:sldId id="632" r:id="rId22"/>
    <p:sldId id="669" r:id="rId23"/>
    <p:sldId id="630" r:id="rId24"/>
    <p:sldId id="627" r:id="rId25"/>
    <p:sldId id="670" r:id="rId26"/>
    <p:sldId id="601" r:id="rId27"/>
    <p:sldId id="671" r:id="rId28"/>
    <p:sldId id="628" r:id="rId29"/>
    <p:sldId id="672" r:id="rId30"/>
    <p:sldId id="602" r:id="rId31"/>
    <p:sldId id="631" r:id="rId32"/>
    <p:sldId id="603" r:id="rId33"/>
    <p:sldId id="605" r:id="rId34"/>
    <p:sldId id="604" r:id="rId35"/>
    <p:sldId id="660" r:id="rId36"/>
    <p:sldId id="675" r:id="rId37"/>
    <p:sldId id="676" r:id="rId38"/>
    <p:sldId id="677" r:id="rId39"/>
    <p:sldId id="665" r:id="rId40"/>
    <p:sldId id="666" r:id="rId41"/>
    <p:sldId id="679" r:id="rId42"/>
    <p:sldId id="678" r:id="rId43"/>
    <p:sldId id="654" r:id="rId44"/>
    <p:sldId id="673" r:id="rId45"/>
    <p:sldId id="689" r:id="rId46"/>
    <p:sldId id="664" r:id="rId47"/>
    <p:sldId id="663" r:id="rId48"/>
    <p:sldId id="652" r:id="rId49"/>
    <p:sldId id="680" r:id="rId50"/>
    <p:sldId id="684" r:id="rId51"/>
    <p:sldId id="687" r:id="rId52"/>
    <p:sldId id="686" r:id="rId53"/>
    <p:sldId id="674" r:id="rId54"/>
    <p:sldId id="587" r:id="rId55"/>
    <p:sldId id="645" r:id="rId56"/>
    <p:sldId id="685" r:id="rId57"/>
    <p:sldId id="688" r:id="rId58"/>
    <p:sldId id="683" r:id="rId59"/>
    <p:sldId id="681" r:id="rId60"/>
    <p:sldId id="682" r:id="rId61"/>
    <p:sldId id="691" r:id="rId62"/>
    <p:sldId id="467" r:id="rId63"/>
    <p:sldId id="693"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7F04F5-B4BD-49DA-912B-FF2B30772A98}" v="402" dt="2025-04-21T20:33:50.7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39"/>
    <p:restoredTop sz="93333"/>
  </p:normalViewPr>
  <p:slideViewPr>
    <p:cSldViewPr>
      <p:cViewPr varScale="1">
        <p:scale>
          <a:sx n="104" d="100"/>
          <a:sy n="104" d="100"/>
        </p:scale>
        <p:origin x="1536" y="11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A763E1-5638-43C5-BFB3-3A234997BD20}" type="datetimeFigureOut">
              <a:rPr lang="en-US" smtClean="0"/>
              <a:t>4/27/2025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13F2E6-584D-4086-B1AA-C7B24A2EFEBF}" type="slidenum">
              <a:rPr lang="en-US" smtClean="0"/>
              <a:t>‹#›</a:t>
            </a:fld>
            <a:endParaRPr lang="en-US" dirty="0"/>
          </a:p>
        </p:txBody>
      </p:sp>
    </p:spTree>
    <p:extLst>
      <p:ext uri="{BB962C8B-B14F-4D97-AF65-F5344CB8AC3E}">
        <p14:creationId xmlns:p14="http://schemas.microsoft.com/office/powerpoint/2010/main" val="3246598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wealthofcommonsense.com/2025/04/misbehaving-in-a-volatile-marke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AD838-DA3E-4460-8EE3-BD7B3D7CE1FB}" type="slidenum">
              <a:rPr lang="en-US" smtClean="0"/>
              <a:t>3</a:t>
            </a:fld>
            <a:endParaRPr lang="en-US" dirty="0"/>
          </a:p>
        </p:txBody>
      </p:sp>
    </p:spTree>
    <p:extLst>
      <p:ext uri="{BB962C8B-B14F-4D97-AF65-F5344CB8AC3E}">
        <p14:creationId xmlns:p14="http://schemas.microsoft.com/office/powerpoint/2010/main" val="808848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5B2371-6DD8-A0A4-F987-D7A663018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ABC35EB-8F4C-4653-998A-460685581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5A3163F8-0565-DE95-B46F-E8C8F9AA3BB9}"/>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Interestingly enough, the stock market exhibits lottery like payouts over the long haul</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Hendrik </a:t>
            </a:r>
            <a:r>
              <a:rPr lang="en-US" sz="1800" b="0" i="0" u="none" strike="noStrike" dirty="0" err="1">
                <a:solidFill>
                  <a:srgbClr val="000000"/>
                </a:solidFill>
                <a:effectLst/>
                <a:latin typeface="Arial" panose="020B0604020202020204" pitchFamily="34" charset="0"/>
              </a:rPr>
              <a:t>Bessembinder</a:t>
            </a:r>
            <a:r>
              <a:rPr lang="en-US" sz="1800" b="0" i="0" u="none" strike="noStrike" dirty="0">
                <a:solidFill>
                  <a:srgbClr val="000000"/>
                </a:solidFill>
                <a:effectLst/>
                <a:latin typeface="Arial" panose="020B0604020202020204" pitchFamily="34" charset="0"/>
              </a:rPr>
              <a:t> performed one of my favorite stock market studies by looking at the biggest contributors to stock gains over the past 100 years or so</a:t>
            </a:r>
            <a:endParaRPr lang="en-US" b="0" dirty="0">
              <a:effectLst/>
            </a:endParaRPr>
          </a:p>
          <a:p>
            <a:pPr rtl="0">
              <a:buNone/>
            </a:pPr>
            <a:r>
              <a:rPr lang="en-US" b="0" dirty="0">
                <a:effectLst/>
              </a:rPr>
              <a:t/>
            </a:r>
            <a:br>
              <a:rPr lang="en-US" b="0" dirty="0">
                <a:effectLst/>
              </a:rPr>
            </a:br>
            <a:r>
              <a:rPr lang="en-US" sz="1800" b="0" i="0" u="none" strike="noStrike" dirty="0" err="1">
                <a:solidFill>
                  <a:srgbClr val="000000"/>
                </a:solidFill>
                <a:effectLst/>
                <a:latin typeface="Arial" panose="020B0604020202020204" pitchFamily="34" charset="0"/>
              </a:rPr>
              <a:t>Bessimbinder</a:t>
            </a:r>
            <a:r>
              <a:rPr lang="en-US" sz="1800" b="0" i="0" u="none" strike="noStrike" dirty="0">
                <a:solidFill>
                  <a:srgbClr val="000000"/>
                </a:solidFill>
                <a:effectLst/>
                <a:latin typeface="Arial" panose="020B0604020202020204" pitchFamily="34" charset="0"/>
              </a:rPr>
              <a:t> found just 86 stocks accounted for half of all wealth creation in the U.S. stock market going back to 1926.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All of the wealth creation in that time came from just 4% of stocks – Apple, Amazon, Exxon, etc.</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Nearly 60% of stocks failed to beat T-bill returns over their lives.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Close to 40% of stocks barely beat T-bills.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Just pick the best stocks right?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Good luck w/that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This study drives home the need for diversification more than ever – you need to cast a wide net to ensure you’ll be invested in those winning lottery tickets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More on diversification in a bit but I want to shift gears to talk about some of the other risks advisors are forced to reckon with</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7E4BF579-397A-14F5-EF55-69439EAF7374}"/>
              </a:ext>
            </a:extLst>
          </p:cNvPr>
          <p:cNvSpPr>
            <a:spLocks noGrp="1"/>
          </p:cNvSpPr>
          <p:nvPr>
            <p:ph type="sldNum" sz="quarter" idx="10"/>
          </p:nvPr>
        </p:nvSpPr>
        <p:spPr/>
        <p:txBody>
          <a:bodyPr/>
          <a:lstStyle/>
          <a:p>
            <a:fld id="{A7CAD838-DA3E-4460-8EE3-BD7B3D7CE1FB}" type="slidenum">
              <a:rPr lang="en-US" smtClean="0"/>
              <a:t>12</a:t>
            </a:fld>
            <a:endParaRPr lang="en-US" dirty="0"/>
          </a:p>
        </p:txBody>
      </p:sp>
    </p:spTree>
    <p:extLst>
      <p:ext uri="{BB962C8B-B14F-4D97-AF65-F5344CB8AC3E}">
        <p14:creationId xmlns:p14="http://schemas.microsoft.com/office/powerpoint/2010/main" val="1365095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3D5AF1B-E00C-AE5D-4EE7-FB175C237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3FD49A6-4CDB-E3C0-0430-E47B66037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0536BE0-7CAC-367D-1D4A-8271A0585EA7}"/>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Stephen Greenspan the foremost expert in the world on human gullibility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Subhead of the book: Why we get duped and how to avoid it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book came in in December of 2008</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It just so happens that’s the very same month Bernie Madoff’s multi-decade long Ponzi Scheme finally blew up and came to light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Good timing for Greenspan book sales, right?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Well it just so happens that Greenspan himself was an investor in Madoff’s Ponzi</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guy who was literally the world’s leading expert on human infallibility was duped in one of the worst investment scams of all-time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Why is this important?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Your clients are wealthy. They’re intelligent. They’re targets for scam artists, charlatans and their own bad decisions</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92460C21-684E-1768-B9D7-E11B47883359}"/>
              </a:ext>
            </a:extLst>
          </p:cNvPr>
          <p:cNvSpPr>
            <a:spLocks noGrp="1"/>
          </p:cNvSpPr>
          <p:nvPr>
            <p:ph type="sldNum" sz="quarter" idx="10"/>
          </p:nvPr>
        </p:nvSpPr>
        <p:spPr/>
        <p:txBody>
          <a:bodyPr/>
          <a:lstStyle/>
          <a:p>
            <a:fld id="{A7CAD838-DA3E-4460-8EE3-BD7B3D7CE1FB}" type="slidenum">
              <a:rPr lang="en-US" smtClean="0"/>
              <a:t>13</a:t>
            </a:fld>
            <a:endParaRPr lang="en-US" dirty="0"/>
          </a:p>
        </p:txBody>
      </p:sp>
    </p:spTree>
    <p:extLst>
      <p:ext uri="{BB962C8B-B14F-4D97-AF65-F5344CB8AC3E}">
        <p14:creationId xmlns:p14="http://schemas.microsoft.com/office/powerpoint/2010/main" val="3569243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1EAD88E-C437-8929-E2D8-CD82892FA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9BFE360-6F28-4EF7-4A62-FDA7AD584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57B066AF-F76E-AC27-6979-7F16E9E3C86D}"/>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The information age is amazing for consumers of finance information but the firehose makes it harder to know who to trust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Remember this from stats class?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A type I error is when you reject a null hypothesis that is actually true.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A type II error is when you accept a null hypothesis that is actually false.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William Bernstein:</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reason that 'guru' is such a popular word is because 'charlatan' is so hard to spell.”</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 took the type I and II errors and applied to </a:t>
            </a:r>
            <a:r>
              <a:rPr lang="en-US" sz="1800" b="0" i="0" u="none" strike="noStrike" dirty="0" err="1">
                <a:solidFill>
                  <a:srgbClr val="000000"/>
                </a:solidFill>
                <a:effectLst/>
                <a:latin typeface="Arial" panose="020B0604020202020204" pitchFamily="34" charset="0"/>
              </a:rPr>
              <a:t>to</a:t>
            </a:r>
            <a:r>
              <a:rPr lang="en-US" sz="1800" b="0" i="0" u="none" strike="noStrike" dirty="0">
                <a:solidFill>
                  <a:srgbClr val="000000"/>
                </a:solidFill>
                <a:effectLst/>
                <a:latin typeface="Arial" panose="020B0604020202020204" pitchFamily="34" charset="0"/>
              </a:rPr>
              <a:t> charlatans</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0749F57C-2DFF-FA97-5D06-62F168E5550B}"/>
              </a:ext>
            </a:extLst>
          </p:cNvPr>
          <p:cNvSpPr>
            <a:spLocks noGrp="1"/>
          </p:cNvSpPr>
          <p:nvPr>
            <p:ph type="sldNum" sz="quarter" idx="10"/>
          </p:nvPr>
        </p:nvSpPr>
        <p:spPr/>
        <p:txBody>
          <a:bodyPr/>
          <a:lstStyle/>
          <a:p>
            <a:fld id="{A7CAD838-DA3E-4460-8EE3-BD7B3D7CE1FB}" type="slidenum">
              <a:rPr lang="en-US" smtClean="0"/>
              <a:t>14</a:t>
            </a:fld>
            <a:endParaRPr lang="en-US" dirty="0"/>
          </a:p>
        </p:txBody>
      </p:sp>
    </p:spTree>
    <p:extLst>
      <p:ext uri="{BB962C8B-B14F-4D97-AF65-F5344CB8AC3E}">
        <p14:creationId xmlns:p14="http://schemas.microsoft.com/office/powerpoint/2010/main" val="3757318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7EC052-D518-E83B-C9EF-1DD5E5AD9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67D5F34-9B93-AA50-A04B-87CD0F2D7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17CE688-9FFA-F8C1-33C6-088E55FBB6C3}"/>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A Scotsman named John Law was basically the Magellan of the modern monetary system and France was his test case for a relatively new paper currency system.</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France was on the verge of financial ruin from a combination of excessive debt levels from multiple wars and a corrupt King who spent far too lavishly.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Law proposed a shift from hard currencies such as gold and silver to paper currency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Paper money was rare at the time so to get buy-in from citizens Law set up a system to back that cash with government debt which could be converted into equity shares of a new exploration company.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That exploration venture, the Mississippi Company, was supposed to explore the Louisiana Territory and strike it rich by finding more gold and other precious metals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problem is the company never lived up to its hype and more or less didn’t do what it was supposed to do.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Investors didn’t really care because share prices were rising based purely on speculation of what the company could become.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Law is a prototypical type I charlatan. He had complete faith in the system he was creating, going so far as reinvesting his own money into the scheme.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John Law was a visionary who was sincere but wound up ruining investors anyway, failing to take into account real-world dynamics or consider how his ideas could go horribly wrong.</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00FC606C-3256-A318-8040-E2D924282316}"/>
              </a:ext>
            </a:extLst>
          </p:cNvPr>
          <p:cNvSpPr>
            <a:spLocks noGrp="1"/>
          </p:cNvSpPr>
          <p:nvPr>
            <p:ph type="sldNum" sz="quarter" idx="10"/>
          </p:nvPr>
        </p:nvSpPr>
        <p:spPr/>
        <p:txBody>
          <a:bodyPr/>
          <a:lstStyle/>
          <a:p>
            <a:fld id="{A7CAD838-DA3E-4460-8EE3-BD7B3D7CE1FB}" type="slidenum">
              <a:rPr lang="en-US" smtClean="0"/>
              <a:t>15</a:t>
            </a:fld>
            <a:endParaRPr lang="en-US" dirty="0"/>
          </a:p>
        </p:txBody>
      </p:sp>
    </p:spTree>
    <p:extLst>
      <p:ext uri="{BB962C8B-B14F-4D97-AF65-F5344CB8AC3E}">
        <p14:creationId xmlns:p14="http://schemas.microsoft.com/office/powerpoint/2010/main" val="1441510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952E4B7-0592-7249-0597-923E96ADD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49C2A13-1CD9-B4DF-CEF0-6412E5EC8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82665C9-6487-C84B-8D17-F80A408C0C6C}"/>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England saw what Law was doing and wanted in on the action</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Enter the personification of the type II charlatan, John Blunt. Blunt had one aim in life – to become fabulously wealthy by any means necessary. And not only did he want to become rich, he wanted to become rich as fast as humanly possible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South Sea Company was set up as a similar exploration scheme to the Mississippi Company to relieve England of their excessive war-time debts.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biggest difference is Blunt essentially ran it as a pump-and-dump, spreading false rumors, bribing the courts, allocating shares to friends and family, pushing “investors” to utilize margin and forcing a lack of oversight as a director to the company.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word bubble originated from the South Sea Company debacle</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2FB852FC-7991-D523-DBE3-8923769A144F}"/>
              </a:ext>
            </a:extLst>
          </p:cNvPr>
          <p:cNvSpPr>
            <a:spLocks noGrp="1"/>
          </p:cNvSpPr>
          <p:nvPr>
            <p:ph type="sldNum" sz="quarter" idx="10"/>
          </p:nvPr>
        </p:nvSpPr>
        <p:spPr/>
        <p:txBody>
          <a:bodyPr/>
          <a:lstStyle/>
          <a:p>
            <a:fld id="{A7CAD838-DA3E-4460-8EE3-BD7B3D7CE1FB}" type="slidenum">
              <a:rPr lang="en-US" smtClean="0"/>
              <a:t>16</a:t>
            </a:fld>
            <a:endParaRPr lang="en-US" dirty="0"/>
          </a:p>
        </p:txBody>
      </p:sp>
    </p:spTree>
    <p:extLst>
      <p:ext uri="{BB962C8B-B14F-4D97-AF65-F5344CB8AC3E}">
        <p14:creationId xmlns:p14="http://schemas.microsoft.com/office/powerpoint/2010/main" val="23636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7ABA849-6963-FF02-5345-A40681FA2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B9F239E-325A-CE56-DABF-9413E3BAE6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2C091D6-7F62-5D7E-E972-9648F2CDA949}"/>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Isaac Newton is one of the smartest ppl to ever walk the planet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Contributions in mathematics, astronomy, physics, alchemy, theology, engineering, and technology make him arguably the most important figure of the scientific revolution</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Not only was the man a world-renowned scientist, but he also took part in debates on monetary policy within the government and helped pursue counterfeiters in his work with the Royal Mint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By all accounts, Newton was a conservative, shrewd, and successful investor before the South Sea stock caught his fancy, investing prudently in mostly stocks and government bonds.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He lost 80%</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Estimated to be around $20 million in today’s money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 guess you could say Newton discover the laws of gravity, am I right?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 can calculate the motion of heavenly bodies, but not the madness of people”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He still retired a wealthy man but his ego was surely bruised</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Newton was not a great market timer</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This is one of my favorite topics</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29967C74-A830-C091-A694-97551671B77C}"/>
              </a:ext>
            </a:extLst>
          </p:cNvPr>
          <p:cNvSpPr>
            <a:spLocks noGrp="1"/>
          </p:cNvSpPr>
          <p:nvPr>
            <p:ph type="sldNum" sz="quarter" idx="10"/>
          </p:nvPr>
        </p:nvSpPr>
        <p:spPr/>
        <p:txBody>
          <a:bodyPr/>
          <a:lstStyle/>
          <a:p>
            <a:fld id="{A7CAD838-DA3E-4460-8EE3-BD7B3D7CE1FB}" type="slidenum">
              <a:rPr lang="en-US" smtClean="0"/>
              <a:t>17</a:t>
            </a:fld>
            <a:endParaRPr lang="en-US" dirty="0"/>
          </a:p>
        </p:txBody>
      </p:sp>
    </p:spTree>
    <p:extLst>
      <p:ext uri="{BB962C8B-B14F-4D97-AF65-F5344CB8AC3E}">
        <p14:creationId xmlns:p14="http://schemas.microsoft.com/office/powerpoint/2010/main" val="1862836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59863E7-5DC3-701B-5195-D5F69B87B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500E928-2D91-9EC7-1D02-4BA48901A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8004372C-9A6F-6EFB-6EAD-D27214D7A815}"/>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98898B69-7AD8-1910-21C7-BC9FC328D883}"/>
              </a:ext>
            </a:extLst>
          </p:cNvPr>
          <p:cNvSpPr>
            <a:spLocks noGrp="1"/>
          </p:cNvSpPr>
          <p:nvPr>
            <p:ph type="sldNum" sz="quarter" idx="10"/>
          </p:nvPr>
        </p:nvSpPr>
        <p:spPr/>
        <p:txBody>
          <a:bodyPr/>
          <a:lstStyle/>
          <a:p>
            <a:fld id="{A7CAD838-DA3E-4460-8EE3-BD7B3D7CE1FB}" type="slidenum">
              <a:rPr lang="en-US" smtClean="0"/>
              <a:t>18</a:t>
            </a:fld>
            <a:endParaRPr lang="en-US" dirty="0"/>
          </a:p>
        </p:txBody>
      </p:sp>
    </p:spTree>
    <p:extLst>
      <p:ext uri="{BB962C8B-B14F-4D97-AF65-F5344CB8AC3E}">
        <p14:creationId xmlns:p14="http://schemas.microsoft.com/office/powerpoint/2010/main" val="47789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9F84EFA-9832-29B8-518E-7A8FDC3BD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EF7F369-D386-68B4-43F1-4E280D83F1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CFD47B3-00F6-C726-9078-925B9AC43788}"/>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B669E593-E2A8-5288-6A6E-EBDEFC93A88A}"/>
              </a:ext>
            </a:extLst>
          </p:cNvPr>
          <p:cNvSpPr>
            <a:spLocks noGrp="1"/>
          </p:cNvSpPr>
          <p:nvPr>
            <p:ph type="sldNum" sz="quarter" idx="10"/>
          </p:nvPr>
        </p:nvSpPr>
        <p:spPr/>
        <p:txBody>
          <a:bodyPr/>
          <a:lstStyle/>
          <a:p>
            <a:fld id="{A7CAD838-DA3E-4460-8EE3-BD7B3D7CE1FB}" type="slidenum">
              <a:rPr lang="en-US" smtClean="0"/>
              <a:t>19</a:t>
            </a:fld>
            <a:endParaRPr lang="en-US" dirty="0"/>
          </a:p>
        </p:txBody>
      </p:sp>
    </p:spTree>
    <p:extLst>
      <p:ext uri="{BB962C8B-B14F-4D97-AF65-F5344CB8AC3E}">
        <p14:creationId xmlns:p14="http://schemas.microsoft.com/office/powerpoint/2010/main" val="3930035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303C6A-1D02-CFD0-E561-81E864785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B76E5E90-0381-5EEB-D339-89AAE4C44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EDC4252-1E69-2A6A-FE22-9901C46227D0}"/>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C74AAD41-9815-5527-F8E5-736B1131C82F}"/>
              </a:ext>
            </a:extLst>
          </p:cNvPr>
          <p:cNvSpPr>
            <a:spLocks noGrp="1"/>
          </p:cNvSpPr>
          <p:nvPr>
            <p:ph type="sldNum" sz="quarter" idx="10"/>
          </p:nvPr>
        </p:nvSpPr>
        <p:spPr/>
        <p:txBody>
          <a:bodyPr/>
          <a:lstStyle/>
          <a:p>
            <a:fld id="{A7CAD838-DA3E-4460-8EE3-BD7B3D7CE1FB}" type="slidenum">
              <a:rPr lang="en-US" smtClean="0"/>
              <a:t>20</a:t>
            </a:fld>
            <a:endParaRPr lang="en-US" dirty="0"/>
          </a:p>
        </p:txBody>
      </p:sp>
    </p:spTree>
    <p:extLst>
      <p:ext uri="{BB962C8B-B14F-4D97-AF65-F5344CB8AC3E}">
        <p14:creationId xmlns:p14="http://schemas.microsoft.com/office/powerpoint/2010/main" val="3176223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A2311E5-172E-DF1D-DB77-21082B74CC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F166CEB-7B22-5643-85ED-82DC55F5A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6265A0B-FB23-53CB-9FD7-A095A89759E2}"/>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13CBE248-3EA1-9A44-1E20-7556E0DFC38F}"/>
              </a:ext>
            </a:extLst>
          </p:cNvPr>
          <p:cNvSpPr>
            <a:spLocks noGrp="1"/>
          </p:cNvSpPr>
          <p:nvPr>
            <p:ph type="sldNum" sz="quarter" idx="10"/>
          </p:nvPr>
        </p:nvSpPr>
        <p:spPr/>
        <p:txBody>
          <a:bodyPr/>
          <a:lstStyle/>
          <a:p>
            <a:fld id="{A7CAD838-DA3E-4460-8EE3-BD7B3D7CE1FB}" type="slidenum">
              <a:rPr lang="en-US" smtClean="0"/>
              <a:t>21</a:t>
            </a:fld>
            <a:endParaRPr lang="en-US" dirty="0"/>
          </a:p>
        </p:txBody>
      </p:sp>
    </p:spTree>
    <p:extLst>
      <p:ext uri="{BB962C8B-B14F-4D97-AF65-F5344CB8AC3E}">
        <p14:creationId xmlns:p14="http://schemas.microsoft.com/office/powerpoint/2010/main" val="1938031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244C28-94B4-F419-FFD3-F446C0F33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8DF60A5-10DE-9AA2-ACFA-0DE5A6493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8446F4D-1168-010F-E0E1-052CA5A3CF6A}"/>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First appeared on the Discovery Channel 1988</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Researchers performed a study of different groups of people to record how watching Shark Week would affect their perception of sharks.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more people watched of Shark Week the more scared they became of sharks.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This was the case even when statistics were given about how few shark attacks there are every year.</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People don’t respond to statistics. They do respond to video of an enormous animal with a scary fin and huge teeth that could potentially rip you to shreds.</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E027F7B1-3051-57BA-08E0-665B2E3A996A}"/>
              </a:ext>
            </a:extLst>
          </p:cNvPr>
          <p:cNvSpPr>
            <a:spLocks noGrp="1"/>
          </p:cNvSpPr>
          <p:nvPr>
            <p:ph type="sldNum" sz="quarter" idx="10"/>
          </p:nvPr>
        </p:nvSpPr>
        <p:spPr/>
        <p:txBody>
          <a:bodyPr/>
          <a:lstStyle/>
          <a:p>
            <a:fld id="{A7CAD838-DA3E-4460-8EE3-BD7B3D7CE1FB}" type="slidenum">
              <a:rPr lang="en-US" smtClean="0"/>
              <a:t>4</a:t>
            </a:fld>
            <a:endParaRPr lang="en-US" dirty="0"/>
          </a:p>
        </p:txBody>
      </p:sp>
    </p:spTree>
    <p:extLst>
      <p:ext uri="{BB962C8B-B14F-4D97-AF65-F5344CB8AC3E}">
        <p14:creationId xmlns:p14="http://schemas.microsoft.com/office/powerpoint/2010/main" val="3219686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AFA174A-661F-6D52-6A81-0241F7F98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24DB2B5F-8271-BA00-5108-8CE3CD58B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CF85C5E-B3D8-518B-52AC-83B6758EF017}"/>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03DD67FF-6033-2626-84DD-B40AA22A6155}"/>
              </a:ext>
            </a:extLst>
          </p:cNvPr>
          <p:cNvSpPr>
            <a:spLocks noGrp="1"/>
          </p:cNvSpPr>
          <p:nvPr>
            <p:ph type="sldNum" sz="quarter" idx="10"/>
          </p:nvPr>
        </p:nvSpPr>
        <p:spPr/>
        <p:txBody>
          <a:bodyPr/>
          <a:lstStyle/>
          <a:p>
            <a:fld id="{A7CAD838-DA3E-4460-8EE3-BD7B3D7CE1FB}" type="slidenum">
              <a:rPr lang="en-US" smtClean="0"/>
              <a:t>22</a:t>
            </a:fld>
            <a:endParaRPr lang="en-US" dirty="0"/>
          </a:p>
        </p:txBody>
      </p:sp>
    </p:spTree>
    <p:extLst>
      <p:ext uri="{BB962C8B-B14F-4D97-AF65-F5344CB8AC3E}">
        <p14:creationId xmlns:p14="http://schemas.microsoft.com/office/powerpoint/2010/main" val="3933489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F395CBC-EAE9-81B2-F5DF-5D9E04CA1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E9EDC31-1FC9-D6CA-9B27-DE1AD7064C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6C4D925-4191-0FFF-1897-AC873765A115}"/>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42FADC58-E323-E2B6-39E8-367A1CD5FD06}"/>
              </a:ext>
            </a:extLst>
          </p:cNvPr>
          <p:cNvSpPr>
            <a:spLocks noGrp="1"/>
          </p:cNvSpPr>
          <p:nvPr>
            <p:ph type="sldNum" sz="quarter" idx="10"/>
          </p:nvPr>
        </p:nvSpPr>
        <p:spPr/>
        <p:txBody>
          <a:bodyPr/>
          <a:lstStyle/>
          <a:p>
            <a:fld id="{A7CAD838-DA3E-4460-8EE3-BD7B3D7CE1FB}" type="slidenum">
              <a:rPr lang="en-US" smtClean="0"/>
              <a:t>23</a:t>
            </a:fld>
            <a:endParaRPr lang="en-US" dirty="0"/>
          </a:p>
        </p:txBody>
      </p:sp>
    </p:spTree>
    <p:extLst>
      <p:ext uri="{BB962C8B-B14F-4D97-AF65-F5344CB8AC3E}">
        <p14:creationId xmlns:p14="http://schemas.microsoft.com/office/powerpoint/2010/main" val="3573434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E38F9F1-A9F9-7525-7F2F-E06BED2EBA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E67A4D1-B610-8F9F-7008-A1937A519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9ACB55C-4503-29B4-2DF8-CA43143E4A94}"/>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1624EC1D-8BED-0E57-60A2-18191745DED7}"/>
              </a:ext>
            </a:extLst>
          </p:cNvPr>
          <p:cNvSpPr>
            <a:spLocks noGrp="1"/>
          </p:cNvSpPr>
          <p:nvPr>
            <p:ph type="sldNum" sz="quarter" idx="10"/>
          </p:nvPr>
        </p:nvSpPr>
        <p:spPr/>
        <p:txBody>
          <a:bodyPr/>
          <a:lstStyle/>
          <a:p>
            <a:fld id="{A7CAD838-DA3E-4460-8EE3-BD7B3D7CE1FB}" type="slidenum">
              <a:rPr lang="en-US" smtClean="0"/>
              <a:t>24</a:t>
            </a:fld>
            <a:endParaRPr lang="en-US" dirty="0"/>
          </a:p>
        </p:txBody>
      </p:sp>
    </p:spTree>
    <p:extLst>
      <p:ext uri="{BB962C8B-B14F-4D97-AF65-F5344CB8AC3E}">
        <p14:creationId xmlns:p14="http://schemas.microsoft.com/office/powerpoint/2010/main" val="4156822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D272CF-B248-EDAD-5CB4-8DD4F4EE5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E18F126-06E6-3CED-F8A5-C5E2B99F81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E0D4465-1528-A611-8BC3-520CE3FC55B9}"/>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F2B17E7D-6BAE-4D66-F936-6D1570E99749}"/>
              </a:ext>
            </a:extLst>
          </p:cNvPr>
          <p:cNvSpPr>
            <a:spLocks noGrp="1"/>
          </p:cNvSpPr>
          <p:nvPr>
            <p:ph type="sldNum" sz="quarter" idx="10"/>
          </p:nvPr>
        </p:nvSpPr>
        <p:spPr/>
        <p:txBody>
          <a:bodyPr/>
          <a:lstStyle/>
          <a:p>
            <a:fld id="{A7CAD838-DA3E-4460-8EE3-BD7B3D7CE1FB}" type="slidenum">
              <a:rPr lang="en-US" smtClean="0"/>
              <a:t>25</a:t>
            </a:fld>
            <a:endParaRPr lang="en-US" dirty="0"/>
          </a:p>
        </p:txBody>
      </p:sp>
    </p:spTree>
    <p:extLst>
      <p:ext uri="{BB962C8B-B14F-4D97-AF65-F5344CB8AC3E}">
        <p14:creationId xmlns:p14="http://schemas.microsoft.com/office/powerpoint/2010/main" val="538087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A2DA51F-96CC-1C67-13D2-4CEB00C8F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65A8C12-7E3C-7C0B-98C3-FA841986B9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DE6CAD4-15D1-1091-63A2-54BC5C286364}"/>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1EDC8582-029A-6621-2921-7610DEDEA401}"/>
              </a:ext>
            </a:extLst>
          </p:cNvPr>
          <p:cNvSpPr>
            <a:spLocks noGrp="1"/>
          </p:cNvSpPr>
          <p:nvPr>
            <p:ph type="sldNum" sz="quarter" idx="10"/>
          </p:nvPr>
        </p:nvSpPr>
        <p:spPr/>
        <p:txBody>
          <a:bodyPr/>
          <a:lstStyle/>
          <a:p>
            <a:fld id="{A7CAD838-DA3E-4460-8EE3-BD7B3D7CE1FB}" type="slidenum">
              <a:rPr lang="en-US" smtClean="0"/>
              <a:t>26</a:t>
            </a:fld>
            <a:endParaRPr lang="en-US" dirty="0"/>
          </a:p>
        </p:txBody>
      </p:sp>
    </p:spTree>
    <p:extLst>
      <p:ext uri="{BB962C8B-B14F-4D97-AF65-F5344CB8AC3E}">
        <p14:creationId xmlns:p14="http://schemas.microsoft.com/office/powerpoint/2010/main" val="3292966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90F059E-E708-AB70-F8ED-AEF57A0C5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FCC6B6F-1C56-A35F-3F2A-EE33CD827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B99907F-B2B9-123A-7FB1-47BD240FBA59}"/>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17CDAAA4-1129-9F29-A2A3-25DB9B67AF42}"/>
              </a:ext>
            </a:extLst>
          </p:cNvPr>
          <p:cNvSpPr>
            <a:spLocks noGrp="1"/>
          </p:cNvSpPr>
          <p:nvPr>
            <p:ph type="sldNum" sz="quarter" idx="10"/>
          </p:nvPr>
        </p:nvSpPr>
        <p:spPr/>
        <p:txBody>
          <a:bodyPr/>
          <a:lstStyle/>
          <a:p>
            <a:fld id="{A7CAD838-DA3E-4460-8EE3-BD7B3D7CE1FB}" type="slidenum">
              <a:rPr lang="en-US" smtClean="0"/>
              <a:t>27</a:t>
            </a:fld>
            <a:endParaRPr lang="en-US" dirty="0"/>
          </a:p>
        </p:txBody>
      </p:sp>
    </p:spTree>
    <p:extLst>
      <p:ext uri="{BB962C8B-B14F-4D97-AF65-F5344CB8AC3E}">
        <p14:creationId xmlns:p14="http://schemas.microsoft.com/office/powerpoint/2010/main" val="1754968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9AF5C9E-1E6F-E44A-B650-8F637F322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1B1093A-9A85-BAF7-6A1D-7662643F1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70C419C-BE36-BFB4-FA72-665C060A8529}"/>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DF39D0C7-A5C1-23A4-217A-33E4C7A6E193}"/>
              </a:ext>
            </a:extLst>
          </p:cNvPr>
          <p:cNvSpPr>
            <a:spLocks noGrp="1"/>
          </p:cNvSpPr>
          <p:nvPr>
            <p:ph type="sldNum" sz="quarter" idx="10"/>
          </p:nvPr>
        </p:nvSpPr>
        <p:spPr/>
        <p:txBody>
          <a:bodyPr/>
          <a:lstStyle/>
          <a:p>
            <a:fld id="{A7CAD838-DA3E-4460-8EE3-BD7B3D7CE1FB}" type="slidenum">
              <a:rPr lang="en-US" smtClean="0"/>
              <a:t>28</a:t>
            </a:fld>
            <a:endParaRPr lang="en-US" dirty="0"/>
          </a:p>
        </p:txBody>
      </p:sp>
    </p:spTree>
    <p:extLst>
      <p:ext uri="{BB962C8B-B14F-4D97-AF65-F5344CB8AC3E}">
        <p14:creationId xmlns:p14="http://schemas.microsoft.com/office/powerpoint/2010/main" val="2584065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0246673-156B-53FE-5A8A-23FD2FDE1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E0409EB-9298-9939-36D6-75D41FCA6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B26492A-E739-2D04-5616-412B0C5D6EBB}"/>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4CC27ACD-46B1-83ED-366C-AD0CD45F0919}"/>
              </a:ext>
            </a:extLst>
          </p:cNvPr>
          <p:cNvSpPr>
            <a:spLocks noGrp="1"/>
          </p:cNvSpPr>
          <p:nvPr>
            <p:ph type="sldNum" sz="quarter" idx="10"/>
          </p:nvPr>
        </p:nvSpPr>
        <p:spPr/>
        <p:txBody>
          <a:bodyPr/>
          <a:lstStyle/>
          <a:p>
            <a:fld id="{A7CAD838-DA3E-4460-8EE3-BD7B3D7CE1FB}" type="slidenum">
              <a:rPr lang="en-US" smtClean="0"/>
              <a:t>29</a:t>
            </a:fld>
            <a:endParaRPr lang="en-US" dirty="0"/>
          </a:p>
        </p:txBody>
      </p:sp>
    </p:spTree>
    <p:extLst>
      <p:ext uri="{BB962C8B-B14F-4D97-AF65-F5344CB8AC3E}">
        <p14:creationId xmlns:p14="http://schemas.microsoft.com/office/powerpoint/2010/main" val="677696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D73794E-9235-346B-0D98-25C5E5D6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B46365E-6852-39D0-34A8-AFA3A72C06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DECD56C-E6EF-6C26-34DF-DEE0244F94C6}"/>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2C782A13-F1B7-4424-DC8A-CD7100431D49}"/>
              </a:ext>
            </a:extLst>
          </p:cNvPr>
          <p:cNvSpPr>
            <a:spLocks noGrp="1"/>
          </p:cNvSpPr>
          <p:nvPr>
            <p:ph type="sldNum" sz="quarter" idx="10"/>
          </p:nvPr>
        </p:nvSpPr>
        <p:spPr/>
        <p:txBody>
          <a:bodyPr/>
          <a:lstStyle/>
          <a:p>
            <a:fld id="{A7CAD838-DA3E-4460-8EE3-BD7B3D7CE1FB}" type="slidenum">
              <a:rPr lang="en-US" smtClean="0"/>
              <a:t>30</a:t>
            </a:fld>
            <a:endParaRPr lang="en-US" dirty="0"/>
          </a:p>
        </p:txBody>
      </p:sp>
    </p:spTree>
    <p:extLst>
      <p:ext uri="{BB962C8B-B14F-4D97-AF65-F5344CB8AC3E}">
        <p14:creationId xmlns:p14="http://schemas.microsoft.com/office/powerpoint/2010/main" val="3908010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A7CAD838-DA3E-4460-8EE3-BD7B3D7CE1FB}" type="slidenum">
              <a:rPr lang="en-US" smtClean="0"/>
              <a:t>31</a:t>
            </a:fld>
            <a:endParaRPr lang="en-US" dirty="0"/>
          </a:p>
        </p:txBody>
      </p:sp>
    </p:spTree>
    <p:extLst>
      <p:ext uri="{BB962C8B-B14F-4D97-AF65-F5344CB8AC3E}">
        <p14:creationId xmlns:p14="http://schemas.microsoft.com/office/powerpoint/2010/main" val="111532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D783284-5C5A-53E2-9BB3-CDB67D120E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24248F3-D116-CFF1-CFB8-183CB80749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B495349-FE96-AC4D-ADF3-C469D8F41B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B74CC5C2-E2ED-74B4-53D2-56938B89DAB4}"/>
              </a:ext>
            </a:extLst>
          </p:cNvPr>
          <p:cNvSpPr>
            <a:spLocks noGrp="1"/>
          </p:cNvSpPr>
          <p:nvPr>
            <p:ph type="sldNum" sz="quarter" idx="10"/>
          </p:nvPr>
        </p:nvSpPr>
        <p:spPr/>
        <p:txBody>
          <a:bodyPr/>
          <a:lstStyle/>
          <a:p>
            <a:fld id="{A7CAD838-DA3E-4460-8EE3-BD7B3D7CE1FB}" type="slidenum">
              <a:rPr lang="en-US" smtClean="0"/>
              <a:t>5</a:t>
            </a:fld>
            <a:endParaRPr lang="en-US" dirty="0"/>
          </a:p>
        </p:txBody>
      </p:sp>
    </p:spTree>
    <p:extLst>
      <p:ext uri="{BB962C8B-B14F-4D97-AF65-F5344CB8AC3E}">
        <p14:creationId xmlns:p14="http://schemas.microsoft.com/office/powerpoint/2010/main" val="2913434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$230k invested turned into $1 million (would be $1.7 million now)</a:t>
            </a:r>
          </a:p>
        </p:txBody>
      </p:sp>
      <p:sp>
        <p:nvSpPr>
          <p:cNvPr id="4" name="Slide Number Placeholder 3"/>
          <p:cNvSpPr>
            <a:spLocks noGrp="1"/>
          </p:cNvSpPr>
          <p:nvPr>
            <p:ph type="sldNum" sz="quarter" idx="10"/>
          </p:nvPr>
        </p:nvSpPr>
        <p:spPr/>
        <p:txBody>
          <a:bodyPr/>
          <a:lstStyle/>
          <a:p>
            <a:fld id="{A7CAD838-DA3E-4460-8EE3-BD7B3D7CE1FB}" type="slidenum">
              <a:rPr lang="en-US" smtClean="0"/>
              <a:t>32</a:t>
            </a:fld>
            <a:endParaRPr lang="en-US" dirty="0"/>
          </a:p>
        </p:txBody>
      </p:sp>
    </p:spTree>
    <p:extLst>
      <p:ext uri="{BB962C8B-B14F-4D97-AF65-F5344CB8AC3E}">
        <p14:creationId xmlns:p14="http://schemas.microsoft.com/office/powerpoint/2010/main" val="2736457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Easy right? Just hold. Easy for young investors who are building wealth. Financial advisors are mostly dealing w/clients who already built their wealth. Then what?</a:t>
            </a:r>
          </a:p>
        </p:txBody>
      </p:sp>
      <p:sp>
        <p:nvSpPr>
          <p:cNvPr id="4" name="Slide Number Placeholder 3"/>
          <p:cNvSpPr>
            <a:spLocks noGrp="1"/>
          </p:cNvSpPr>
          <p:nvPr>
            <p:ph type="sldNum" sz="quarter" idx="10"/>
          </p:nvPr>
        </p:nvSpPr>
        <p:spPr/>
        <p:txBody>
          <a:bodyPr/>
          <a:lstStyle/>
          <a:p>
            <a:fld id="{A7CAD838-DA3E-4460-8EE3-BD7B3D7CE1FB}" type="slidenum">
              <a:rPr lang="en-US" smtClean="0"/>
              <a:t>33</a:t>
            </a:fld>
            <a:endParaRPr lang="en-US" dirty="0"/>
          </a:p>
        </p:txBody>
      </p:sp>
    </p:spTree>
    <p:extLst>
      <p:ext uri="{BB962C8B-B14F-4D97-AF65-F5344CB8AC3E}">
        <p14:creationId xmlns:p14="http://schemas.microsoft.com/office/powerpoint/2010/main" val="3447432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A7CAD838-DA3E-4460-8EE3-BD7B3D7CE1FB}" type="slidenum">
              <a:rPr lang="en-US" smtClean="0"/>
              <a:t>34</a:t>
            </a:fld>
            <a:endParaRPr lang="en-US" dirty="0"/>
          </a:p>
        </p:txBody>
      </p:sp>
    </p:spTree>
    <p:extLst>
      <p:ext uri="{BB962C8B-B14F-4D97-AF65-F5344CB8AC3E}">
        <p14:creationId xmlns:p14="http://schemas.microsoft.com/office/powerpoint/2010/main" val="311789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2809824-C8B2-49D3-9EA1-22B0FC607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B219D1C5-BBC8-7FA1-4E74-BFD9C3DB87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CFCF16D-0C1E-21D0-31C2-3216597002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88243705-9161-2E04-03C6-EE2D2236642E}"/>
              </a:ext>
            </a:extLst>
          </p:cNvPr>
          <p:cNvSpPr>
            <a:spLocks noGrp="1"/>
          </p:cNvSpPr>
          <p:nvPr>
            <p:ph type="sldNum" sz="quarter" idx="10"/>
          </p:nvPr>
        </p:nvSpPr>
        <p:spPr/>
        <p:txBody>
          <a:bodyPr/>
          <a:lstStyle/>
          <a:p>
            <a:fld id="{A7CAD838-DA3E-4460-8EE3-BD7B3D7CE1FB}" type="slidenum">
              <a:rPr lang="en-US" smtClean="0"/>
              <a:t>35</a:t>
            </a:fld>
            <a:endParaRPr lang="en-US" dirty="0"/>
          </a:p>
        </p:txBody>
      </p:sp>
    </p:spTree>
    <p:extLst>
      <p:ext uri="{BB962C8B-B14F-4D97-AF65-F5344CB8AC3E}">
        <p14:creationId xmlns:p14="http://schemas.microsoft.com/office/powerpoint/2010/main" val="1712297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7019895-C85A-A726-7E63-38050D093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A06EC16-1869-CAF9-751D-C5B6236EF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07E034E-6A33-27BF-C388-F1EC8B16B268}"/>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Stocks: 9.9% per year</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Bonds: 4.5%</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Cash: 3.3%</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Investing is all about trade-offs and regret minimization</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Do you want to minimize loss and volatility or minimize the chances of your living standards going down in the future?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Of course, for most ppl it’s a combination of the two</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6350332E-8F29-DBD2-E9F5-C99DB7F100C9}"/>
              </a:ext>
            </a:extLst>
          </p:cNvPr>
          <p:cNvSpPr>
            <a:spLocks noGrp="1"/>
          </p:cNvSpPr>
          <p:nvPr>
            <p:ph type="sldNum" sz="quarter" idx="10"/>
          </p:nvPr>
        </p:nvSpPr>
        <p:spPr/>
        <p:txBody>
          <a:bodyPr/>
          <a:lstStyle/>
          <a:p>
            <a:fld id="{A7CAD838-DA3E-4460-8EE3-BD7B3D7CE1FB}" type="slidenum">
              <a:rPr lang="en-US" smtClean="0"/>
              <a:t>36</a:t>
            </a:fld>
            <a:endParaRPr lang="en-US" dirty="0"/>
          </a:p>
        </p:txBody>
      </p:sp>
    </p:spTree>
    <p:extLst>
      <p:ext uri="{BB962C8B-B14F-4D97-AF65-F5344CB8AC3E}">
        <p14:creationId xmlns:p14="http://schemas.microsoft.com/office/powerpoint/2010/main" val="2372383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9233E27-C0AE-AAA7-B952-A90A2FDBC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D7F1B34-DC2C-72F3-7388-1558119D6C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21CCF76-C390-E6E4-3D07-A5F9B138E5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26A76829-0042-A664-81BB-D0E70D54D716}"/>
              </a:ext>
            </a:extLst>
          </p:cNvPr>
          <p:cNvSpPr>
            <a:spLocks noGrp="1"/>
          </p:cNvSpPr>
          <p:nvPr>
            <p:ph type="sldNum" sz="quarter" idx="10"/>
          </p:nvPr>
        </p:nvSpPr>
        <p:spPr/>
        <p:txBody>
          <a:bodyPr/>
          <a:lstStyle/>
          <a:p>
            <a:fld id="{A7CAD838-DA3E-4460-8EE3-BD7B3D7CE1FB}" type="slidenum">
              <a:rPr lang="en-US" smtClean="0"/>
              <a:t>37</a:t>
            </a:fld>
            <a:endParaRPr lang="en-US" dirty="0"/>
          </a:p>
        </p:txBody>
      </p:sp>
    </p:spTree>
    <p:extLst>
      <p:ext uri="{BB962C8B-B14F-4D97-AF65-F5344CB8AC3E}">
        <p14:creationId xmlns:p14="http://schemas.microsoft.com/office/powerpoint/2010/main" val="3597910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23F74C6-4C41-C5A0-1C1A-B03A99916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33135AF-FB7B-56AC-546D-B990A9DBA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6F959F8-48E8-3CE9-DDC3-94E25AFC3D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235A2CB7-3ABF-23A3-72D6-6987207F6959}"/>
              </a:ext>
            </a:extLst>
          </p:cNvPr>
          <p:cNvSpPr>
            <a:spLocks noGrp="1"/>
          </p:cNvSpPr>
          <p:nvPr>
            <p:ph type="sldNum" sz="quarter" idx="10"/>
          </p:nvPr>
        </p:nvSpPr>
        <p:spPr/>
        <p:txBody>
          <a:bodyPr/>
          <a:lstStyle/>
          <a:p>
            <a:fld id="{A7CAD838-DA3E-4460-8EE3-BD7B3D7CE1FB}" type="slidenum">
              <a:rPr lang="en-US" smtClean="0"/>
              <a:t>38</a:t>
            </a:fld>
            <a:endParaRPr lang="en-US" dirty="0"/>
          </a:p>
        </p:txBody>
      </p:sp>
    </p:spTree>
    <p:extLst>
      <p:ext uri="{BB962C8B-B14F-4D97-AF65-F5344CB8AC3E}">
        <p14:creationId xmlns:p14="http://schemas.microsoft.com/office/powerpoint/2010/main" val="2095736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395FF96-782D-F84B-37CB-D3D72002A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74F0F88-BB10-49EC-4265-B4D4F0963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59B555B-9A35-24AD-E9CF-798A3196CE74}"/>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Harry Markowitz put out his theory of Modern Portfolio Theory in 1952 for the Journal of Finance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 learned about Modern Portfolio Theory early in my career. My first boss was a huge proponent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You have to calculate variances and co-variances of different assets classes but the general idea is the importance of asset allocation and diversification to manage the risk of extreme outcomes on your portfolio</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CF8CC1DE-9EC0-2D15-D384-62630874A44B}"/>
              </a:ext>
            </a:extLst>
          </p:cNvPr>
          <p:cNvSpPr>
            <a:spLocks noGrp="1"/>
          </p:cNvSpPr>
          <p:nvPr>
            <p:ph type="sldNum" sz="quarter" idx="10"/>
          </p:nvPr>
        </p:nvSpPr>
        <p:spPr/>
        <p:txBody>
          <a:bodyPr/>
          <a:lstStyle/>
          <a:p>
            <a:fld id="{A7CAD838-DA3E-4460-8EE3-BD7B3D7CE1FB}" type="slidenum">
              <a:rPr lang="en-US" smtClean="0"/>
              <a:t>39</a:t>
            </a:fld>
            <a:endParaRPr lang="en-US" dirty="0"/>
          </a:p>
        </p:txBody>
      </p:sp>
    </p:spTree>
    <p:extLst>
      <p:ext uri="{BB962C8B-B14F-4D97-AF65-F5344CB8AC3E}">
        <p14:creationId xmlns:p14="http://schemas.microsoft.com/office/powerpoint/2010/main" val="2208082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909A074-A40A-0CA6-9722-1199CFC7A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0719D2F-A8D4-0F57-D2D6-0BC7ADDF46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10F65E0-EDD9-19F7-01B1-B227CD83D56B}"/>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Stringer Bell, the business mastermind of the Barksdale Organization in The Wire,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Burner phones.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Buy the burners are across multiple stores to avoid detection from a clerk at checkout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Each phone would have multiple SIM cards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He was avoiding police detection through diversification</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“game beyond the game”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An employees failed to diversify where he rented cars from which helped police break the gang and led to the downfall of the Barksdale organization</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C011C8E4-1774-7D51-832B-3F3FFD98ABD7}"/>
              </a:ext>
            </a:extLst>
          </p:cNvPr>
          <p:cNvSpPr>
            <a:spLocks noGrp="1"/>
          </p:cNvSpPr>
          <p:nvPr>
            <p:ph type="sldNum" sz="quarter" idx="10"/>
          </p:nvPr>
        </p:nvSpPr>
        <p:spPr/>
        <p:txBody>
          <a:bodyPr/>
          <a:lstStyle/>
          <a:p>
            <a:fld id="{A7CAD838-DA3E-4460-8EE3-BD7B3D7CE1FB}" type="slidenum">
              <a:rPr lang="en-US" smtClean="0"/>
              <a:t>40</a:t>
            </a:fld>
            <a:endParaRPr lang="en-US" dirty="0"/>
          </a:p>
        </p:txBody>
      </p:sp>
    </p:spTree>
    <p:extLst>
      <p:ext uri="{BB962C8B-B14F-4D97-AF65-F5344CB8AC3E}">
        <p14:creationId xmlns:p14="http://schemas.microsoft.com/office/powerpoint/2010/main" val="2750027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A93DC1-264F-B77F-E262-F05AB1338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DA0ABAF-58B7-4054-9995-2B3DB93E8F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4F45E8A-C148-7C7B-4CC7-1238763F2F5E}"/>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Just 5 ppl showed up to watch that famous flight on December 17, 1903</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Hundreds of test runs before they finally got the flyer working correctly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Over four years, they faced skepticism, harsh weather, difficult conditions, injuries, remote locations, and crashes.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Wilbur once stated, “If one were looking for perfect safety, one would do well to sit on the fence and watch the birds. But if you really wish to learn, you must mount a machine and become acquainted with its tricks by actual trial.”</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Still every test run they always brought tons of extra parts w/them b/c they knew a crash was always possible and even likely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Wright Brothers practiced diversification</a:t>
            </a:r>
            <a:endParaRPr lang="en-US" b="0" dirty="0">
              <a:effectLst/>
            </a:endParaRPr>
          </a:p>
        </p:txBody>
      </p:sp>
      <p:sp>
        <p:nvSpPr>
          <p:cNvPr id="4" name="Slide Number Placeholder 3">
            <a:extLst>
              <a:ext uri="{FF2B5EF4-FFF2-40B4-BE49-F238E27FC236}">
                <a16:creationId xmlns:a16="http://schemas.microsoft.com/office/drawing/2014/main" xmlns="" id="{B0BBE385-2436-7DD9-87E4-5218E43454B9}"/>
              </a:ext>
            </a:extLst>
          </p:cNvPr>
          <p:cNvSpPr>
            <a:spLocks noGrp="1"/>
          </p:cNvSpPr>
          <p:nvPr>
            <p:ph type="sldNum" sz="quarter" idx="10"/>
          </p:nvPr>
        </p:nvSpPr>
        <p:spPr/>
        <p:txBody>
          <a:bodyPr/>
          <a:lstStyle/>
          <a:p>
            <a:fld id="{A7CAD838-DA3E-4460-8EE3-BD7B3D7CE1FB}" type="slidenum">
              <a:rPr lang="en-US" smtClean="0"/>
              <a:t>41</a:t>
            </a:fld>
            <a:endParaRPr lang="en-US" dirty="0"/>
          </a:p>
        </p:txBody>
      </p:sp>
    </p:spTree>
    <p:extLst>
      <p:ext uri="{BB962C8B-B14F-4D97-AF65-F5344CB8AC3E}">
        <p14:creationId xmlns:p14="http://schemas.microsoft.com/office/powerpoint/2010/main" val="4264315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8DF912-AEEB-FC1D-A795-DC9FFE67A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D4C0265-C91A-FB51-AAD1-9109C824A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58528308-AE72-CB76-90C2-1828F3EF7CF4}"/>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Dartmouth commencement address: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“In tennis perfection is impossible…”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Played 1,526 singles matches in his career</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Won 80% of those matches which is an insane long-term track record over a 24-year career</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He asked the crowd: What percentage of points do you think I won in those matches?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54%!</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Of course my stock market brain immediately realized – this is the stock market!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Incredible long-term win rate but over the short-term it’s much closer than you think</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C81FBB67-CFCC-A18E-606E-BAC60F389E8A}"/>
              </a:ext>
            </a:extLst>
          </p:cNvPr>
          <p:cNvSpPr>
            <a:spLocks noGrp="1"/>
          </p:cNvSpPr>
          <p:nvPr>
            <p:ph type="sldNum" sz="quarter" idx="10"/>
          </p:nvPr>
        </p:nvSpPr>
        <p:spPr/>
        <p:txBody>
          <a:bodyPr/>
          <a:lstStyle/>
          <a:p>
            <a:fld id="{A7CAD838-DA3E-4460-8EE3-BD7B3D7CE1FB}" type="slidenum">
              <a:rPr lang="en-US" smtClean="0"/>
              <a:t>6</a:t>
            </a:fld>
            <a:endParaRPr lang="en-US" dirty="0"/>
          </a:p>
        </p:txBody>
      </p:sp>
    </p:spTree>
    <p:extLst>
      <p:ext uri="{BB962C8B-B14F-4D97-AF65-F5344CB8AC3E}">
        <p14:creationId xmlns:p14="http://schemas.microsoft.com/office/powerpoint/2010/main" val="3708897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909BA95-9778-E1A0-422F-CD2DAB783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BCCB041-0634-634F-19D3-46115DFE6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EA18FA8-AF8B-31FD-5165-CF2BB1B176C5}"/>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Markowitz was once asked how he constructs his own portfolio weights: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 should have computed the historical co-variances of the asset classes and drawn an efficient frontier.”</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But, he said, “I visualized my grief if the stock market went way up and I wasn’t in it — or if it went way down and I was completely in it. So I split my contributions 50/50 between stocks and bonds.”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Jack Bogle on his 50/50 portfolio:</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But I confess that half of the time I worry that I have too much in equities, and the other half of the time that I don't have enough in equities</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B291F159-4B5C-6F7C-94E3-780A66C8FCF6}"/>
              </a:ext>
            </a:extLst>
          </p:cNvPr>
          <p:cNvSpPr>
            <a:spLocks noGrp="1"/>
          </p:cNvSpPr>
          <p:nvPr>
            <p:ph type="sldNum" sz="quarter" idx="10"/>
          </p:nvPr>
        </p:nvSpPr>
        <p:spPr/>
        <p:txBody>
          <a:bodyPr/>
          <a:lstStyle/>
          <a:p>
            <a:fld id="{A7CAD838-DA3E-4460-8EE3-BD7B3D7CE1FB}" type="slidenum">
              <a:rPr lang="en-US" smtClean="0"/>
              <a:t>42</a:t>
            </a:fld>
            <a:endParaRPr lang="en-US" dirty="0"/>
          </a:p>
        </p:txBody>
      </p:sp>
    </p:spTree>
    <p:extLst>
      <p:ext uri="{BB962C8B-B14F-4D97-AF65-F5344CB8AC3E}">
        <p14:creationId xmlns:p14="http://schemas.microsoft.com/office/powerpoint/2010/main" val="3311309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7499793-7C6F-5980-91AB-2205B5068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4D519E3-0F3B-99EE-1577-D5217F831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36E7001-0038-1642-D74E-57939599EBC6}"/>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Warren Buffett is 2 Ts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Researchers studied the dining behaviors of hundreds of patrons at Chinese buffets across the country to understand what influenced their consumption patterns.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Diners ate less when using chopsticks or smaller plates.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They consumed more when using forks and larger plates.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Healthier eaters surveyed the buffet before picking out what to eat, whereas unhealthy eaters grabbed everything they could fit onto their plates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Those sitting closer to the buffet ate more, while individuals facing away from the buffet line consumed much less.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Studies estimate that 95% of dieters eventually regain the weight they lost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investing parallels here is that sometimes you need to face your chair away from the buffet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Define the stuff you won’t invest in</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Automate good decisions ahead of time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It’s much harder to automate health than wealth</a:t>
            </a:r>
            <a:endParaRPr lang="en-US" b="0" dirty="0">
              <a:effectLst/>
            </a:endParaRPr>
          </a:p>
          <a:p>
            <a:pPr>
              <a:buNone/>
            </a:pPr>
            <a:r>
              <a:rPr lang="en-US" b="0" dirty="0">
                <a:effectLst/>
              </a:rPr>
              <a:t/>
            </a:r>
            <a:br>
              <a:rPr lang="en-US" b="0" dirty="0">
                <a:effectLst/>
              </a:rPr>
            </a:br>
            <a:endParaRPr lang="en-US" b="0" dirty="0">
              <a:effectLst/>
            </a:endParaRPr>
          </a:p>
        </p:txBody>
      </p:sp>
      <p:sp>
        <p:nvSpPr>
          <p:cNvPr id="4" name="Slide Number Placeholder 3">
            <a:extLst>
              <a:ext uri="{FF2B5EF4-FFF2-40B4-BE49-F238E27FC236}">
                <a16:creationId xmlns:a16="http://schemas.microsoft.com/office/drawing/2014/main" xmlns="" id="{2C87E6DA-B786-68C5-39D8-C94040E94AD6}"/>
              </a:ext>
            </a:extLst>
          </p:cNvPr>
          <p:cNvSpPr>
            <a:spLocks noGrp="1"/>
          </p:cNvSpPr>
          <p:nvPr>
            <p:ph type="sldNum" sz="quarter" idx="10"/>
          </p:nvPr>
        </p:nvSpPr>
        <p:spPr/>
        <p:txBody>
          <a:bodyPr/>
          <a:lstStyle/>
          <a:p>
            <a:fld id="{A7CAD838-DA3E-4460-8EE3-BD7B3D7CE1FB}" type="slidenum">
              <a:rPr lang="en-US" smtClean="0"/>
              <a:t>43</a:t>
            </a:fld>
            <a:endParaRPr lang="en-US" dirty="0"/>
          </a:p>
        </p:txBody>
      </p:sp>
    </p:spTree>
    <p:extLst>
      <p:ext uri="{BB962C8B-B14F-4D97-AF65-F5344CB8AC3E}">
        <p14:creationId xmlns:p14="http://schemas.microsoft.com/office/powerpoint/2010/main" val="2804967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5AAF639-0575-FF2D-270A-DE20D9199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831E6FC-AFA8-F5AA-EF6B-B0AF0D8E0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BFFE70C-FA0F-DD6F-245A-9ADDD9632FFF}"/>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$140 million when I first joined the firm. $6 billion or so now</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First big client found the firm through my blog</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Individual bonds vs. bond funds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Drilled us w/questions for the first year or two</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 had a bunch of questions but you guys answered them all on the podcast”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Now we talk about our kids, family vacations and his dream of one day owning a country farm in Scotland</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Not saying everyone needs to start a blog, podcast or </a:t>
            </a:r>
            <a:r>
              <a:rPr lang="en-US" sz="1800" b="0" i="0" u="none" strike="noStrike" dirty="0" err="1">
                <a:solidFill>
                  <a:srgbClr val="000000"/>
                </a:solidFill>
                <a:effectLst/>
                <a:latin typeface="Arial" panose="020B0604020202020204" pitchFamily="34" charset="0"/>
              </a:rPr>
              <a:t>youtube</a:t>
            </a:r>
            <a:r>
              <a:rPr lang="en-US" sz="1800" b="0" i="0" u="none" strike="noStrike" dirty="0">
                <a:solidFill>
                  <a:srgbClr val="000000"/>
                </a:solidFill>
                <a:effectLst/>
                <a:latin typeface="Arial" panose="020B0604020202020204" pitchFamily="34" charset="0"/>
              </a:rPr>
              <a:t> channel</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But you do have to figure out a way to get your message across pre-emptively</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B584C932-659F-CE6F-30A2-14AC9DD7DC74}"/>
              </a:ext>
            </a:extLst>
          </p:cNvPr>
          <p:cNvSpPr>
            <a:spLocks noGrp="1"/>
          </p:cNvSpPr>
          <p:nvPr>
            <p:ph type="sldNum" sz="quarter" idx="10"/>
          </p:nvPr>
        </p:nvSpPr>
        <p:spPr/>
        <p:txBody>
          <a:bodyPr/>
          <a:lstStyle/>
          <a:p>
            <a:fld id="{A7CAD838-DA3E-4460-8EE3-BD7B3D7CE1FB}" type="slidenum">
              <a:rPr lang="en-US" smtClean="0"/>
              <a:t>44</a:t>
            </a:fld>
            <a:endParaRPr lang="en-US" dirty="0"/>
          </a:p>
        </p:txBody>
      </p:sp>
    </p:spTree>
    <p:extLst>
      <p:ext uri="{BB962C8B-B14F-4D97-AF65-F5344CB8AC3E}">
        <p14:creationId xmlns:p14="http://schemas.microsoft.com/office/powerpoint/2010/main" val="789127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FA2550A-EA95-4956-C5F8-336FA2601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71FED97-C2E9-17CE-F3E0-C2422C511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38302F0-4B18-E525-C98A-72B4B2A65B03}"/>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Ppl don’t go to church on Sunday’s expecting to hear an 11th commandment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Sometimes we in the finance industry take for granted the fact that most ppl aren’t paying attention to this stuff as much as we are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Ppl need constant reminders of your philosophy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Drill it home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40k books about Abraham Lincoln</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Battle of the Bulge took place around 75 years ago. From 2014-2016 there were at least 8 books written on this one WWII battle.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World War I took place more than 100 years ago.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There were a half-dozen books, each hundreds and hundreds of pages, published in 2014 alone about why the Great War broke out in the first place.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Historians have given more than 200 hundred theories about what caused the fall of the Roman Empire.</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DF5E7063-0985-86C1-AEBF-1B32D287FA38}"/>
              </a:ext>
            </a:extLst>
          </p:cNvPr>
          <p:cNvSpPr>
            <a:spLocks noGrp="1"/>
          </p:cNvSpPr>
          <p:nvPr>
            <p:ph type="sldNum" sz="quarter" idx="10"/>
          </p:nvPr>
        </p:nvSpPr>
        <p:spPr/>
        <p:txBody>
          <a:bodyPr/>
          <a:lstStyle/>
          <a:p>
            <a:fld id="{A7CAD838-DA3E-4460-8EE3-BD7B3D7CE1FB}" type="slidenum">
              <a:rPr lang="en-US" smtClean="0"/>
              <a:t>45</a:t>
            </a:fld>
            <a:endParaRPr lang="en-US" dirty="0"/>
          </a:p>
        </p:txBody>
      </p:sp>
    </p:spTree>
    <p:extLst>
      <p:ext uri="{BB962C8B-B14F-4D97-AF65-F5344CB8AC3E}">
        <p14:creationId xmlns:p14="http://schemas.microsoft.com/office/powerpoint/2010/main" val="962126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8236193-0552-CEFF-61CD-3EEC56486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CD0E83D-08D7-EF71-075F-0FD5B7BA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7FB0522-117E-3816-EF7F-83F87AF86B0F}"/>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Anything going on in the markets today?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Nothing really worth talking about right?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 used that joke on a client call recently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 got a laugh</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851648F4-64BC-EBD1-90C0-DD95C5CEBA61}"/>
              </a:ext>
            </a:extLst>
          </p:cNvPr>
          <p:cNvSpPr>
            <a:spLocks noGrp="1"/>
          </p:cNvSpPr>
          <p:nvPr>
            <p:ph type="sldNum" sz="quarter" idx="10"/>
          </p:nvPr>
        </p:nvSpPr>
        <p:spPr/>
        <p:txBody>
          <a:bodyPr/>
          <a:lstStyle/>
          <a:p>
            <a:fld id="{A7CAD838-DA3E-4460-8EE3-BD7B3D7CE1FB}" type="slidenum">
              <a:rPr lang="en-US" smtClean="0"/>
              <a:t>46</a:t>
            </a:fld>
            <a:endParaRPr lang="en-US" dirty="0"/>
          </a:p>
        </p:txBody>
      </p:sp>
    </p:spTree>
    <p:extLst>
      <p:ext uri="{BB962C8B-B14F-4D97-AF65-F5344CB8AC3E}">
        <p14:creationId xmlns:p14="http://schemas.microsoft.com/office/powerpoint/2010/main" val="480331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671E38-99F3-1893-F6BA-ACABB6174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9D87638-0ECE-68C5-8E73-EC58C4054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E6101D4-EDE1-8E24-1287-18557CF313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3C6EB709-BDA5-3CE4-6049-143251370BF7}"/>
              </a:ext>
            </a:extLst>
          </p:cNvPr>
          <p:cNvSpPr>
            <a:spLocks noGrp="1"/>
          </p:cNvSpPr>
          <p:nvPr>
            <p:ph type="sldNum" sz="quarter" idx="10"/>
          </p:nvPr>
        </p:nvSpPr>
        <p:spPr/>
        <p:txBody>
          <a:bodyPr/>
          <a:lstStyle/>
          <a:p>
            <a:fld id="{A7CAD838-DA3E-4460-8EE3-BD7B3D7CE1FB}" type="slidenum">
              <a:rPr lang="en-US" smtClean="0"/>
              <a:t>47</a:t>
            </a:fld>
            <a:endParaRPr lang="en-US" dirty="0"/>
          </a:p>
        </p:txBody>
      </p:sp>
    </p:spTree>
    <p:extLst>
      <p:ext uri="{BB962C8B-B14F-4D97-AF65-F5344CB8AC3E}">
        <p14:creationId xmlns:p14="http://schemas.microsoft.com/office/powerpoint/2010/main" val="3262503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450C35C-B3CC-8FF4-A55F-9551CD5A5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5F293EC-3EA7-242D-2217-EA2115EF6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38303BA-240A-639D-BAA4-C941C398B9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33419640-4D2B-0AD1-57CE-211297A490CD}"/>
              </a:ext>
            </a:extLst>
          </p:cNvPr>
          <p:cNvSpPr>
            <a:spLocks noGrp="1"/>
          </p:cNvSpPr>
          <p:nvPr>
            <p:ph type="sldNum" sz="quarter" idx="10"/>
          </p:nvPr>
        </p:nvSpPr>
        <p:spPr/>
        <p:txBody>
          <a:bodyPr/>
          <a:lstStyle/>
          <a:p>
            <a:fld id="{A7CAD838-DA3E-4460-8EE3-BD7B3D7CE1FB}" type="slidenum">
              <a:rPr lang="en-US" smtClean="0"/>
              <a:t>48</a:t>
            </a:fld>
            <a:endParaRPr lang="en-US" dirty="0"/>
          </a:p>
        </p:txBody>
      </p:sp>
    </p:spTree>
    <p:extLst>
      <p:ext uri="{BB962C8B-B14F-4D97-AF65-F5344CB8AC3E}">
        <p14:creationId xmlns:p14="http://schemas.microsoft.com/office/powerpoint/2010/main" val="1714401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3195E44-4F61-D46B-B313-5329357C7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B2C95838-3394-6344-F3F2-3F5D86C7AA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2F023EE-7BC7-A2C6-75B8-4A51DA2EB46C}"/>
              </a:ext>
            </a:extLst>
          </p:cNvPr>
          <p:cNvSpPr>
            <a:spLocks noGrp="1"/>
          </p:cNvSpPr>
          <p:nvPr>
            <p:ph type="body" idx="1"/>
          </p:nvPr>
        </p:nvSpPr>
        <p:spPr/>
        <p:txBody>
          <a:bodyPr/>
          <a:lstStyle/>
          <a:p>
            <a:r>
              <a:rPr lang="en-US" dirty="0"/>
              <a:t>Not trying to dunk here. Good reminders. Life happens fast.</a:t>
            </a:r>
          </a:p>
        </p:txBody>
      </p:sp>
      <p:sp>
        <p:nvSpPr>
          <p:cNvPr id="4" name="Slide Number Placeholder 3">
            <a:extLst>
              <a:ext uri="{FF2B5EF4-FFF2-40B4-BE49-F238E27FC236}">
                <a16:creationId xmlns:a16="http://schemas.microsoft.com/office/drawing/2014/main" xmlns="" id="{23A9D8C8-162B-1480-4507-73A2463530DB}"/>
              </a:ext>
            </a:extLst>
          </p:cNvPr>
          <p:cNvSpPr>
            <a:spLocks noGrp="1"/>
          </p:cNvSpPr>
          <p:nvPr>
            <p:ph type="sldNum" sz="quarter" idx="10"/>
          </p:nvPr>
        </p:nvSpPr>
        <p:spPr/>
        <p:txBody>
          <a:bodyPr/>
          <a:lstStyle/>
          <a:p>
            <a:fld id="{A7CAD838-DA3E-4460-8EE3-BD7B3D7CE1FB}" type="slidenum">
              <a:rPr lang="en-US" smtClean="0"/>
              <a:t>49</a:t>
            </a:fld>
            <a:endParaRPr lang="en-US" dirty="0"/>
          </a:p>
        </p:txBody>
      </p:sp>
    </p:spTree>
    <p:extLst>
      <p:ext uri="{BB962C8B-B14F-4D97-AF65-F5344CB8AC3E}">
        <p14:creationId xmlns:p14="http://schemas.microsoft.com/office/powerpoint/2010/main" val="332410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7879AD0-6F36-1224-FDF0-1C7F21C88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693E1E1-0511-7B66-28E1-125D4CCEA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AE46E06-8915-971D-B522-ABDE33D7D3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4DD99C01-A6C7-A85A-6941-DBAEC6372C49}"/>
              </a:ext>
            </a:extLst>
          </p:cNvPr>
          <p:cNvSpPr>
            <a:spLocks noGrp="1"/>
          </p:cNvSpPr>
          <p:nvPr>
            <p:ph type="sldNum" sz="quarter" idx="10"/>
          </p:nvPr>
        </p:nvSpPr>
        <p:spPr/>
        <p:txBody>
          <a:bodyPr/>
          <a:lstStyle/>
          <a:p>
            <a:fld id="{A7CAD838-DA3E-4460-8EE3-BD7B3D7CE1FB}" type="slidenum">
              <a:rPr lang="en-US" smtClean="0"/>
              <a:t>50</a:t>
            </a:fld>
            <a:endParaRPr lang="en-US" dirty="0"/>
          </a:p>
        </p:txBody>
      </p:sp>
    </p:spTree>
    <p:extLst>
      <p:ext uri="{BB962C8B-B14F-4D97-AF65-F5344CB8AC3E}">
        <p14:creationId xmlns:p14="http://schemas.microsoft.com/office/powerpoint/2010/main" val="3040176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72D8C9-14FC-7242-8F56-1407A22F5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F6DFAB3-B8E6-11C3-1164-BC1DA346B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4DEEF67-5E2A-95F4-B1AF-EDAE4ACFA777}"/>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One recession in the past 15 years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It lasted 2 months, was man made and over in record time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Everyone is out of practice</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A41330D5-3131-ACE2-3880-866AB3A1AAC9}"/>
              </a:ext>
            </a:extLst>
          </p:cNvPr>
          <p:cNvSpPr>
            <a:spLocks noGrp="1"/>
          </p:cNvSpPr>
          <p:nvPr>
            <p:ph type="sldNum" sz="quarter" idx="10"/>
          </p:nvPr>
        </p:nvSpPr>
        <p:spPr/>
        <p:txBody>
          <a:bodyPr/>
          <a:lstStyle/>
          <a:p>
            <a:fld id="{A7CAD838-DA3E-4460-8EE3-BD7B3D7CE1FB}" type="slidenum">
              <a:rPr lang="en-US" smtClean="0"/>
              <a:t>51</a:t>
            </a:fld>
            <a:endParaRPr lang="en-US" dirty="0"/>
          </a:p>
        </p:txBody>
      </p:sp>
    </p:spTree>
    <p:extLst>
      <p:ext uri="{BB962C8B-B14F-4D97-AF65-F5344CB8AC3E}">
        <p14:creationId xmlns:p14="http://schemas.microsoft.com/office/powerpoint/2010/main" val="57661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C6E529-6F20-3EE1-DD5F-652563CC9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AFA96A9-F0A8-772B-DAE5-620F6DAC7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F0122A9-99E7-48F9-F2F9-204E8DEDC3CC}"/>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Some people like to say the stock market is just like a casino</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If that’s so it’s the best casino ever created</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odds are stacked against you at the casino. The house has a slight edge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So the longer you stay the higher the likelihood you’ll lose (unless you are amazing at Blackjack like me – I am an amazing Blackjack player – best game there is)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stock market is the opposite!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longer you stay invested the higher your chances of experiencing a gain!</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Let’s keep the tennis analogies going</a:t>
            </a:r>
            <a:endParaRPr lang="en-US" b="0" dirty="0">
              <a:effectLst/>
            </a:endParaRPr>
          </a:p>
          <a:p>
            <a:pPr>
              <a:buNone/>
            </a:pPr>
            <a:r>
              <a:rPr lang="en-US" b="0" dirty="0">
                <a:effectLst/>
              </a:rPr>
              <a:t/>
            </a:r>
            <a:br>
              <a:rPr lang="en-US" b="0" dirty="0">
                <a:effectLst/>
              </a:rPr>
            </a:br>
            <a:endParaRPr lang="en-US" dirty="0"/>
          </a:p>
        </p:txBody>
      </p:sp>
      <p:sp>
        <p:nvSpPr>
          <p:cNvPr id="4" name="Slide Number Placeholder 3">
            <a:extLst>
              <a:ext uri="{FF2B5EF4-FFF2-40B4-BE49-F238E27FC236}">
                <a16:creationId xmlns:a16="http://schemas.microsoft.com/office/drawing/2014/main" xmlns="" id="{6DD93DF8-A045-B1AA-49DF-6F32A4A1A737}"/>
              </a:ext>
            </a:extLst>
          </p:cNvPr>
          <p:cNvSpPr>
            <a:spLocks noGrp="1"/>
          </p:cNvSpPr>
          <p:nvPr>
            <p:ph type="sldNum" sz="quarter" idx="10"/>
          </p:nvPr>
        </p:nvSpPr>
        <p:spPr/>
        <p:txBody>
          <a:bodyPr/>
          <a:lstStyle/>
          <a:p>
            <a:fld id="{A7CAD838-DA3E-4460-8EE3-BD7B3D7CE1FB}" type="slidenum">
              <a:rPr lang="en-US" smtClean="0"/>
              <a:t>7</a:t>
            </a:fld>
            <a:endParaRPr lang="en-US" dirty="0"/>
          </a:p>
        </p:txBody>
      </p:sp>
    </p:spTree>
    <p:extLst>
      <p:ext uri="{BB962C8B-B14F-4D97-AF65-F5344CB8AC3E}">
        <p14:creationId xmlns:p14="http://schemas.microsoft.com/office/powerpoint/2010/main" val="16683029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D41BC77-1A6F-4E4E-114B-147F1F484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201B190-153C-C91F-50FD-4066DE37F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B0AFAB2-0438-3219-0B56-410B561E82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76D32681-9F56-2307-BE47-52D769C45C21}"/>
              </a:ext>
            </a:extLst>
          </p:cNvPr>
          <p:cNvSpPr>
            <a:spLocks noGrp="1"/>
          </p:cNvSpPr>
          <p:nvPr>
            <p:ph type="sldNum" sz="quarter" idx="10"/>
          </p:nvPr>
        </p:nvSpPr>
        <p:spPr/>
        <p:txBody>
          <a:bodyPr/>
          <a:lstStyle/>
          <a:p>
            <a:fld id="{A7CAD838-DA3E-4460-8EE3-BD7B3D7CE1FB}" type="slidenum">
              <a:rPr lang="en-US" smtClean="0"/>
              <a:t>52</a:t>
            </a:fld>
            <a:endParaRPr lang="en-US" dirty="0"/>
          </a:p>
        </p:txBody>
      </p:sp>
    </p:spTree>
    <p:extLst>
      <p:ext uri="{BB962C8B-B14F-4D97-AF65-F5344CB8AC3E}">
        <p14:creationId xmlns:p14="http://schemas.microsoft.com/office/powerpoint/2010/main" val="2742279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35C0CAA-0C44-F985-8E58-605B59EEA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EB32001-2A3A-F8C7-C330-0DCFE8F07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DCF7AB1-ECE3-7B9C-F0A8-B3C687B0A995}"/>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Every advisor has two types of clients: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Some ppl lean into the pain</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Some ppl are losing their faith at the moment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Don’t go to extremes. Change your allocation</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80/20 to 70/30 or 60/40</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Plenty of gains to harvest if you have ppl who are worried</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No shame in that for certain clients</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A6218BFD-E118-4791-7601-4027EB548AB0}"/>
              </a:ext>
            </a:extLst>
          </p:cNvPr>
          <p:cNvSpPr>
            <a:spLocks noGrp="1"/>
          </p:cNvSpPr>
          <p:nvPr>
            <p:ph type="sldNum" sz="quarter" idx="10"/>
          </p:nvPr>
        </p:nvSpPr>
        <p:spPr/>
        <p:txBody>
          <a:bodyPr/>
          <a:lstStyle/>
          <a:p>
            <a:fld id="{A7CAD838-DA3E-4460-8EE3-BD7B3D7CE1FB}" type="slidenum">
              <a:rPr lang="en-US" smtClean="0"/>
              <a:t>53</a:t>
            </a:fld>
            <a:endParaRPr lang="en-US" dirty="0"/>
          </a:p>
        </p:txBody>
      </p:sp>
    </p:spTree>
    <p:extLst>
      <p:ext uri="{BB962C8B-B14F-4D97-AF65-F5344CB8AC3E}">
        <p14:creationId xmlns:p14="http://schemas.microsoft.com/office/powerpoint/2010/main" val="11097769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Waiting for the dust to settle is not an investment strategy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Remember this one from the pandemic?</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stock market was rocketing higher in April 2020 as the unemployment rate was screaming higher (14%)</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stock market is forward looking</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It doesn’t care about good or bad – it’s better or worse that matter</a:t>
            </a:r>
            <a:endParaRPr lang="en-US" b="0" dirty="0">
              <a:effectLst/>
            </a:endParaRPr>
          </a:p>
          <a:p>
            <a:pPr>
              <a:buNone/>
            </a:pPr>
            <a:r>
              <a:rPr lang="en-US"/>
              <a:t/>
            </a:r>
            <a:br>
              <a:rPr lang="en-US"/>
            </a:br>
            <a:endParaRPr lang="en-US" dirty="0"/>
          </a:p>
        </p:txBody>
      </p:sp>
      <p:sp>
        <p:nvSpPr>
          <p:cNvPr id="4" name="Slide Number Placeholder 3"/>
          <p:cNvSpPr>
            <a:spLocks noGrp="1"/>
          </p:cNvSpPr>
          <p:nvPr>
            <p:ph type="sldNum" sz="quarter" idx="10"/>
          </p:nvPr>
        </p:nvSpPr>
        <p:spPr/>
        <p:txBody>
          <a:bodyPr/>
          <a:lstStyle/>
          <a:p>
            <a:fld id="{A7CAD838-DA3E-4460-8EE3-BD7B3D7CE1FB}" type="slidenum">
              <a:rPr lang="en-US" smtClean="0"/>
              <a:t>54</a:t>
            </a:fld>
            <a:endParaRPr lang="en-US" dirty="0"/>
          </a:p>
        </p:txBody>
      </p:sp>
    </p:spTree>
    <p:extLst>
      <p:ext uri="{BB962C8B-B14F-4D97-AF65-F5344CB8AC3E}">
        <p14:creationId xmlns:p14="http://schemas.microsoft.com/office/powerpoint/2010/main" val="14352511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49822D-6C4A-4D88-1C31-4C8EBB454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DAE198E-30F7-C502-EC75-CDA3FF7A8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F0B08B3-EC1C-8585-1D01-6439848A9F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4AA4B6BC-07DC-0227-7DF2-61D794DFDEB5}"/>
              </a:ext>
            </a:extLst>
          </p:cNvPr>
          <p:cNvSpPr>
            <a:spLocks noGrp="1"/>
          </p:cNvSpPr>
          <p:nvPr>
            <p:ph type="sldNum" sz="quarter" idx="10"/>
          </p:nvPr>
        </p:nvSpPr>
        <p:spPr/>
        <p:txBody>
          <a:bodyPr/>
          <a:lstStyle/>
          <a:p>
            <a:fld id="{A7CAD838-DA3E-4460-8EE3-BD7B3D7CE1FB}" type="slidenum">
              <a:rPr lang="en-US" smtClean="0"/>
              <a:t>55</a:t>
            </a:fld>
            <a:endParaRPr lang="en-US" dirty="0"/>
          </a:p>
        </p:txBody>
      </p:sp>
    </p:spTree>
    <p:extLst>
      <p:ext uri="{BB962C8B-B14F-4D97-AF65-F5344CB8AC3E}">
        <p14:creationId xmlns:p14="http://schemas.microsoft.com/office/powerpoint/2010/main" val="10290957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F5CEACB-15A6-4E83-CD9E-5834A78CC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CF2F4B4-2E48-0C76-F6B9-AFB38AD9B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90245EF-76BD-3870-A76F-A3136BD388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F237E8EB-C62B-0B6C-1AD7-5789A5E1B55E}"/>
              </a:ext>
            </a:extLst>
          </p:cNvPr>
          <p:cNvSpPr>
            <a:spLocks noGrp="1"/>
          </p:cNvSpPr>
          <p:nvPr>
            <p:ph type="sldNum" sz="quarter" idx="10"/>
          </p:nvPr>
        </p:nvSpPr>
        <p:spPr/>
        <p:txBody>
          <a:bodyPr/>
          <a:lstStyle/>
          <a:p>
            <a:fld id="{A7CAD838-DA3E-4460-8EE3-BD7B3D7CE1FB}" type="slidenum">
              <a:rPr lang="en-US" smtClean="0"/>
              <a:t>56</a:t>
            </a:fld>
            <a:endParaRPr lang="en-US" dirty="0"/>
          </a:p>
        </p:txBody>
      </p:sp>
    </p:spTree>
    <p:extLst>
      <p:ext uri="{BB962C8B-B14F-4D97-AF65-F5344CB8AC3E}">
        <p14:creationId xmlns:p14="http://schemas.microsoft.com/office/powerpoint/2010/main" val="15486107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416E4D5-2AFC-CF50-B2D0-531156126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CC28DE6-9614-138A-A5FE-F92E47DDC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36E6269-5FB5-0F9F-2D80-CCDF69D0A3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B63057E6-F4D1-42F6-74A3-27F5E9B64BDD}"/>
              </a:ext>
            </a:extLst>
          </p:cNvPr>
          <p:cNvSpPr>
            <a:spLocks noGrp="1"/>
          </p:cNvSpPr>
          <p:nvPr>
            <p:ph type="sldNum" sz="quarter" idx="10"/>
          </p:nvPr>
        </p:nvSpPr>
        <p:spPr/>
        <p:txBody>
          <a:bodyPr/>
          <a:lstStyle/>
          <a:p>
            <a:fld id="{A7CAD838-DA3E-4460-8EE3-BD7B3D7CE1FB}" type="slidenum">
              <a:rPr lang="en-US" smtClean="0"/>
              <a:t>57</a:t>
            </a:fld>
            <a:endParaRPr lang="en-US" dirty="0"/>
          </a:p>
        </p:txBody>
      </p:sp>
    </p:spTree>
    <p:extLst>
      <p:ext uri="{BB962C8B-B14F-4D97-AF65-F5344CB8AC3E}">
        <p14:creationId xmlns:p14="http://schemas.microsoft.com/office/powerpoint/2010/main" val="21004741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6AF8377-B9B9-55EF-0F3D-CF33A64C7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8C7F724-147D-E829-B7D1-27065F8A4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AED4164-989F-BCCA-2672-C992B906B4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DD43C425-9476-7147-2D71-D53E3B249784}"/>
              </a:ext>
            </a:extLst>
          </p:cNvPr>
          <p:cNvSpPr>
            <a:spLocks noGrp="1"/>
          </p:cNvSpPr>
          <p:nvPr>
            <p:ph type="sldNum" sz="quarter" idx="10"/>
          </p:nvPr>
        </p:nvSpPr>
        <p:spPr/>
        <p:txBody>
          <a:bodyPr/>
          <a:lstStyle/>
          <a:p>
            <a:fld id="{A7CAD838-DA3E-4460-8EE3-BD7B3D7CE1FB}" type="slidenum">
              <a:rPr lang="en-US" smtClean="0"/>
              <a:t>58</a:t>
            </a:fld>
            <a:endParaRPr lang="en-US" dirty="0"/>
          </a:p>
        </p:txBody>
      </p:sp>
    </p:spTree>
    <p:extLst>
      <p:ext uri="{BB962C8B-B14F-4D97-AF65-F5344CB8AC3E}">
        <p14:creationId xmlns:p14="http://schemas.microsoft.com/office/powerpoint/2010/main" val="21952672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830DE4C-C1D4-679D-C749-70EEBCEA9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69F69BF-D210-E27A-55F2-1B811BF39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CB71DCE-8FDF-C407-C1FD-DB5AC706DD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C726C364-B8DD-9C4A-BB9B-E7D8A87EF3ED}"/>
              </a:ext>
            </a:extLst>
          </p:cNvPr>
          <p:cNvSpPr>
            <a:spLocks noGrp="1"/>
          </p:cNvSpPr>
          <p:nvPr>
            <p:ph type="sldNum" sz="quarter" idx="10"/>
          </p:nvPr>
        </p:nvSpPr>
        <p:spPr/>
        <p:txBody>
          <a:bodyPr/>
          <a:lstStyle/>
          <a:p>
            <a:fld id="{A7CAD838-DA3E-4460-8EE3-BD7B3D7CE1FB}" type="slidenum">
              <a:rPr lang="en-US" smtClean="0"/>
              <a:t>59</a:t>
            </a:fld>
            <a:endParaRPr lang="en-US" dirty="0"/>
          </a:p>
        </p:txBody>
      </p:sp>
    </p:spTree>
    <p:extLst>
      <p:ext uri="{BB962C8B-B14F-4D97-AF65-F5344CB8AC3E}">
        <p14:creationId xmlns:p14="http://schemas.microsoft.com/office/powerpoint/2010/main" val="22832812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620B644-EF84-8232-5727-B48271EF8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0AE766D-7D32-A1EB-8F89-4C8050961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C29D52B-6394-1348-E89A-68E321D843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0B6D66DC-9ECB-C3CA-C67D-00EF03F6AB0F}"/>
              </a:ext>
            </a:extLst>
          </p:cNvPr>
          <p:cNvSpPr>
            <a:spLocks noGrp="1"/>
          </p:cNvSpPr>
          <p:nvPr>
            <p:ph type="sldNum" sz="quarter" idx="10"/>
          </p:nvPr>
        </p:nvSpPr>
        <p:spPr/>
        <p:txBody>
          <a:bodyPr/>
          <a:lstStyle/>
          <a:p>
            <a:fld id="{A7CAD838-DA3E-4460-8EE3-BD7B3D7CE1FB}" type="slidenum">
              <a:rPr lang="en-US" smtClean="0"/>
              <a:t>60</a:t>
            </a:fld>
            <a:endParaRPr lang="en-US" dirty="0"/>
          </a:p>
        </p:txBody>
      </p:sp>
    </p:spTree>
    <p:extLst>
      <p:ext uri="{BB962C8B-B14F-4D97-AF65-F5344CB8AC3E}">
        <p14:creationId xmlns:p14="http://schemas.microsoft.com/office/powerpoint/2010/main" val="1954515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91DC85A-7158-D856-64EA-0F0FE5D3D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309BC07-59D9-CBEA-FCB9-EFF370A35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F3C3C79-BEB5-6219-E17F-F33313D766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EFE635D8-434E-00FA-1352-8569D90C8C7D}"/>
              </a:ext>
            </a:extLst>
          </p:cNvPr>
          <p:cNvSpPr>
            <a:spLocks noGrp="1"/>
          </p:cNvSpPr>
          <p:nvPr>
            <p:ph type="sldNum" sz="quarter" idx="10"/>
          </p:nvPr>
        </p:nvSpPr>
        <p:spPr/>
        <p:txBody>
          <a:bodyPr/>
          <a:lstStyle/>
          <a:p>
            <a:fld id="{A7CAD838-DA3E-4460-8EE3-BD7B3D7CE1FB}" type="slidenum">
              <a:rPr lang="en-US" smtClean="0"/>
              <a:t>61</a:t>
            </a:fld>
            <a:endParaRPr lang="en-US" dirty="0"/>
          </a:p>
        </p:txBody>
      </p:sp>
    </p:spTree>
    <p:extLst>
      <p:ext uri="{BB962C8B-B14F-4D97-AF65-F5344CB8AC3E}">
        <p14:creationId xmlns:p14="http://schemas.microsoft.com/office/powerpoint/2010/main" val="2858577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02FD3D2-2B1C-922F-2B19-24738740E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A7EBDAB-B4E7-79AD-6896-40B7DAF197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8957E66-0A62-E9E6-E66A-694D55F3802C}"/>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I came up during the Pete Sampras-Andre Agassi rivalry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Early in his career</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Agassi is a bum. Can’t win the big one. Choke artist.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Finally broke through by winning Wimbledon in 1992</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Amazing biography (ghost writer but still)</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“But I don’t feel that Wimbledon has changed me. I feel, in fact, as if I’ve been let in on a dirty little secret: winning changes nothing. Now that I’ve won a slam, I know something that very few people on earth are permitted to know.”</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This secret is called Loss Aversion and for my money it’s the most important concept to understand in all of finance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Losses sting twice as bad as gains feel good</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Daniel Kahneman proved this with a series of experiments but anyone who has suffered a debilitating loss by their favorite teams understands this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It’s fun when your team wins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You always remember the worst losses more than the best wins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It’s human nature</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53AC3A1F-1560-F9D8-AC3B-A084CD90EC06}"/>
              </a:ext>
            </a:extLst>
          </p:cNvPr>
          <p:cNvSpPr>
            <a:spLocks noGrp="1"/>
          </p:cNvSpPr>
          <p:nvPr>
            <p:ph type="sldNum" sz="quarter" idx="10"/>
          </p:nvPr>
        </p:nvSpPr>
        <p:spPr/>
        <p:txBody>
          <a:bodyPr/>
          <a:lstStyle/>
          <a:p>
            <a:fld id="{A7CAD838-DA3E-4460-8EE3-BD7B3D7CE1FB}" type="slidenum">
              <a:rPr lang="en-US" smtClean="0"/>
              <a:t>8</a:t>
            </a:fld>
            <a:endParaRPr lang="en-US" dirty="0"/>
          </a:p>
        </p:txBody>
      </p:sp>
    </p:spTree>
    <p:extLst>
      <p:ext uri="{BB962C8B-B14F-4D97-AF65-F5344CB8AC3E}">
        <p14:creationId xmlns:p14="http://schemas.microsoft.com/office/powerpoint/2010/main" val="13506438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AD838-DA3E-4460-8EE3-BD7B3D7CE1FB}" type="slidenum">
              <a:rPr lang="en-US" smtClean="0"/>
              <a:t>62</a:t>
            </a:fld>
            <a:endParaRPr lang="en-US" dirty="0"/>
          </a:p>
        </p:txBody>
      </p:sp>
    </p:spTree>
    <p:extLst>
      <p:ext uri="{BB962C8B-B14F-4D97-AF65-F5344CB8AC3E}">
        <p14:creationId xmlns:p14="http://schemas.microsoft.com/office/powerpoint/2010/main" val="1334974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6B5BBD-ECF3-C5AB-E7F6-B98E577DD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DC02E25-63C9-8623-2B37-8DB6C09C6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FBC03D1-66BE-CE3A-97A5-9FCDDFBE7B06}"/>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54% on a daily basis is basically a toss up</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Gains and losses are essentially the same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If you look at the stock market daily that means you’re going to feel terrible every single day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Why?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If the losses hurt 2x as bad as the gains feel good all of the pleasure you would gain from seeing positive results will be subsumed by the despair you feel from losses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Myopic loss aversion - the more often you look the worse you’ll feel</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Ignore the noise is great advice</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And it’s completely impossible to follow</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Looking at these results is also a great reminder that successful investing is really about small edges in the short-run that compound over the long-run</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Loss aversion is the most important concept in finance because losses impact your perception of risk and how you invest but gains can mess w/your brain chemistry too</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B7FDFFF5-CA1D-4610-5A44-F99B3654B70F}"/>
              </a:ext>
            </a:extLst>
          </p:cNvPr>
          <p:cNvSpPr>
            <a:spLocks noGrp="1"/>
          </p:cNvSpPr>
          <p:nvPr>
            <p:ph type="sldNum" sz="quarter" idx="10"/>
          </p:nvPr>
        </p:nvSpPr>
        <p:spPr/>
        <p:txBody>
          <a:bodyPr/>
          <a:lstStyle/>
          <a:p>
            <a:fld id="{A7CAD838-DA3E-4460-8EE3-BD7B3D7CE1FB}" type="slidenum">
              <a:rPr lang="en-US" smtClean="0"/>
              <a:t>9</a:t>
            </a:fld>
            <a:endParaRPr lang="en-US" dirty="0"/>
          </a:p>
        </p:txBody>
      </p:sp>
    </p:spTree>
    <p:extLst>
      <p:ext uri="{BB962C8B-B14F-4D97-AF65-F5344CB8AC3E}">
        <p14:creationId xmlns:p14="http://schemas.microsoft.com/office/powerpoint/2010/main" val="901838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F8C6E36-CF81-9737-A080-A9BB3343A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38A1AC1-ABC8-53FB-8757-215355556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4B8A049-3B85-2D31-D15A-2F948E66988F}"/>
              </a:ext>
            </a:extLst>
          </p:cNvPr>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In Your Money &amp; Your Brain, Jason Zweig explores how your brain influences and responds to financial decisions and outcomes.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Brain scans reveal that the neurological response to making money on investments is nearly identical to that of a person high on cocaine or morphine.</a:t>
            </a:r>
            <a:endParaRPr lang="en-US" b="0" dirty="0">
              <a:effectLst/>
            </a:endParaRPr>
          </a:p>
          <a:p>
            <a:pPr>
              <a:buNone/>
            </a:pP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E09647BB-1DF8-9A2A-058C-790A4F127F04}"/>
              </a:ext>
            </a:extLst>
          </p:cNvPr>
          <p:cNvSpPr>
            <a:spLocks noGrp="1"/>
          </p:cNvSpPr>
          <p:nvPr>
            <p:ph type="sldNum" sz="quarter" idx="10"/>
          </p:nvPr>
        </p:nvSpPr>
        <p:spPr/>
        <p:txBody>
          <a:bodyPr/>
          <a:lstStyle/>
          <a:p>
            <a:fld id="{A7CAD838-DA3E-4460-8EE3-BD7B3D7CE1FB}" type="slidenum">
              <a:rPr lang="en-US" smtClean="0"/>
              <a:t>10</a:t>
            </a:fld>
            <a:endParaRPr lang="en-US" dirty="0"/>
          </a:p>
        </p:txBody>
      </p:sp>
    </p:spTree>
    <p:extLst>
      <p:ext uri="{BB962C8B-B14F-4D97-AF65-F5344CB8AC3E}">
        <p14:creationId xmlns:p14="http://schemas.microsoft.com/office/powerpoint/2010/main" val="1486974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en-US" sz="1800" b="0" i="0" u="none" strike="noStrike" dirty="0">
                <a:solidFill>
                  <a:srgbClr val="000000"/>
                </a:solidFill>
                <a:effectLst/>
                <a:latin typeface="Arial" panose="020B0604020202020204" pitchFamily="34" charset="0"/>
              </a:rPr>
              <a:t>Getting that high from investment gains is one of the reasons investors seek lottery ticket-like payoffs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One of my favorite stats:</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Each year Americans spend more money on money on the lottery than they do on movie tickets, music, professional sporting events, video games, and books combined.</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A man in the 1970s who set out to find a lottery ticket ending with the number 48. He won using his lucky numbers.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When asked why he wanted that specific number on his ticket he replied, “I dreamed of the number 7 for seven straight nights. And 7 times 7 is 48.”</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It’s not just your own gain that can play head games w/you</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People who win the lottery see their neighbors have a higher chance of increasing their spending, take on more debt, put more money into speculative investments, and eventually file for bankruptcy.</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Studies show people are willing to pay four times more for a lottery ticket if they can pick the numbers rather than a random selection. </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The odds are the same either way but people like that feeling of control.</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Investors have a tendency to want to grab the steering wheel to take more control during market downturns, often to their own detriment</a:t>
            </a:r>
            <a:endParaRPr lang="en-US" b="0" dirty="0">
              <a:effectLst/>
            </a:endParaRPr>
          </a:p>
          <a:p>
            <a:pPr rtl="0">
              <a:buNone/>
            </a:pPr>
            <a:r>
              <a:rPr lang="en-US" b="0" dirty="0">
                <a:effectLst/>
              </a:rPr>
              <a:t/>
            </a:r>
            <a:br>
              <a:rPr lang="en-US" b="0" dirty="0">
                <a:effectLst/>
              </a:rPr>
            </a:br>
            <a:r>
              <a:rPr lang="en-US" sz="1800" b="0" i="0" u="none" strike="noStrike" dirty="0">
                <a:solidFill>
                  <a:srgbClr val="000000"/>
                </a:solidFill>
                <a:effectLst/>
                <a:latin typeface="Arial" panose="020B0604020202020204" pitchFamily="34" charset="0"/>
              </a:rPr>
              <a:t>Doing more often leads to subpar results, especially when emotions are high.</a:t>
            </a:r>
            <a:endParaRPr lang="en-US" b="0" dirty="0">
              <a:effectLst/>
            </a:endParaRPr>
          </a:p>
          <a:p>
            <a:pPr rtl="0">
              <a:buNone/>
            </a:pPr>
            <a:r>
              <a:rPr lang="en-US" b="0" dirty="0">
                <a:effectLst/>
              </a:rPr>
              <a:t/>
            </a:r>
            <a:br>
              <a:rPr lang="en-US" b="0" dirty="0">
                <a:effectLst/>
              </a:rPr>
            </a:br>
            <a:r>
              <a:rPr lang="en-US" sz="1800" b="0" i="0" u="sng" strike="noStrike" dirty="0">
                <a:solidFill>
                  <a:srgbClr val="1155CC"/>
                </a:solidFill>
                <a:effectLst/>
                <a:latin typeface="Arial" panose="020B0604020202020204" pitchFamily="34" charset="0"/>
                <a:hlinkClick r:id="rId3"/>
              </a:rPr>
              <a:t>https://awealthofcommonsense.com/2025/04/misbehaving-in-a-volatile-market/</a:t>
            </a:r>
            <a:endParaRPr lang="en-US" b="0" dirty="0">
              <a:effectLst/>
            </a:endParaRPr>
          </a:p>
          <a:p>
            <a:pPr>
              <a:buNone/>
            </a:pPr>
            <a:r>
              <a:rPr lang="en-US" dirty="0"/>
              <a:t/>
            </a:r>
            <a:br>
              <a:rPr lang="en-US" dirty="0"/>
            </a:br>
            <a:endParaRPr lang="en-US" b="0" i="0" dirty="0">
              <a:solidFill>
                <a:srgbClr val="4C4D50"/>
              </a:solidFill>
              <a:effectLst/>
              <a:latin typeface="Roboto" panose="02000000000000000000" pitchFamily="2" charset="0"/>
            </a:endParaRPr>
          </a:p>
        </p:txBody>
      </p:sp>
      <p:sp>
        <p:nvSpPr>
          <p:cNvPr id="4" name="Slide Number Placeholder 3"/>
          <p:cNvSpPr>
            <a:spLocks noGrp="1"/>
          </p:cNvSpPr>
          <p:nvPr>
            <p:ph type="sldNum" sz="quarter" idx="10"/>
          </p:nvPr>
        </p:nvSpPr>
        <p:spPr/>
        <p:txBody>
          <a:bodyPr/>
          <a:lstStyle/>
          <a:p>
            <a:fld id="{A7CAD838-DA3E-4460-8EE3-BD7B3D7CE1FB}" type="slidenum">
              <a:rPr lang="en-US" smtClean="0"/>
              <a:t>11</a:t>
            </a:fld>
            <a:endParaRPr lang="en-US" dirty="0"/>
          </a:p>
        </p:txBody>
      </p:sp>
    </p:spTree>
    <p:extLst>
      <p:ext uri="{BB962C8B-B14F-4D97-AF65-F5344CB8AC3E}">
        <p14:creationId xmlns:p14="http://schemas.microsoft.com/office/powerpoint/2010/main" val="880487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8AA532-13C4-435B-802B-372C8B1BA6D5}" type="datetimeFigureOut">
              <a:rPr lang="en-US" smtClean="0"/>
              <a:t>4/27/2025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6043FD-0412-4116-8265-CCD7E688A5AB}" type="slidenum">
              <a:rPr lang="en-US" smtClean="0"/>
              <a:t>‹#›</a:t>
            </a:fld>
            <a:endParaRPr lang="en-US" dirty="0"/>
          </a:p>
        </p:txBody>
      </p:sp>
    </p:spTree>
    <p:extLst>
      <p:ext uri="{BB962C8B-B14F-4D97-AF65-F5344CB8AC3E}">
        <p14:creationId xmlns:p14="http://schemas.microsoft.com/office/powerpoint/2010/main" val="1915661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AA532-13C4-435B-802B-372C8B1BA6D5}" type="datetimeFigureOut">
              <a:rPr lang="en-US" smtClean="0"/>
              <a:t>4/27/2025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6043FD-0412-4116-8265-CCD7E688A5AB}" type="slidenum">
              <a:rPr lang="en-US" smtClean="0"/>
              <a:t>‹#›</a:t>
            </a:fld>
            <a:endParaRPr lang="en-US" dirty="0"/>
          </a:p>
        </p:txBody>
      </p:sp>
    </p:spTree>
    <p:extLst>
      <p:ext uri="{BB962C8B-B14F-4D97-AF65-F5344CB8AC3E}">
        <p14:creationId xmlns:p14="http://schemas.microsoft.com/office/powerpoint/2010/main" val="3734214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AA532-13C4-435B-802B-372C8B1BA6D5}" type="datetimeFigureOut">
              <a:rPr lang="en-US" smtClean="0"/>
              <a:t>4/27/2025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6043FD-0412-4116-8265-CCD7E688A5AB}" type="slidenum">
              <a:rPr lang="en-US" smtClean="0"/>
              <a:t>‹#›</a:t>
            </a:fld>
            <a:endParaRPr lang="en-US" dirty="0"/>
          </a:p>
        </p:txBody>
      </p:sp>
    </p:spTree>
    <p:extLst>
      <p:ext uri="{BB962C8B-B14F-4D97-AF65-F5344CB8AC3E}">
        <p14:creationId xmlns:p14="http://schemas.microsoft.com/office/powerpoint/2010/main" val="75439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AA532-13C4-435B-802B-372C8B1BA6D5}" type="datetimeFigureOut">
              <a:rPr lang="en-US" smtClean="0"/>
              <a:t>4/27/2025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6043FD-0412-4116-8265-CCD7E688A5AB}" type="slidenum">
              <a:rPr lang="en-US" smtClean="0"/>
              <a:t>‹#›</a:t>
            </a:fld>
            <a:endParaRPr lang="en-US" dirty="0"/>
          </a:p>
        </p:txBody>
      </p:sp>
    </p:spTree>
    <p:extLst>
      <p:ext uri="{BB962C8B-B14F-4D97-AF65-F5344CB8AC3E}">
        <p14:creationId xmlns:p14="http://schemas.microsoft.com/office/powerpoint/2010/main" val="1591690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8AA532-13C4-435B-802B-372C8B1BA6D5}" type="datetimeFigureOut">
              <a:rPr lang="en-US" smtClean="0"/>
              <a:t>4/27/2025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6043FD-0412-4116-8265-CCD7E688A5AB}" type="slidenum">
              <a:rPr lang="en-US" smtClean="0"/>
              <a:t>‹#›</a:t>
            </a:fld>
            <a:endParaRPr lang="en-US" dirty="0"/>
          </a:p>
        </p:txBody>
      </p:sp>
    </p:spTree>
    <p:extLst>
      <p:ext uri="{BB962C8B-B14F-4D97-AF65-F5344CB8AC3E}">
        <p14:creationId xmlns:p14="http://schemas.microsoft.com/office/powerpoint/2010/main" val="631985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8AA532-13C4-435B-802B-372C8B1BA6D5}" type="datetimeFigureOut">
              <a:rPr lang="en-US" smtClean="0"/>
              <a:t>4/27/2025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6043FD-0412-4116-8265-CCD7E688A5AB}" type="slidenum">
              <a:rPr lang="en-US" smtClean="0"/>
              <a:t>‹#›</a:t>
            </a:fld>
            <a:endParaRPr lang="en-US" dirty="0"/>
          </a:p>
        </p:txBody>
      </p:sp>
    </p:spTree>
    <p:extLst>
      <p:ext uri="{BB962C8B-B14F-4D97-AF65-F5344CB8AC3E}">
        <p14:creationId xmlns:p14="http://schemas.microsoft.com/office/powerpoint/2010/main" val="2534475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8AA532-13C4-435B-802B-372C8B1BA6D5}" type="datetimeFigureOut">
              <a:rPr lang="en-US" smtClean="0"/>
              <a:t>4/27/2025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6043FD-0412-4116-8265-CCD7E688A5AB}" type="slidenum">
              <a:rPr lang="en-US" smtClean="0"/>
              <a:t>‹#›</a:t>
            </a:fld>
            <a:endParaRPr lang="en-US" dirty="0"/>
          </a:p>
        </p:txBody>
      </p:sp>
    </p:spTree>
    <p:extLst>
      <p:ext uri="{BB962C8B-B14F-4D97-AF65-F5344CB8AC3E}">
        <p14:creationId xmlns:p14="http://schemas.microsoft.com/office/powerpoint/2010/main" val="2803727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8AA532-13C4-435B-802B-372C8B1BA6D5}" type="datetimeFigureOut">
              <a:rPr lang="en-US" smtClean="0"/>
              <a:t>4/27/2025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6043FD-0412-4116-8265-CCD7E688A5AB}" type="slidenum">
              <a:rPr lang="en-US" smtClean="0"/>
              <a:t>‹#›</a:t>
            </a:fld>
            <a:endParaRPr lang="en-US" dirty="0"/>
          </a:p>
        </p:txBody>
      </p:sp>
    </p:spTree>
    <p:extLst>
      <p:ext uri="{BB962C8B-B14F-4D97-AF65-F5344CB8AC3E}">
        <p14:creationId xmlns:p14="http://schemas.microsoft.com/office/powerpoint/2010/main" val="4154761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8AA532-13C4-435B-802B-372C8B1BA6D5}" type="datetimeFigureOut">
              <a:rPr lang="en-US" smtClean="0"/>
              <a:t>4/27/2025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6043FD-0412-4116-8265-CCD7E688A5AB}" type="slidenum">
              <a:rPr lang="en-US" smtClean="0"/>
              <a:t>‹#›</a:t>
            </a:fld>
            <a:endParaRPr lang="en-US" dirty="0"/>
          </a:p>
        </p:txBody>
      </p:sp>
    </p:spTree>
    <p:extLst>
      <p:ext uri="{BB962C8B-B14F-4D97-AF65-F5344CB8AC3E}">
        <p14:creationId xmlns:p14="http://schemas.microsoft.com/office/powerpoint/2010/main" val="405728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8AA532-13C4-435B-802B-372C8B1BA6D5}" type="datetimeFigureOut">
              <a:rPr lang="en-US" smtClean="0"/>
              <a:t>4/27/2025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6043FD-0412-4116-8265-CCD7E688A5AB}" type="slidenum">
              <a:rPr lang="en-US" smtClean="0"/>
              <a:t>‹#›</a:t>
            </a:fld>
            <a:endParaRPr lang="en-US" dirty="0"/>
          </a:p>
        </p:txBody>
      </p:sp>
    </p:spTree>
    <p:extLst>
      <p:ext uri="{BB962C8B-B14F-4D97-AF65-F5344CB8AC3E}">
        <p14:creationId xmlns:p14="http://schemas.microsoft.com/office/powerpoint/2010/main" val="3082070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8AA532-13C4-435B-802B-372C8B1BA6D5}" type="datetimeFigureOut">
              <a:rPr lang="en-US" smtClean="0"/>
              <a:t>4/27/2025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6043FD-0412-4116-8265-CCD7E688A5AB}" type="slidenum">
              <a:rPr lang="en-US" smtClean="0"/>
              <a:t>‹#›</a:t>
            </a:fld>
            <a:endParaRPr lang="en-US" dirty="0"/>
          </a:p>
        </p:txBody>
      </p:sp>
    </p:spTree>
    <p:extLst>
      <p:ext uri="{BB962C8B-B14F-4D97-AF65-F5344CB8AC3E}">
        <p14:creationId xmlns:p14="http://schemas.microsoft.com/office/powerpoint/2010/main" val="668938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AA532-13C4-435B-802B-372C8B1BA6D5}" type="datetimeFigureOut">
              <a:rPr lang="en-US" smtClean="0"/>
              <a:t>4/27/2025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043FD-0412-4116-8265-CCD7E688A5AB}" type="slidenum">
              <a:rPr lang="en-US" smtClean="0"/>
              <a:t>‹#›</a:t>
            </a:fld>
            <a:endParaRPr lang="en-US" dirty="0"/>
          </a:p>
        </p:txBody>
      </p:sp>
    </p:spTree>
    <p:extLst>
      <p:ext uri="{BB962C8B-B14F-4D97-AF65-F5344CB8AC3E}">
        <p14:creationId xmlns:p14="http://schemas.microsoft.com/office/powerpoint/2010/main" val="465965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44388" y="1240169"/>
            <a:ext cx="2125453" cy="2716234"/>
          </a:xfrm>
          <a:custGeom>
            <a:avLst/>
            <a:gdLst/>
            <a:ahLst/>
            <a:cxnLst/>
            <a:rect l="l" t="t" r="r" b="b"/>
            <a:pathLst>
              <a:path w="4250906" h="5432468">
                <a:moveTo>
                  <a:pt x="0" y="0"/>
                </a:moveTo>
                <a:lnTo>
                  <a:pt x="4250906" y="0"/>
                </a:lnTo>
                <a:lnTo>
                  <a:pt x="4250906" y="5432468"/>
                </a:lnTo>
                <a:lnTo>
                  <a:pt x="0" y="54324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50493" y="1437359"/>
            <a:ext cx="2628780" cy="2519044"/>
          </a:xfrm>
          <a:custGeom>
            <a:avLst/>
            <a:gdLst/>
            <a:ahLst/>
            <a:cxnLst/>
            <a:rect l="l" t="t" r="r" b="b"/>
            <a:pathLst>
              <a:path w="5257560" h="5038088">
                <a:moveTo>
                  <a:pt x="0" y="0"/>
                </a:moveTo>
                <a:lnTo>
                  <a:pt x="5257560" y="0"/>
                </a:lnTo>
                <a:lnTo>
                  <a:pt x="5257560" y="5038089"/>
                </a:lnTo>
                <a:lnTo>
                  <a:pt x="0" y="5038089"/>
                </a:lnTo>
                <a:lnTo>
                  <a:pt x="0" y="0"/>
                </a:lnTo>
                <a:close/>
              </a:path>
            </a:pathLst>
          </a:custGeom>
          <a:blipFill>
            <a:blip r:embed="rId4"/>
            <a:stretch>
              <a:fillRect/>
            </a:stretch>
          </a:blipFill>
        </p:spPr>
      </p:sp>
      <p:sp>
        <p:nvSpPr>
          <p:cNvPr id="4" name="TextBox 4"/>
          <p:cNvSpPr txBox="1"/>
          <p:nvPr/>
        </p:nvSpPr>
        <p:spPr>
          <a:xfrm>
            <a:off x="5544388" y="4046822"/>
            <a:ext cx="2125453" cy="1603003"/>
          </a:xfrm>
          <a:prstGeom prst="rect">
            <a:avLst/>
          </a:prstGeom>
        </p:spPr>
        <p:txBody>
          <a:bodyPr lIns="0" tIns="0" rIns="0" bIns="0" rtlCol="0" anchor="t">
            <a:spAutoFit/>
          </a:bodyPr>
          <a:lstStyle/>
          <a:p>
            <a:pPr algn="ctr">
              <a:lnSpc>
                <a:spcPts val="2535"/>
              </a:lnSpc>
            </a:pPr>
            <a:r>
              <a:rPr lang="en-US" sz="1811" b="1">
                <a:solidFill>
                  <a:srgbClr val="151945"/>
                </a:solidFill>
                <a:latin typeface="Barlow Bold"/>
                <a:ea typeface="Barlow Bold"/>
                <a:cs typeface="Barlow Bold"/>
                <a:sym typeface="Barlow Bold"/>
              </a:rPr>
              <a:t>SCAN THE ABOVE QR CODE BEFORE AND AFTER EACH PRESENTATION TO GET CE CREDIT</a:t>
            </a:r>
          </a:p>
        </p:txBody>
      </p:sp>
      <p:pic>
        <p:nvPicPr>
          <p:cNvPr id="5" name="Picture 5"/>
          <p:cNvPicPr>
            <a:picLocks noChangeAspect="1"/>
          </p:cNvPicPr>
          <p:nvPr/>
        </p:nvPicPr>
        <p:blipFill>
          <a:blip r:embed="rId5"/>
          <a:stretch>
            <a:fillRect/>
          </a:stretch>
        </p:blipFill>
        <p:spPr>
          <a:xfrm>
            <a:off x="5427523" y="1753106"/>
            <a:ext cx="2332593" cy="2332593"/>
          </a:xfrm>
          <a:prstGeom prst="rect">
            <a:avLst/>
          </a:prstGeom>
        </p:spPr>
      </p:pic>
      <p:sp>
        <p:nvSpPr>
          <p:cNvPr id="6" name="TextBox 6"/>
          <p:cNvSpPr txBox="1"/>
          <p:nvPr/>
        </p:nvSpPr>
        <p:spPr>
          <a:xfrm>
            <a:off x="514350" y="4083051"/>
            <a:ext cx="4057650" cy="1436291"/>
          </a:xfrm>
          <a:prstGeom prst="rect">
            <a:avLst/>
          </a:prstGeom>
        </p:spPr>
        <p:txBody>
          <a:bodyPr lIns="0" tIns="0" rIns="0" bIns="0" rtlCol="0" anchor="t">
            <a:spAutoFit/>
          </a:bodyPr>
          <a:lstStyle/>
          <a:p>
            <a:pPr algn="ctr">
              <a:lnSpc>
                <a:spcPts val="5600"/>
              </a:lnSpc>
            </a:pPr>
            <a:r>
              <a:rPr lang="en-US" sz="4000" b="1">
                <a:solidFill>
                  <a:srgbClr val="151945"/>
                </a:solidFill>
                <a:latin typeface="Barlow Bold"/>
                <a:ea typeface="Barlow Bold"/>
                <a:cs typeface="Barlow Bold"/>
                <a:sym typeface="Barlow Bold"/>
              </a:rPr>
              <a:t>Sign In Code:</a:t>
            </a:r>
          </a:p>
          <a:p>
            <a:pPr algn="ctr">
              <a:lnSpc>
                <a:spcPts val="5600"/>
              </a:lnSpc>
            </a:pPr>
            <a:r>
              <a:rPr lang="en-US" sz="4000" b="1">
                <a:solidFill>
                  <a:srgbClr val="151945"/>
                </a:solidFill>
                <a:latin typeface="Barlow Bold"/>
                <a:ea typeface="Barlow Bold"/>
                <a:cs typeface="Barlow Bold"/>
                <a:sym typeface="Barlow Bold"/>
              </a:rPr>
              <a:t>2112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3AE694-070A-AC9B-B45C-245524B80E1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4F685124-7AD4-64B3-25A8-03EA6B009569}"/>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Cocaine Brain</a:t>
            </a:r>
          </a:p>
        </p:txBody>
      </p:sp>
      <p:pic>
        <p:nvPicPr>
          <p:cNvPr id="3" name="Picture 2">
            <a:extLst>
              <a:ext uri="{FF2B5EF4-FFF2-40B4-BE49-F238E27FC236}">
                <a16:creationId xmlns:a16="http://schemas.microsoft.com/office/drawing/2014/main" xmlns="" id="{49C7CD6C-2699-1BBD-C409-7F2DEE832158}"/>
              </a:ext>
            </a:extLst>
          </p:cNvPr>
          <p:cNvPicPr>
            <a:picLocks noChangeAspect="1"/>
          </p:cNvPicPr>
          <p:nvPr/>
        </p:nvPicPr>
        <p:blipFill>
          <a:blip r:embed="rId3"/>
          <a:stretch>
            <a:fillRect/>
          </a:stretch>
        </p:blipFill>
        <p:spPr>
          <a:xfrm>
            <a:off x="4191000" y="1541830"/>
            <a:ext cx="4372585" cy="4296375"/>
          </a:xfrm>
          <a:prstGeom prst="rect">
            <a:avLst/>
          </a:prstGeom>
        </p:spPr>
      </p:pic>
      <p:pic>
        <p:nvPicPr>
          <p:cNvPr id="4" name="Picture 3">
            <a:extLst>
              <a:ext uri="{FF2B5EF4-FFF2-40B4-BE49-F238E27FC236}">
                <a16:creationId xmlns:a16="http://schemas.microsoft.com/office/drawing/2014/main" xmlns="" id="{3AB76714-9260-92D8-C77C-346D113C11BC}"/>
              </a:ext>
            </a:extLst>
          </p:cNvPr>
          <p:cNvPicPr>
            <a:picLocks noChangeAspect="1"/>
          </p:cNvPicPr>
          <p:nvPr/>
        </p:nvPicPr>
        <p:blipFill>
          <a:blip r:embed="rId4"/>
          <a:stretch>
            <a:fillRect/>
          </a:stretch>
        </p:blipFill>
        <p:spPr>
          <a:xfrm>
            <a:off x="1219200" y="1752600"/>
            <a:ext cx="2362200" cy="3874837"/>
          </a:xfrm>
          <a:prstGeom prst="rect">
            <a:avLst/>
          </a:prstGeom>
        </p:spPr>
      </p:pic>
    </p:spTree>
    <p:extLst>
      <p:ext uri="{BB962C8B-B14F-4D97-AF65-F5344CB8AC3E}">
        <p14:creationId xmlns:p14="http://schemas.microsoft.com/office/powerpoint/2010/main" val="341183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1549" y="51596"/>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The Lottery</a:t>
            </a:r>
          </a:p>
        </p:txBody>
      </p:sp>
      <p:pic>
        <p:nvPicPr>
          <p:cNvPr id="6" name="Picture 5">
            <a:extLst>
              <a:ext uri="{FF2B5EF4-FFF2-40B4-BE49-F238E27FC236}">
                <a16:creationId xmlns:a16="http://schemas.microsoft.com/office/drawing/2014/main" xmlns="" id="{5BD00B44-CE32-4A1E-434A-760F5EDB8D27}"/>
              </a:ext>
            </a:extLst>
          </p:cNvPr>
          <p:cNvPicPr>
            <a:picLocks noChangeAspect="1"/>
          </p:cNvPicPr>
          <p:nvPr/>
        </p:nvPicPr>
        <p:blipFill>
          <a:blip r:embed="rId3"/>
          <a:stretch>
            <a:fillRect/>
          </a:stretch>
        </p:blipFill>
        <p:spPr>
          <a:xfrm>
            <a:off x="838200" y="1434309"/>
            <a:ext cx="3096057" cy="4525006"/>
          </a:xfrm>
          <a:prstGeom prst="rect">
            <a:avLst/>
          </a:prstGeom>
        </p:spPr>
      </p:pic>
      <p:pic>
        <p:nvPicPr>
          <p:cNvPr id="17" name="Picture 16" descr="A black and white balance scale&#10;&#10;AI-generated content may be incorrect.">
            <a:extLst>
              <a:ext uri="{FF2B5EF4-FFF2-40B4-BE49-F238E27FC236}">
                <a16:creationId xmlns:a16="http://schemas.microsoft.com/office/drawing/2014/main" xmlns="" id="{64695996-2B9E-BF0B-6477-F1E823DD60DF}"/>
              </a:ext>
            </a:extLst>
          </p:cNvPr>
          <p:cNvPicPr>
            <a:picLocks noChangeAspect="1"/>
          </p:cNvPicPr>
          <p:nvPr/>
        </p:nvPicPr>
        <p:blipFill>
          <a:blip r:embed="rId4"/>
          <a:stretch>
            <a:fillRect/>
          </a:stretch>
        </p:blipFill>
        <p:spPr>
          <a:xfrm>
            <a:off x="4245381" y="2133600"/>
            <a:ext cx="4391967" cy="2927978"/>
          </a:xfrm>
          <a:prstGeom prst="rect">
            <a:avLst/>
          </a:prstGeom>
        </p:spPr>
      </p:pic>
    </p:spTree>
    <p:extLst>
      <p:ext uri="{BB962C8B-B14F-4D97-AF65-F5344CB8AC3E}">
        <p14:creationId xmlns:p14="http://schemas.microsoft.com/office/powerpoint/2010/main" val="240761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D0612D-DB56-684C-C0C2-2C6F739123F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3B19C352-FFAE-3457-9CC1-9BC535E19888}"/>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Power Laws</a:t>
            </a:r>
          </a:p>
        </p:txBody>
      </p:sp>
      <p:pic>
        <p:nvPicPr>
          <p:cNvPr id="8" name="Picture 7">
            <a:extLst>
              <a:ext uri="{FF2B5EF4-FFF2-40B4-BE49-F238E27FC236}">
                <a16:creationId xmlns:a16="http://schemas.microsoft.com/office/drawing/2014/main" xmlns="" id="{023C6E0B-9191-AF24-2E06-FD15BE011444}"/>
              </a:ext>
            </a:extLst>
          </p:cNvPr>
          <p:cNvPicPr>
            <a:picLocks noChangeAspect="1"/>
          </p:cNvPicPr>
          <p:nvPr/>
        </p:nvPicPr>
        <p:blipFill>
          <a:blip r:embed="rId3"/>
          <a:stretch>
            <a:fillRect/>
          </a:stretch>
        </p:blipFill>
        <p:spPr>
          <a:xfrm>
            <a:off x="2895599" y="1752600"/>
            <a:ext cx="3578581" cy="3876796"/>
          </a:xfrm>
          <a:prstGeom prst="rect">
            <a:avLst/>
          </a:prstGeom>
        </p:spPr>
      </p:pic>
      <p:pic>
        <p:nvPicPr>
          <p:cNvPr id="3" name="Picture 2" descr="A blue grid with green circles and white text&#10;&#10;AI-generated content may be incorrect.">
            <a:extLst>
              <a:ext uri="{FF2B5EF4-FFF2-40B4-BE49-F238E27FC236}">
                <a16:creationId xmlns:a16="http://schemas.microsoft.com/office/drawing/2014/main" xmlns="" id="{A0059E4C-075F-BA24-4288-5384C5C91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690" y="1752600"/>
            <a:ext cx="8534400" cy="4570695"/>
          </a:xfrm>
          <a:prstGeom prst="rect">
            <a:avLst/>
          </a:prstGeom>
        </p:spPr>
      </p:pic>
    </p:spTree>
    <p:extLst>
      <p:ext uri="{BB962C8B-B14F-4D97-AF65-F5344CB8AC3E}">
        <p14:creationId xmlns:p14="http://schemas.microsoft.com/office/powerpoint/2010/main" val="48230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238087-1DAC-5384-E7E8-706925AE7C3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14732E62-0DB8-83A3-FAA3-C23F64863576}"/>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How Gullible Are You?</a:t>
            </a:r>
          </a:p>
        </p:txBody>
      </p:sp>
      <p:pic>
        <p:nvPicPr>
          <p:cNvPr id="2" name="Picture 1">
            <a:extLst>
              <a:ext uri="{FF2B5EF4-FFF2-40B4-BE49-F238E27FC236}">
                <a16:creationId xmlns:a16="http://schemas.microsoft.com/office/drawing/2014/main" xmlns="" id="{4EFFCB9F-1CEE-1D5B-791F-2175C8AFE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447800"/>
            <a:ext cx="4065351" cy="4558881"/>
          </a:xfrm>
          <a:prstGeom prst="rect">
            <a:avLst/>
          </a:prstGeom>
        </p:spPr>
      </p:pic>
      <p:pic>
        <p:nvPicPr>
          <p:cNvPr id="3" name="Picture 2">
            <a:extLst>
              <a:ext uri="{FF2B5EF4-FFF2-40B4-BE49-F238E27FC236}">
                <a16:creationId xmlns:a16="http://schemas.microsoft.com/office/drawing/2014/main" xmlns="" id="{68C59A31-899E-7E11-5F93-6DE977F99D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49" y="1447800"/>
            <a:ext cx="2968325" cy="4558881"/>
          </a:xfrm>
          <a:prstGeom prst="rect">
            <a:avLst/>
          </a:prstGeom>
        </p:spPr>
      </p:pic>
      <p:pic>
        <p:nvPicPr>
          <p:cNvPr id="6" name="Picture 5">
            <a:extLst>
              <a:ext uri="{FF2B5EF4-FFF2-40B4-BE49-F238E27FC236}">
                <a16:creationId xmlns:a16="http://schemas.microsoft.com/office/drawing/2014/main" xmlns="" id="{7F7553F7-4CD5-DCBF-BBA1-C2C58447FA87}"/>
              </a:ext>
            </a:extLst>
          </p:cNvPr>
          <p:cNvPicPr>
            <a:picLocks noChangeAspect="1"/>
          </p:cNvPicPr>
          <p:nvPr/>
        </p:nvPicPr>
        <p:blipFill>
          <a:blip r:embed="rId5"/>
          <a:stretch>
            <a:fillRect/>
          </a:stretch>
        </p:blipFill>
        <p:spPr>
          <a:xfrm>
            <a:off x="2257208" y="4648200"/>
            <a:ext cx="4629583" cy="2044969"/>
          </a:xfrm>
          <a:prstGeom prst="rect">
            <a:avLst/>
          </a:prstGeom>
        </p:spPr>
      </p:pic>
    </p:spTree>
    <p:extLst>
      <p:ext uri="{BB962C8B-B14F-4D97-AF65-F5344CB8AC3E}">
        <p14:creationId xmlns:p14="http://schemas.microsoft.com/office/powerpoint/2010/main" val="242779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13CC29A-224B-D8BC-6D09-B609D47FC61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DBBA22F2-71C9-A69C-3BDC-94B39BB86590}"/>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Type I &amp; II Errors</a:t>
            </a:r>
          </a:p>
        </p:txBody>
      </p:sp>
      <p:pic>
        <p:nvPicPr>
          <p:cNvPr id="2050" name="Picture 2">
            <a:extLst>
              <a:ext uri="{FF2B5EF4-FFF2-40B4-BE49-F238E27FC236}">
                <a16:creationId xmlns:a16="http://schemas.microsoft.com/office/drawing/2014/main" xmlns="" id="{37ADEE99-69BB-40A6-BB50-6F12D2EAA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243" y="1600200"/>
            <a:ext cx="6005513" cy="4677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613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65923C-EF78-BA0A-5753-3F77A92A23E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ED91AA62-A2B4-03FD-B934-DD2DC5040FB1}"/>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Type I Charlatans</a:t>
            </a:r>
          </a:p>
        </p:txBody>
      </p:sp>
      <p:pic>
        <p:nvPicPr>
          <p:cNvPr id="3" name="Picture 2">
            <a:extLst>
              <a:ext uri="{FF2B5EF4-FFF2-40B4-BE49-F238E27FC236}">
                <a16:creationId xmlns:a16="http://schemas.microsoft.com/office/drawing/2014/main" xmlns="" id="{B1D6D8F5-3ABC-ABB6-275A-0751B0983C0B}"/>
              </a:ext>
            </a:extLst>
          </p:cNvPr>
          <p:cNvPicPr>
            <a:picLocks noChangeAspect="1"/>
          </p:cNvPicPr>
          <p:nvPr/>
        </p:nvPicPr>
        <p:blipFill>
          <a:blip r:embed="rId3"/>
          <a:stretch>
            <a:fillRect/>
          </a:stretch>
        </p:blipFill>
        <p:spPr>
          <a:xfrm>
            <a:off x="838200" y="1752600"/>
            <a:ext cx="2953162" cy="3753374"/>
          </a:xfrm>
          <a:prstGeom prst="rect">
            <a:avLst/>
          </a:prstGeom>
        </p:spPr>
      </p:pic>
      <p:pic>
        <p:nvPicPr>
          <p:cNvPr id="4" name="Picture 3">
            <a:extLst>
              <a:ext uri="{FF2B5EF4-FFF2-40B4-BE49-F238E27FC236}">
                <a16:creationId xmlns:a16="http://schemas.microsoft.com/office/drawing/2014/main" xmlns="" id="{1FEC72FA-DFA5-D042-7A36-58D96147D11B}"/>
              </a:ext>
            </a:extLst>
          </p:cNvPr>
          <p:cNvPicPr>
            <a:picLocks noChangeAspect="1"/>
          </p:cNvPicPr>
          <p:nvPr/>
        </p:nvPicPr>
        <p:blipFill>
          <a:blip r:embed="rId4"/>
          <a:stretch>
            <a:fillRect/>
          </a:stretch>
        </p:blipFill>
        <p:spPr>
          <a:xfrm>
            <a:off x="3962400" y="1657390"/>
            <a:ext cx="4711299" cy="3943794"/>
          </a:xfrm>
          <a:prstGeom prst="rect">
            <a:avLst/>
          </a:prstGeom>
        </p:spPr>
      </p:pic>
    </p:spTree>
    <p:extLst>
      <p:ext uri="{BB962C8B-B14F-4D97-AF65-F5344CB8AC3E}">
        <p14:creationId xmlns:p14="http://schemas.microsoft.com/office/powerpoint/2010/main" val="34540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A01CCE3-5AF6-2D92-E5C0-47C3F84C44E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25CE0ED5-61F3-D189-5EC4-266678CB8A7A}"/>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Type II Charlatans</a:t>
            </a:r>
          </a:p>
        </p:txBody>
      </p:sp>
      <p:pic>
        <p:nvPicPr>
          <p:cNvPr id="6" name="Picture 5">
            <a:extLst>
              <a:ext uri="{FF2B5EF4-FFF2-40B4-BE49-F238E27FC236}">
                <a16:creationId xmlns:a16="http://schemas.microsoft.com/office/drawing/2014/main" xmlns="" id="{9832A88F-1353-782E-74E5-56EE5F3C40B5}"/>
              </a:ext>
            </a:extLst>
          </p:cNvPr>
          <p:cNvPicPr>
            <a:picLocks noChangeAspect="1"/>
          </p:cNvPicPr>
          <p:nvPr/>
        </p:nvPicPr>
        <p:blipFill>
          <a:blip r:embed="rId3"/>
          <a:stretch>
            <a:fillRect/>
          </a:stretch>
        </p:blipFill>
        <p:spPr>
          <a:xfrm>
            <a:off x="2767973" y="1824660"/>
            <a:ext cx="3329275" cy="3208680"/>
          </a:xfrm>
          <a:prstGeom prst="rect">
            <a:avLst/>
          </a:prstGeom>
        </p:spPr>
      </p:pic>
      <p:pic>
        <p:nvPicPr>
          <p:cNvPr id="8" name="Picture 7">
            <a:extLst>
              <a:ext uri="{FF2B5EF4-FFF2-40B4-BE49-F238E27FC236}">
                <a16:creationId xmlns:a16="http://schemas.microsoft.com/office/drawing/2014/main" xmlns="" id="{D4022E89-1E7C-A642-1AF6-CADC23EA3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7" y="1824660"/>
            <a:ext cx="9037936" cy="3886200"/>
          </a:xfrm>
          <a:prstGeom prst="rect">
            <a:avLst/>
          </a:prstGeom>
        </p:spPr>
      </p:pic>
    </p:spTree>
    <p:extLst>
      <p:ext uri="{BB962C8B-B14F-4D97-AF65-F5344CB8AC3E}">
        <p14:creationId xmlns:p14="http://schemas.microsoft.com/office/powerpoint/2010/main" val="15173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FA51453-6121-F4E4-E625-C17F5A273F9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6128162E-FEBF-EEFA-77D9-8C3D96D84E47}"/>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The Madness of People</a:t>
            </a:r>
          </a:p>
        </p:txBody>
      </p:sp>
      <p:pic>
        <p:nvPicPr>
          <p:cNvPr id="3" name="Picture 2" descr="A portrait of a person with long white hair&#10;&#10;AI-generated content may be incorrect.">
            <a:extLst>
              <a:ext uri="{FF2B5EF4-FFF2-40B4-BE49-F238E27FC236}">
                <a16:creationId xmlns:a16="http://schemas.microsoft.com/office/drawing/2014/main" xmlns="" id="{0E92C48F-BDCB-2D35-4166-F91049EE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81200"/>
            <a:ext cx="3352800" cy="3181636"/>
          </a:xfrm>
          <a:prstGeom prst="rect">
            <a:avLst/>
          </a:prstGeom>
        </p:spPr>
      </p:pic>
      <p:pic>
        <p:nvPicPr>
          <p:cNvPr id="7" name="Picture 6">
            <a:extLst>
              <a:ext uri="{FF2B5EF4-FFF2-40B4-BE49-F238E27FC236}">
                <a16:creationId xmlns:a16="http://schemas.microsoft.com/office/drawing/2014/main" xmlns="" id="{CC499CF9-F5C2-79CB-DCEE-C129683AE21D}"/>
              </a:ext>
            </a:extLst>
          </p:cNvPr>
          <p:cNvPicPr>
            <a:picLocks noChangeAspect="1"/>
          </p:cNvPicPr>
          <p:nvPr/>
        </p:nvPicPr>
        <p:blipFill>
          <a:blip r:embed="rId4"/>
          <a:stretch>
            <a:fillRect/>
          </a:stretch>
        </p:blipFill>
        <p:spPr>
          <a:xfrm>
            <a:off x="4724400" y="1374339"/>
            <a:ext cx="3734321" cy="4591691"/>
          </a:xfrm>
          <a:prstGeom prst="rect">
            <a:avLst/>
          </a:prstGeom>
        </p:spPr>
      </p:pic>
      <p:sp>
        <p:nvSpPr>
          <p:cNvPr id="9" name="TextBox 8">
            <a:extLst>
              <a:ext uri="{FF2B5EF4-FFF2-40B4-BE49-F238E27FC236}">
                <a16:creationId xmlns:a16="http://schemas.microsoft.com/office/drawing/2014/main" xmlns="" id="{C937CF65-F12B-644A-0727-9E5A8A71AC0F}"/>
              </a:ext>
            </a:extLst>
          </p:cNvPr>
          <p:cNvSpPr txBox="1"/>
          <p:nvPr/>
        </p:nvSpPr>
        <p:spPr>
          <a:xfrm>
            <a:off x="5105400" y="4038600"/>
            <a:ext cx="627095" cy="400110"/>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Buy</a:t>
            </a:r>
          </a:p>
        </p:txBody>
      </p:sp>
      <p:cxnSp>
        <p:nvCxnSpPr>
          <p:cNvPr id="11" name="Straight Arrow Connector 10">
            <a:extLst>
              <a:ext uri="{FF2B5EF4-FFF2-40B4-BE49-F238E27FC236}">
                <a16:creationId xmlns:a16="http://schemas.microsoft.com/office/drawing/2014/main" xmlns="" id="{E5A86CEB-307E-7567-0709-3B0EA6E28802}"/>
              </a:ext>
            </a:extLst>
          </p:cNvPr>
          <p:cNvCxnSpPr>
            <a:cxnSpLocks/>
          </p:cNvCxnSpPr>
          <p:nvPr/>
        </p:nvCxnSpPr>
        <p:spPr>
          <a:xfrm>
            <a:off x="5638800" y="4343400"/>
            <a:ext cx="457200" cy="228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xmlns="" id="{2857CBCA-15E1-8782-29B7-CEE4BF4369B5}"/>
              </a:ext>
            </a:extLst>
          </p:cNvPr>
          <p:cNvSpPr txBox="1"/>
          <p:nvPr/>
        </p:nvSpPr>
        <p:spPr>
          <a:xfrm>
            <a:off x="5272125" y="3510053"/>
            <a:ext cx="614271" cy="400110"/>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Sell</a:t>
            </a:r>
          </a:p>
        </p:txBody>
      </p:sp>
      <p:cxnSp>
        <p:nvCxnSpPr>
          <p:cNvPr id="14" name="Straight Arrow Connector 13">
            <a:extLst>
              <a:ext uri="{FF2B5EF4-FFF2-40B4-BE49-F238E27FC236}">
                <a16:creationId xmlns:a16="http://schemas.microsoft.com/office/drawing/2014/main" xmlns="" id="{BE29187A-3ADF-E2C4-2DC7-DE1694E2C63E}"/>
              </a:ext>
            </a:extLst>
          </p:cNvPr>
          <p:cNvCxnSpPr>
            <a:cxnSpLocks/>
          </p:cNvCxnSpPr>
          <p:nvPr/>
        </p:nvCxnSpPr>
        <p:spPr>
          <a:xfrm>
            <a:off x="5823020" y="3814026"/>
            <a:ext cx="442875" cy="1984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xmlns="" id="{AEB9A906-03FD-9763-99BC-71437FDD768B}"/>
              </a:ext>
            </a:extLst>
          </p:cNvPr>
          <p:cNvSpPr txBox="1"/>
          <p:nvPr/>
        </p:nvSpPr>
        <p:spPr>
          <a:xfrm>
            <a:off x="5029200" y="2476368"/>
            <a:ext cx="1236695" cy="707886"/>
          </a:xfrm>
          <a:prstGeom prst="rect">
            <a:avLst/>
          </a:prstGeom>
          <a:noFill/>
        </p:spPr>
        <p:txBody>
          <a:bodyPr wrap="square" rtlCol="0">
            <a:spAutoFit/>
          </a:bodyPr>
          <a:lstStyle/>
          <a:p>
            <a:pPr algn="l"/>
            <a:r>
              <a:rPr lang="en-US" sz="2000" dirty="0">
                <a:latin typeface="Arial" panose="020B0604020202020204" pitchFamily="34" charset="0"/>
                <a:cs typeface="Arial" panose="020B0604020202020204" pitchFamily="34" charset="0"/>
              </a:rPr>
              <a:t>Friends get rich</a:t>
            </a:r>
          </a:p>
        </p:txBody>
      </p:sp>
      <p:cxnSp>
        <p:nvCxnSpPr>
          <p:cNvPr id="17" name="Straight Arrow Connector 16">
            <a:extLst>
              <a:ext uri="{FF2B5EF4-FFF2-40B4-BE49-F238E27FC236}">
                <a16:creationId xmlns:a16="http://schemas.microsoft.com/office/drawing/2014/main" xmlns="" id="{15FC6B41-DFAC-A19B-8AD9-7B45E2914B4C}"/>
              </a:ext>
            </a:extLst>
          </p:cNvPr>
          <p:cNvCxnSpPr>
            <a:cxnSpLocks/>
          </p:cNvCxnSpPr>
          <p:nvPr/>
        </p:nvCxnSpPr>
        <p:spPr>
          <a:xfrm>
            <a:off x="5923902" y="3141031"/>
            <a:ext cx="341993" cy="2631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xmlns="" id="{CAE049BC-947B-9538-6E79-5555A113264E}"/>
              </a:ext>
            </a:extLst>
          </p:cNvPr>
          <p:cNvCxnSpPr>
            <a:cxnSpLocks/>
          </p:cNvCxnSpPr>
          <p:nvPr/>
        </p:nvCxnSpPr>
        <p:spPr>
          <a:xfrm>
            <a:off x="5982450" y="2933545"/>
            <a:ext cx="379499" cy="1188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xmlns="" id="{DF272209-0B31-C4B5-A33F-B5A17C21C189}"/>
              </a:ext>
            </a:extLst>
          </p:cNvPr>
          <p:cNvCxnSpPr>
            <a:cxnSpLocks/>
          </p:cNvCxnSpPr>
          <p:nvPr/>
        </p:nvCxnSpPr>
        <p:spPr>
          <a:xfrm flipV="1">
            <a:off x="6027422" y="2638317"/>
            <a:ext cx="359675" cy="750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TextBox 25">
            <a:extLst>
              <a:ext uri="{FF2B5EF4-FFF2-40B4-BE49-F238E27FC236}">
                <a16:creationId xmlns:a16="http://schemas.microsoft.com/office/drawing/2014/main" xmlns="" id="{6AA5367E-7570-A324-0EE7-6B5C9DB5DA31}"/>
              </a:ext>
            </a:extLst>
          </p:cNvPr>
          <p:cNvSpPr txBox="1"/>
          <p:nvPr/>
        </p:nvSpPr>
        <p:spPr>
          <a:xfrm>
            <a:off x="5204672" y="1444543"/>
            <a:ext cx="1236695" cy="707886"/>
          </a:xfrm>
          <a:prstGeom prst="rect">
            <a:avLst/>
          </a:prstGeom>
          <a:noFill/>
        </p:spPr>
        <p:txBody>
          <a:bodyPr wrap="square" rtlCol="0">
            <a:spAutoFit/>
          </a:bodyPr>
          <a:lstStyle/>
          <a:p>
            <a:pPr algn="l"/>
            <a:r>
              <a:rPr lang="en-US" sz="2000" dirty="0">
                <a:latin typeface="Arial" panose="020B0604020202020204" pitchFamily="34" charset="0"/>
                <a:cs typeface="Arial" panose="020B0604020202020204" pitchFamily="34" charset="0"/>
              </a:rPr>
              <a:t>Panic </a:t>
            </a:r>
          </a:p>
          <a:p>
            <a:pPr algn="l"/>
            <a:r>
              <a:rPr lang="en-US" sz="2000" dirty="0">
                <a:latin typeface="Arial" panose="020B0604020202020204" pitchFamily="34" charset="0"/>
                <a:cs typeface="Arial" panose="020B0604020202020204" pitchFamily="34" charset="0"/>
              </a:rPr>
              <a:t>Buy</a:t>
            </a:r>
          </a:p>
        </p:txBody>
      </p:sp>
      <p:cxnSp>
        <p:nvCxnSpPr>
          <p:cNvPr id="27" name="Straight Arrow Connector 26">
            <a:extLst>
              <a:ext uri="{FF2B5EF4-FFF2-40B4-BE49-F238E27FC236}">
                <a16:creationId xmlns:a16="http://schemas.microsoft.com/office/drawing/2014/main" xmlns="" id="{7193CF19-C398-8FA8-EB56-BBE3C6F0F8EF}"/>
              </a:ext>
            </a:extLst>
          </p:cNvPr>
          <p:cNvCxnSpPr>
            <a:cxnSpLocks/>
          </p:cNvCxnSpPr>
          <p:nvPr/>
        </p:nvCxnSpPr>
        <p:spPr>
          <a:xfrm>
            <a:off x="5923902" y="1815950"/>
            <a:ext cx="438047" cy="1101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0" name="TextBox 29">
            <a:extLst>
              <a:ext uri="{FF2B5EF4-FFF2-40B4-BE49-F238E27FC236}">
                <a16:creationId xmlns:a16="http://schemas.microsoft.com/office/drawing/2014/main" xmlns="" id="{849541B5-8CFA-81E2-A98C-1B4B4F625116}"/>
              </a:ext>
            </a:extLst>
          </p:cNvPr>
          <p:cNvSpPr txBox="1"/>
          <p:nvPr/>
        </p:nvSpPr>
        <p:spPr>
          <a:xfrm>
            <a:off x="7229562" y="3371963"/>
            <a:ext cx="1236695" cy="400110"/>
          </a:xfrm>
          <a:prstGeom prst="rect">
            <a:avLst/>
          </a:prstGeom>
          <a:noFill/>
        </p:spPr>
        <p:txBody>
          <a:bodyPr wrap="square" rtlCol="0">
            <a:spAutoFit/>
          </a:bodyPr>
          <a:lstStyle/>
          <a:p>
            <a:pPr algn="l"/>
            <a:r>
              <a:rPr lang="en-US" sz="2000" dirty="0">
                <a:latin typeface="Arial" panose="020B0604020202020204" pitchFamily="34" charset="0"/>
                <a:cs typeface="Arial" panose="020B0604020202020204" pitchFamily="34" charset="0"/>
              </a:rPr>
              <a:t>Sell…oof</a:t>
            </a:r>
          </a:p>
        </p:txBody>
      </p:sp>
      <p:cxnSp>
        <p:nvCxnSpPr>
          <p:cNvPr id="31" name="Straight Arrow Connector 30">
            <a:extLst>
              <a:ext uri="{FF2B5EF4-FFF2-40B4-BE49-F238E27FC236}">
                <a16:creationId xmlns:a16="http://schemas.microsoft.com/office/drawing/2014/main" xmlns="" id="{6FAE90F0-6817-6DD4-049B-DA5178E90DDE}"/>
              </a:ext>
            </a:extLst>
          </p:cNvPr>
          <p:cNvCxnSpPr>
            <a:cxnSpLocks/>
          </p:cNvCxnSpPr>
          <p:nvPr/>
        </p:nvCxnSpPr>
        <p:spPr>
          <a:xfrm flipH="1">
            <a:off x="7140870" y="3814026"/>
            <a:ext cx="326730" cy="3007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xmlns="" id="{2CB6AEFB-FBB7-E9E2-9338-9584BD2330BC}"/>
              </a:ext>
            </a:extLst>
          </p:cNvPr>
          <p:cNvCxnSpPr>
            <a:cxnSpLocks/>
          </p:cNvCxnSpPr>
          <p:nvPr/>
        </p:nvCxnSpPr>
        <p:spPr>
          <a:xfrm flipH="1">
            <a:off x="7364515" y="3865185"/>
            <a:ext cx="224287" cy="47821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xmlns="" id="{C4C284CF-3A58-B20C-3B80-7A7623584A83}"/>
              </a:ext>
            </a:extLst>
          </p:cNvPr>
          <p:cNvCxnSpPr>
            <a:cxnSpLocks/>
          </p:cNvCxnSpPr>
          <p:nvPr/>
        </p:nvCxnSpPr>
        <p:spPr>
          <a:xfrm flipH="1">
            <a:off x="7669974" y="3919803"/>
            <a:ext cx="92320" cy="5378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8967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6" grpId="0"/>
      <p:bldP spid="26"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81C86B3-2F05-F7FB-07C9-2CC420F220A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4DD98B99-0874-0C14-274C-CF232673DF2D}"/>
              </a:ext>
            </a:extLst>
          </p:cNvPr>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a:extLst>
              <a:ext uri="{FF2B5EF4-FFF2-40B4-BE49-F238E27FC236}">
                <a16:creationId xmlns:a16="http://schemas.microsoft.com/office/drawing/2014/main" xmlns="" id="{F6ADA879-C182-5B56-D9BF-459F93902CD3}"/>
              </a:ext>
            </a:extLst>
          </p:cNvPr>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E1BC0EAD-2A2C-91CE-743F-7DFEEE883ED7}"/>
              </a:ext>
            </a:extLst>
          </p:cNvPr>
          <p:cNvSpPr txBox="1"/>
          <p:nvPr/>
        </p:nvSpPr>
        <p:spPr>
          <a:xfrm>
            <a:off x="0" y="362635"/>
            <a:ext cx="9144000" cy="646331"/>
          </a:xfrm>
          <a:prstGeom prst="rect">
            <a:avLst/>
          </a:prstGeom>
          <a:noFill/>
        </p:spPr>
        <p:txBody>
          <a:bodyPr wrap="square">
            <a:spAutoFit/>
          </a:bodyPr>
          <a:lstStyle/>
          <a:p>
            <a:pPr algn="ctr"/>
            <a:r>
              <a:rPr lang="en-US" sz="3600" dirty="0">
                <a:solidFill>
                  <a:srgbClr val="002060"/>
                </a:solidFill>
                <a:latin typeface="Arial" panose="020B0604020202020204" pitchFamily="34" charset="0"/>
                <a:ea typeface="+mn-ea"/>
                <a:cs typeface="Arial" panose="020B0604020202020204" pitchFamily="34" charset="0"/>
              </a:rPr>
              <a:t>What if you only invested at market peaks?</a:t>
            </a:r>
            <a:endParaRPr lang="en-US" sz="3600" dirty="0"/>
          </a:p>
        </p:txBody>
      </p:sp>
      <p:pic>
        <p:nvPicPr>
          <p:cNvPr id="14" name="Imagen 2" descr="02">
            <a:extLst>
              <a:ext uri="{FF2B5EF4-FFF2-40B4-BE49-F238E27FC236}">
                <a16:creationId xmlns:a16="http://schemas.microsoft.com/office/drawing/2014/main" xmlns="" id="{A72304C4-D1AB-14FE-E81F-50EED20EE792}"/>
              </a:ext>
            </a:extLst>
          </p:cNvPr>
          <p:cNvPicPr/>
          <p:nvPr/>
        </p:nvPicPr>
        <p:blipFill>
          <a:blip r:embed="rId3"/>
          <a:stretch>
            <a:fillRect/>
          </a:stretch>
        </p:blipFill>
        <p:spPr>
          <a:xfrm>
            <a:off x="1602105" y="1758315"/>
            <a:ext cx="5939790" cy="3341370"/>
          </a:xfrm>
          <a:prstGeom prst="rect">
            <a:avLst/>
          </a:prstGeom>
        </p:spPr>
      </p:pic>
    </p:spTree>
    <p:extLst>
      <p:ext uri="{BB962C8B-B14F-4D97-AF65-F5344CB8AC3E}">
        <p14:creationId xmlns:p14="http://schemas.microsoft.com/office/powerpoint/2010/main" val="206431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1C60242-47BF-422D-191F-11DBF5EC03B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CE5561C3-097E-6C74-3977-F481F31FFED8}"/>
              </a:ext>
            </a:extLst>
          </p:cNvPr>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xmlns="" id="{305BF30B-E90A-4ED7-3A6A-742A293A36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24600"/>
            <a:ext cx="1504950" cy="46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xmlns="" id="{FEB51235-93DD-BA80-00BE-914A2C255D7E}"/>
              </a:ext>
            </a:extLst>
          </p:cNvPr>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E31EC156-3237-325B-FC8D-4E0E5F853A78}"/>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Bob’s saving strategy</a:t>
            </a:r>
            <a:endParaRPr lang="en-US" sz="4400" dirty="0"/>
          </a:p>
        </p:txBody>
      </p:sp>
      <p:pic>
        <p:nvPicPr>
          <p:cNvPr id="3" name="Picture 2">
            <a:extLst>
              <a:ext uri="{FF2B5EF4-FFF2-40B4-BE49-F238E27FC236}">
                <a16:creationId xmlns:a16="http://schemas.microsoft.com/office/drawing/2014/main" xmlns="" id="{2CBFE2D0-6D5F-E2EB-E414-A8922CD60BBC}"/>
              </a:ext>
            </a:extLst>
          </p:cNvPr>
          <p:cNvPicPr>
            <a:picLocks noChangeAspect="1"/>
          </p:cNvPicPr>
          <p:nvPr/>
        </p:nvPicPr>
        <p:blipFill>
          <a:blip r:embed="rId4"/>
          <a:stretch>
            <a:fillRect/>
          </a:stretch>
        </p:blipFill>
        <p:spPr>
          <a:xfrm>
            <a:off x="1876337" y="2133600"/>
            <a:ext cx="5391326" cy="3111566"/>
          </a:xfrm>
          <a:prstGeom prst="rect">
            <a:avLst/>
          </a:prstGeom>
        </p:spPr>
      </p:pic>
    </p:spTree>
    <p:extLst>
      <p:ext uri="{BB962C8B-B14F-4D97-AF65-F5344CB8AC3E}">
        <p14:creationId xmlns:p14="http://schemas.microsoft.com/office/powerpoint/2010/main" val="1202932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990599"/>
          </a:xfrm>
        </p:spPr>
        <p:txBody>
          <a:bodyPr>
            <a:normAutofit fontScale="90000"/>
          </a:bodyPr>
          <a:lstStyle/>
          <a:p>
            <a:r>
              <a:rPr lang="en-US" sz="4600" dirty="0">
                <a:solidFill>
                  <a:schemeClr val="tx1">
                    <a:lumMod val="50000"/>
                    <a:lumOff val="50000"/>
                  </a:schemeClr>
                </a:solidFill>
                <a:latin typeface="Arial" panose="020B0604020202020204" pitchFamily="34" charset="0"/>
                <a:ea typeface="+mn-ea"/>
                <a:cs typeface="Arial" panose="020B0604020202020204" pitchFamily="34" charset="0"/>
              </a:rPr>
              <a:t/>
            </a:r>
            <a:br>
              <a:rPr lang="en-US" sz="4600" dirty="0">
                <a:solidFill>
                  <a:schemeClr val="tx1">
                    <a:lumMod val="50000"/>
                    <a:lumOff val="50000"/>
                  </a:schemeClr>
                </a:solidFill>
                <a:latin typeface="Arial" panose="020B0604020202020204" pitchFamily="34" charset="0"/>
                <a:ea typeface="+mn-ea"/>
                <a:cs typeface="Arial" panose="020B0604020202020204" pitchFamily="34" charset="0"/>
              </a:rPr>
            </a:br>
            <a:r>
              <a:rPr lang="en-US" sz="5600" dirty="0">
                <a:solidFill>
                  <a:srgbClr val="002060"/>
                </a:solidFill>
                <a:latin typeface="Arial" panose="020B0604020202020204" pitchFamily="34" charset="0"/>
                <a:ea typeface="+mn-ea"/>
                <a:cs typeface="Arial" panose="020B0604020202020204" pitchFamily="34" charset="0"/>
              </a:rPr>
              <a:t>Risk &amp; Reward</a:t>
            </a:r>
            <a:endParaRPr lang="en-US" sz="3600" dirty="0">
              <a:solidFill>
                <a:schemeClr val="tx1">
                  <a:lumMod val="50000"/>
                  <a:lumOff val="50000"/>
                </a:schemeClr>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fld id="{D662CE34-038C-4D0C-A1AA-65CF0B842A74}" type="slidenum">
              <a:rPr lang="en-US" smtClean="0"/>
              <a:pPr/>
              <a:t>2</a:t>
            </a:fld>
            <a:endParaRPr lang="en-US" dirty="0"/>
          </a:p>
        </p:txBody>
      </p:sp>
      <p:pic>
        <p:nvPicPr>
          <p:cNvPr id="3" name="Picture 2">
            <a:extLst>
              <a:ext uri="{FF2B5EF4-FFF2-40B4-BE49-F238E27FC236}">
                <a16:creationId xmlns:a16="http://schemas.microsoft.com/office/drawing/2014/main" xmlns="" id="{EEF0FFE2-16C1-3969-31D7-ACB038AE50D6}"/>
              </a:ext>
            </a:extLst>
          </p:cNvPr>
          <p:cNvPicPr>
            <a:picLocks noChangeAspect="1"/>
          </p:cNvPicPr>
          <p:nvPr/>
        </p:nvPicPr>
        <p:blipFill>
          <a:blip r:embed="rId2"/>
          <a:stretch>
            <a:fillRect/>
          </a:stretch>
        </p:blipFill>
        <p:spPr>
          <a:xfrm>
            <a:off x="1905000" y="1561101"/>
            <a:ext cx="5334000" cy="4953697"/>
          </a:xfrm>
          <a:prstGeom prst="rect">
            <a:avLst/>
          </a:prstGeom>
        </p:spPr>
      </p:pic>
    </p:spTree>
    <p:extLst>
      <p:ext uri="{BB962C8B-B14F-4D97-AF65-F5344CB8AC3E}">
        <p14:creationId xmlns:p14="http://schemas.microsoft.com/office/powerpoint/2010/main" val="1385567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AE6F266-C01C-93F6-CA64-78380B7223C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4205560A-091B-FABB-7ADF-52B6AE683C6D}"/>
              </a:ext>
            </a:extLst>
          </p:cNvPr>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a:extLst>
              <a:ext uri="{FF2B5EF4-FFF2-40B4-BE49-F238E27FC236}">
                <a16:creationId xmlns:a16="http://schemas.microsoft.com/office/drawing/2014/main" xmlns="" id="{774113E5-E113-7731-B457-048A4885DEBE}"/>
              </a:ext>
            </a:extLst>
          </p:cNvPr>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B071AB9C-99F3-4D90-DFFE-40130D80D10F}"/>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It’s time to invest</a:t>
            </a:r>
            <a:endParaRPr lang="en-US" sz="4400" dirty="0"/>
          </a:p>
        </p:txBody>
      </p:sp>
      <p:pic>
        <p:nvPicPr>
          <p:cNvPr id="17" name="Picture 16">
            <a:extLst>
              <a:ext uri="{FF2B5EF4-FFF2-40B4-BE49-F238E27FC236}">
                <a16:creationId xmlns:a16="http://schemas.microsoft.com/office/drawing/2014/main" xmlns="" id="{ABB1864C-4AF4-BFE5-5591-D64E19489526}"/>
              </a:ext>
            </a:extLst>
          </p:cNvPr>
          <p:cNvPicPr>
            <a:picLocks noChangeAspect="1"/>
          </p:cNvPicPr>
          <p:nvPr/>
        </p:nvPicPr>
        <p:blipFill>
          <a:blip r:embed="rId3"/>
          <a:stretch>
            <a:fillRect/>
          </a:stretch>
        </p:blipFill>
        <p:spPr>
          <a:xfrm>
            <a:off x="1219200" y="1524000"/>
            <a:ext cx="6466879" cy="3530664"/>
          </a:xfrm>
          <a:prstGeom prst="rect">
            <a:avLst/>
          </a:prstGeom>
        </p:spPr>
      </p:pic>
    </p:spTree>
    <p:extLst>
      <p:ext uri="{BB962C8B-B14F-4D97-AF65-F5344CB8AC3E}">
        <p14:creationId xmlns:p14="http://schemas.microsoft.com/office/powerpoint/2010/main" val="3380724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DDB7090-610D-15BF-099E-F73BC4581D4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7D0CCA1B-80DF-7EC2-7664-2EBD4F9E20BF}"/>
              </a:ext>
            </a:extLst>
          </p:cNvPr>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a:extLst>
              <a:ext uri="{FF2B5EF4-FFF2-40B4-BE49-F238E27FC236}">
                <a16:creationId xmlns:a16="http://schemas.microsoft.com/office/drawing/2014/main" xmlns="" id="{D11848DB-11DF-7208-1E58-C674144B5759}"/>
              </a:ext>
            </a:extLst>
          </p:cNvPr>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10DC7920-B4C9-CDD3-AC56-92B96D23FBEC}"/>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Bob’s 1</a:t>
            </a:r>
            <a:r>
              <a:rPr lang="en-US" sz="4400" baseline="30000" dirty="0">
                <a:solidFill>
                  <a:srgbClr val="002060"/>
                </a:solidFill>
                <a:latin typeface="Arial" panose="020B0604020202020204" pitchFamily="34" charset="0"/>
                <a:ea typeface="+mn-ea"/>
                <a:cs typeface="Arial" panose="020B0604020202020204" pitchFamily="34" charset="0"/>
              </a:rPr>
              <a:t>st</a:t>
            </a:r>
            <a:r>
              <a:rPr lang="en-US" sz="4400" dirty="0">
                <a:solidFill>
                  <a:srgbClr val="002060"/>
                </a:solidFill>
                <a:latin typeface="Arial" panose="020B0604020202020204" pitchFamily="34" charset="0"/>
                <a:ea typeface="+mn-ea"/>
                <a:cs typeface="Arial" panose="020B0604020202020204" pitchFamily="34" charset="0"/>
              </a:rPr>
              <a:t> investment</a:t>
            </a:r>
            <a:endParaRPr lang="en-US" sz="4400" dirty="0"/>
          </a:p>
        </p:txBody>
      </p:sp>
      <p:pic>
        <p:nvPicPr>
          <p:cNvPr id="11" name="Picture 10">
            <a:extLst>
              <a:ext uri="{FF2B5EF4-FFF2-40B4-BE49-F238E27FC236}">
                <a16:creationId xmlns:a16="http://schemas.microsoft.com/office/drawing/2014/main" xmlns="" id="{8C43A0B3-E2F1-6902-1A84-014EB4824FB6}"/>
              </a:ext>
            </a:extLst>
          </p:cNvPr>
          <p:cNvPicPr>
            <a:picLocks noChangeAspect="1"/>
          </p:cNvPicPr>
          <p:nvPr/>
        </p:nvPicPr>
        <p:blipFill>
          <a:blip r:embed="rId3"/>
          <a:stretch>
            <a:fillRect/>
          </a:stretch>
        </p:blipFill>
        <p:spPr>
          <a:xfrm>
            <a:off x="1858467" y="2057400"/>
            <a:ext cx="5427065" cy="2962337"/>
          </a:xfrm>
          <a:prstGeom prst="rect">
            <a:avLst/>
          </a:prstGeom>
        </p:spPr>
      </p:pic>
    </p:spTree>
    <p:extLst>
      <p:ext uri="{BB962C8B-B14F-4D97-AF65-F5344CB8AC3E}">
        <p14:creationId xmlns:p14="http://schemas.microsoft.com/office/powerpoint/2010/main" val="124309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98500F1-5B09-D059-CCE6-7BE7E7E21F2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1FBCFE9A-030C-F78E-F90A-1D2ECA924843}"/>
              </a:ext>
            </a:extLst>
          </p:cNvPr>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a:extLst>
              <a:ext uri="{FF2B5EF4-FFF2-40B4-BE49-F238E27FC236}">
                <a16:creationId xmlns:a16="http://schemas.microsoft.com/office/drawing/2014/main" xmlns="" id="{734FF678-CC5F-BE6E-0488-36469090541E}"/>
              </a:ext>
            </a:extLst>
          </p:cNvPr>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351CAD38-2A76-AA8D-9D38-63F1D85505ED}"/>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The death of equities</a:t>
            </a:r>
            <a:endParaRPr lang="en-US" sz="4400" dirty="0"/>
          </a:p>
        </p:txBody>
      </p:sp>
      <p:pic>
        <p:nvPicPr>
          <p:cNvPr id="3" name="Picture 2">
            <a:extLst>
              <a:ext uri="{FF2B5EF4-FFF2-40B4-BE49-F238E27FC236}">
                <a16:creationId xmlns:a16="http://schemas.microsoft.com/office/drawing/2014/main" xmlns="" id="{AE53813F-D6B4-A0BA-B446-D4EA927432FD}"/>
              </a:ext>
            </a:extLst>
          </p:cNvPr>
          <p:cNvPicPr>
            <a:picLocks noChangeAspect="1"/>
          </p:cNvPicPr>
          <p:nvPr/>
        </p:nvPicPr>
        <p:blipFill>
          <a:blip r:embed="rId3"/>
          <a:stretch>
            <a:fillRect/>
          </a:stretch>
        </p:blipFill>
        <p:spPr>
          <a:xfrm>
            <a:off x="3352800" y="1524000"/>
            <a:ext cx="2686425" cy="3934374"/>
          </a:xfrm>
          <a:prstGeom prst="rect">
            <a:avLst/>
          </a:prstGeom>
        </p:spPr>
      </p:pic>
    </p:spTree>
    <p:extLst>
      <p:ext uri="{BB962C8B-B14F-4D97-AF65-F5344CB8AC3E}">
        <p14:creationId xmlns:p14="http://schemas.microsoft.com/office/powerpoint/2010/main" val="3473544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26AF46C-5450-EB87-EAA7-7830F732B07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833F67A7-46B2-C551-1628-4AB875DCBC9A}"/>
              </a:ext>
            </a:extLst>
          </p:cNvPr>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a:extLst>
              <a:ext uri="{FF2B5EF4-FFF2-40B4-BE49-F238E27FC236}">
                <a16:creationId xmlns:a16="http://schemas.microsoft.com/office/drawing/2014/main" xmlns="" id="{57AFF4AC-3AE2-3DFD-CE97-20B790B49F25}"/>
              </a:ext>
            </a:extLst>
          </p:cNvPr>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BA2B37EA-995A-BEB9-0E21-20CE533866CB}"/>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Bob was always nervous…</a:t>
            </a:r>
            <a:endParaRPr lang="en-US" sz="4400" dirty="0"/>
          </a:p>
        </p:txBody>
      </p:sp>
      <p:pic>
        <p:nvPicPr>
          <p:cNvPr id="6" name="Picture 5" descr="A picture containing text, linedrawing&#10;&#10;Description automatically generated">
            <a:extLst>
              <a:ext uri="{FF2B5EF4-FFF2-40B4-BE49-F238E27FC236}">
                <a16:creationId xmlns:a16="http://schemas.microsoft.com/office/drawing/2014/main" xmlns="" id="{F682C44B-578D-D71C-AFED-9E3D8CC7B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8706" y="1849206"/>
            <a:ext cx="4766587" cy="2722794"/>
          </a:xfrm>
          <a:prstGeom prst="rect">
            <a:avLst/>
          </a:prstGeom>
        </p:spPr>
      </p:pic>
      <p:sp>
        <p:nvSpPr>
          <p:cNvPr id="11" name="TextBox 10">
            <a:extLst>
              <a:ext uri="{FF2B5EF4-FFF2-40B4-BE49-F238E27FC236}">
                <a16:creationId xmlns:a16="http://schemas.microsoft.com/office/drawing/2014/main" xmlns="" id="{8D1C8A23-8C7A-E3FB-6E64-DA77AD710959}"/>
              </a:ext>
            </a:extLst>
          </p:cNvPr>
          <p:cNvSpPr txBox="1"/>
          <p:nvPr/>
        </p:nvSpPr>
        <p:spPr>
          <a:xfrm>
            <a:off x="-76200" y="5327584"/>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…but he did have one saving grace</a:t>
            </a:r>
            <a:endParaRPr lang="en-US" sz="4400" dirty="0"/>
          </a:p>
        </p:txBody>
      </p:sp>
    </p:spTree>
    <p:extLst>
      <p:ext uri="{BB962C8B-B14F-4D97-AF65-F5344CB8AC3E}">
        <p14:creationId xmlns:p14="http://schemas.microsoft.com/office/powerpoint/2010/main" val="133341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57123CB-0023-B574-83E7-FA0159147AF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05748CE-DBDA-3BE7-6B4E-72ECB788F6C5}"/>
              </a:ext>
            </a:extLst>
          </p:cNvPr>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xmlns="" id="{6C2F552D-BEDA-0E6F-79BB-A4A0614EA4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24600"/>
            <a:ext cx="1504950" cy="46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xmlns="" id="{45CC1966-32B7-D769-4311-D4520EC9F720}"/>
              </a:ext>
            </a:extLst>
          </p:cNvPr>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128574A7-2918-FCEB-1CEE-3F490EEC8A08}"/>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Bob’s 2</a:t>
            </a:r>
            <a:r>
              <a:rPr lang="en-US" sz="4400" baseline="30000" dirty="0">
                <a:solidFill>
                  <a:srgbClr val="002060"/>
                </a:solidFill>
                <a:latin typeface="Arial" panose="020B0604020202020204" pitchFamily="34" charset="0"/>
                <a:ea typeface="+mn-ea"/>
                <a:cs typeface="Arial" panose="020B0604020202020204" pitchFamily="34" charset="0"/>
              </a:rPr>
              <a:t>nd</a:t>
            </a:r>
            <a:r>
              <a:rPr lang="en-US" sz="4400" dirty="0">
                <a:solidFill>
                  <a:srgbClr val="002060"/>
                </a:solidFill>
                <a:latin typeface="Arial" panose="020B0604020202020204" pitchFamily="34" charset="0"/>
                <a:ea typeface="+mn-ea"/>
                <a:cs typeface="Arial" panose="020B0604020202020204" pitchFamily="34" charset="0"/>
              </a:rPr>
              <a:t> investment</a:t>
            </a:r>
            <a:endParaRPr lang="en-US" sz="4400" dirty="0"/>
          </a:p>
        </p:txBody>
      </p:sp>
      <p:pic>
        <p:nvPicPr>
          <p:cNvPr id="3" name="Picture 2" descr="Diagram&#10;&#10;Description automatically generated">
            <a:extLst>
              <a:ext uri="{FF2B5EF4-FFF2-40B4-BE49-F238E27FC236}">
                <a16:creationId xmlns:a16="http://schemas.microsoft.com/office/drawing/2014/main" xmlns="" id="{4D74F92A-119D-FEB2-D007-23C4B7DBD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629" y="1828800"/>
            <a:ext cx="5377543" cy="2971800"/>
          </a:xfrm>
          <a:prstGeom prst="rect">
            <a:avLst/>
          </a:prstGeom>
        </p:spPr>
      </p:pic>
    </p:spTree>
    <p:extLst>
      <p:ext uri="{BB962C8B-B14F-4D97-AF65-F5344CB8AC3E}">
        <p14:creationId xmlns:p14="http://schemas.microsoft.com/office/powerpoint/2010/main" val="113159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FB70213-3595-C646-E593-7D42B089A79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B9734DD8-523A-B93A-CB2B-B5310339368A}"/>
              </a:ext>
            </a:extLst>
          </p:cNvPr>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a:extLst>
              <a:ext uri="{FF2B5EF4-FFF2-40B4-BE49-F238E27FC236}">
                <a16:creationId xmlns:a16="http://schemas.microsoft.com/office/drawing/2014/main" xmlns="" id="{2ECF3337-36C2-A5FC-B48A-5E936019953C}"/>
              </a:ext>
            </a:extLst>
          </p:cNvPr>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2BD58F98-E5CC-5245-2A65-BEFA8C4D4FEE}"/>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Black Monday</a:t>
            </a:r>
            <a:endParaRPr lang="en-US" sz="4400" dirty="0"/>
          </a:p>
        </p:txBody>
      </p:sp>
      <p:pic>
        <p:nvPicPr>
          <p:cNvPr id="5" name="Picture 4" descr="A picture containing text, newspaper&#10;&#10;Description automatically generated">
            <a:extLst>
              <a:ext uri="{FF2B5EF4-FFF2-40B4-BE49-F238E27FC236}">
                <a16:creationId xmlns:a16="http://schemas.microsoft.com/office/drawing/2014/main" xmlns="" id="{7E73752C-71E7-648D-A52D-E06503CA6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5" y="1158164"/>
            <a:ext cx="7429500" cy="4953000"/>
          </a:xfrm>
          <a:prstGeom prst="rect">
            <a:avLst/>
          </a:prstGeom>
        </p:spPr>
      </p:pic>
    </p:spTree>
    <p:extLst>
      <p:ext uri="{BB962C8B-B14F-4D97-AF65-F5344CB8AC3E}">
        <p14:creationId xmlns:p14="http://schemas.microsoft.com/office/powerpoint/2010/main" val="3678946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749700E-AA78-A086-3C41-B4DE691406F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1936F8C4-9367-138C-81AE-5EEDE9BB740E}"/>
              </a:ext>
            </a:extLst>
          </p:cNvPr>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a:extLst>
              <a:ext uri="{FF2B5EF4-FFF2-40B4-BE49-F238E27FC236}">
                <a16:creationId xmlns:a16="http://schemas.microsoft.com/office/drawing/2014/main" xmlns="" id="{C4324BC1-CBCE-402B-28AA-45EDF4B3C5B3}"/>
              </a:ext>
            </a:extLst>
          </p:cNvPr>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97FDD277-B9B7-9A0B-9690-B49979DC21C0}"/>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Bob’s 3</a:t>
            </a:r>
            <a:r>
              <a:rPr lang="en-US" sz="4400" baseline="30000" dirty="0">
                <a:solidFill>
                  <a:srgbClr val="002060"/>
                </a:solidFill>
                <a:latin typeface="Arial" panose="020B0604020202020204" pitchFamily="34" charset="0"/>
                <a:ea typeface="+mn-ea"/>
                <a:cs typeface="Arial" panose="020B0604020202020204" pitchFamily="34" charset="0"/>
              </a:rPr>
              <a:t>rd</a:t>
            </a:r>
            <a:r>
              <a:rPr lang="en-US" sz="4400" dirty="0">
                <a:solidFill>
                  <a:srgbClr val="002060"/>
                </a:solidFill>
                <a:latin typeface="Arial" panose="020B0604020202020204" pitchFamily="34" charset="0"/>
                <a:ea typeface="+mn-ea"/>
                <a:cs typeface="Arial" panose="020B0604020202020204" pitchFamily="34" charset="0"/>
              </a:rPr>
              <a:t> investment</a:t>
            </a:r>
            <a:endParaRPr lang="en-US" sz="4400" dirty="0"/>
          </a:p>
        </p:txBody>
      </p:sp>
      <p:pic>
        <p:nvPicPr>
          <p:cNvPr id="3" name="Picture 2" descr="Diagram&#10;&#10;Description automatically generated">
            <a:extLst>
              <a:ext uri="{FF2B5EF4-FFF2-40B4-BE49-F238E27FC236}">
                <a16:creationId xmlns:a16="http://schemas.microsoft.com/office/drawing/2014/main" xmlns="" id="{FC09665E-3702-CFA2-AF07-A02187F3E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082" y="1809750"/>
            <a:ext cx="5976201" cy="3238500"/>
          </a:xfrm>
          <a:prstGeom prst="rect">
            <a:avLst/>
          </a:prstGeom>
        </p:spPr>
      </p:pic>
    </p:spTree>
    <p:extLst>
      <p:ext uri="{BB962C8B-B14F-4D97-AF65-F5344CB8AC3E}">
        <p14:creationId xmlns:p14="http://schemas.microsoft.com/office/powerpoint/2010/main" val="426649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9B6D86E-F90E-00DA-0EC7-550AC4E37AB1}"/>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F13033B3-EFFE-69C1-C51B-C61CF06448B2}"/>
              </a:ext>
            </a:extLst>
          </p:cNvPr>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a:extLst>
              <a:ext uri="{FF2B5EF4-FFF2-40B4-BE49-F238E27FC236}">
                <a16:creationId xmlns:a16="http://schemas.microsoft.com/office/drawing/2014/main" xmlns="" id="{F08C9476-16EB-06E0-FB25-747A0098A14F}"/>
              </a:ext>
            </a:extLst>
          </p:cNvPr>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88060B7C-F391-5D75-833D-2C983D7C272B}"/>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The dot-com crash</a:t>
            </a:r>
            <a:endParaRPr lang="en-US" sz="4400" dirty="0"/>
          </a:p>
        </p:txBody>
      </p:sp>
      <p:pic>
        <p:nvPicPr>
          <p:cNvPr id="5" name="Picture 4">
            <a:extLst>
              <a:ext uri="{FF2B5EF4-FFF2-40B4-BE49-F238E27FC236}">
                <a16:creationId xmlns:a16="http://schemas.microsoft.com/office/drawing/2014/main" xmlns="" id="{ADA03F9E-DE42-0445-7DE4-E5ACB3935EF0}"/>
              </a:ext>
            </a:extLst>
          </p:cNvPr>
          <p:cNvPicPr>
            <a:picLocks noChangeAspect="1"/>
          </p:cNvPicPr>
          <p:nvPr/>
        </p:nvPicPr>
        <p:blipFill>
          <a:blip r:embed="rId3"/>
          <a:stretch>
            <a:fillRect/>
          </a:stretch>
        </p:blipFill>
        <p:spPr>
          <a:xfrm>
            <a:off x="956687" y="1366430"/>
            <a:ext cx="3443640" cy="4468301"/>
          </a:xfrm>
          <a:prstGeom prst="rect">
            <a:avLst/>
          </a:prstGeom>
        </p:spPr>
      </p:pic>
      <p:pic>
        <p:nvPicPr>
          <p:cNvPr id="3" name="Picture 2">
            <a:extLst>
              <a:ext uri="{FF2B5EF4-FFF2-40B4-BE49-F238E27FC236}">
                <a16:creationId xmlns:a16="http://schemas.microsoft.com/office/drawing/2014/main" xmlns="" id="{425E529F-A295-22E2-D39B-05C5954DC92B}"/>
              </a:ext>
            </a:extLst>
          </p:cNvPr>
          <p:cNvPicPr>
            <a:picLocks noChangeAspect="1"/>
          </p:cNvPicPr>
          <p:nvPr/>
        </p:nvPicPr>
        <p:blipFill>
          <a:blip r:embed="rId4"/>
          <a:stretch>
            <a:fillRect/>
          </a:stretch>
        </p:blipFill>
        <p:spPr>
          <a:xfrm>
            <a:off x="4913211" y="1306152"/>
            <a:ext cx="3316389" cy="4511832"/>
          </a:xfrm>
          <a:prstGeom prst="rect">
            <a:avLst/>
          </a:prstGeom>
        </p:spPr>
      </p:pic>
    </p:spTree>
    <p:extLst>
      <p:ext uri="{BB962C8B-B14F-4D97-AF65-F5344CB8AC3E}">
        <p14:creationId xmlns:p14="http://schemas.microsoft.com/office/powerpoint/2010/main" val="363439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307A98-B378-2ABD-8795-07D12BDDE63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94121CAF-3783-C734-ED3C-2CF0626B036A}"/>
              </a:ext>
            </a:extLst>
          </p:cNvPr>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a:extLst>
              <a:ext uri="{FF2B5EF4-FFF2-40B4-BE49-F238E27FC236}">
                <a16:creationId xmlns:a16="http://schemas.microsoft.com/office/drawing/2014/main" xmlns="" id="{AC837723-258E-E7EC-F31C-23D700447325}"/>
              </a:ext>
            </a:extLst>
          </p:cNvPr>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28D58F03-A1EB-7F92-A4F8-031C467B6D31}"/>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Bob’s 4</a:t>
            </a:r>
            <a:r>
              <a:rPr lang="en-US" sz="4400" baseline="30000" dirty="0">
                <a:solidFill>
                  <a:srgbClr val="002060"/>
                </a:solidFill>
                <a:latin typeface="Arial" panose="020B0604020202020204" pitchFamily="34" charset="0"/>
                <a:ea typeface="+mn-ea"/>
                <a:cs typeface="Arial" panose="020B0604020202020204" pitchFamily="34" charset="0"/>
              </a:rPr>
              <a:t>th</a:t>
            </a:r>
            <a:r>
              <a:rPr lang="en-US" sz="4400" dirty="0">
                <a:solidFill>
                  <a:srgbClr val="002060"/>
                </a:solidFill>
                <a:latin typeface="Arial" panose="020B0604020202020204" pitchFamily="34" charset="0"/>
                <a:ea typeface="+mn-ea"/>
                <a:cs typeface="Arial" panose="020B0604020202020204" pitchFamily="34" charset="0"/>
              </a:rPr>
              <a:t> investment</a:t>
            </a:r>
            <a:endParaRPr lang="en-US" sz="4400" dirty="0"/>
          </a:p>
        </p:txBody>
      </p:sp>
      <p:pic>
        <p:nvPicPr>
          <p:cNvPr id="3" name="Picture 2" descr="Diagram&#10;&#10;Description automatically generated">
            <a:extLst>
              <a:ext uri="{FF2B5EF4-FFF2-40B4-BE49-F238E27FC236}">
                <a16:creationId xmlns:a16="http://schemas.microsoft.com/office/drawing/2014/main" xmlns="" id="{297F6D14-FEDE-9659-A5DA-316B3EA56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057400"/>
            <a:ext cx="5255816" cy="2895600"/>
          </a:xfrm>
          <a:prstGeom prst="rect">
            <a:avLst/>
          </a:prstGeom>
        </p:spPr>
      </p:pic>
    </p:spTree>
    <p:extLst>
      <p:ext uri="{BB962C8B-B14F-4D97-AF65-F5344CB8AC3E}">
        <p14:creationId xmlns:p14="http://schemas.microsoft.com/office/powerpoint/2010/main" val="62921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15A6696-77CA-315E-2C6F-605D870BD9E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8FDFCF4F-2223-C841-D8C6-7A2CEEF23CAE}"/>
              </a:ext>
            </a:extLst>
          </p:cNvPr>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a:extLst>
              <a:ext uri="{FF2B5EF4-FFF2-40B4-BE49-F238E27FC236}">
                <a16:creationId xmlns:a16="http://schemas.microsoft.com/office/drawing/2014/main" xmlns="" id="{AC0FA9C2-6A83-B3CC-9300-A3860631C4AD}"/>
              </a:ext>
            </a:extLst>
          </p:cNvPr>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5D5C054C-BEDB-1681-1188-98F139C08902}"/>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The Great Recession</a:t>
            </a:r>
            <a:endParaRPr lang="en-US" sz="4400" dirty="0"/>
          </a:p>
        </p:txBody>
      </p:sp>
      <p:pic>
        <p:nvPicPr>
          <p:cNvPr id="5" name="Picture 4">
            <a:extLst>
              <a:ext uri="{FF2B5EF4-FFF2-40B4-BE49-F238E27FC236}">
                <a16:creationId xmlns:a16="http://schemas.microsoft.com/office/drawing/2014/main" xmlns="" id="{C516444F-522B-7C8F-EF3A-F7D72FC38459}"/>
              </a:ext>
            </a:extLst>
          </p:cNvPr>
          <p:cNvPicPr>
            <a:picLocks noChangeAspect="1"/>
          </p:cNvPicPr>
          <p:nvPr/>
        </p:nvPicPr>
        <p:blipFill>
          <a:blip r:embed="rId3"/>
          <a:stretch>
            <a:fillRect/>
          </a:stretch>
        </p:blipFill>
        <p:spPr>
          <a:xfrm>
            <a:off x="2819400" y="1371600"/>
            <a:ext cx="3724795" cy="5039428"/>
          </a:xfrm>
          <a:prstGeom prst="rect">
            <a:avLst/>
          </a:prstGeom>
        </p:spPr>
      </p:pic>
    </p:spTree>
    <p:extLst>
      <p:ext uri="{BB962C8B-B14F-4D97-AF65-F5344CB8AC3E}">
        <p14:creationId xmlns:p14="http://schemas.microsoft.com/office/powerpoint/2010/main" val="3595155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1549" y="51596"/>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Agenda</a:t>
            </a:r>
          </a:p>
        </p:txBody>
      </p:sp>
      <p:sp>
        <p:nvSpPr>
          <p:cNvPr id="2" name="TextBox 1">
            <a:extLst>
              <a:ext uri="{FF2B5EF4-FFF2-40B4-BE49-F238E27FC236}">
                <a16:creationId xmlns:a16="http://schemas.microsoft.com/office/drawing/2014/main" xmlns="" id="{56AE2279-AA55-5F09-6C65-5D14A09A33EB}"/>
              </a:ext>
            </a:extLst>
          </p:cNvPr>
          <p:cNvSpPr txBox="1"/>
          <p:nvPr/>
        </p:nvSpPr>
        <p:spPr>
          <a:xfrm>
            <a:off x="1219200" y="2057400"/>
            <a:ext cx="7863250" cy="523220"/>
          </a:xfrm>
          <a:prstGeom prst="rect">
            <a:avLst/>
          </a:prstGeom>
          <a:noFill/>
        </p:spPr>
        <p:txBody>
          <a:bodyPr wrap="square" rtlCol="0">
            <a:spAutoFit/>
          </a:bodyPr>
          <a:lstStyle/>
          <a:p>
            <a:pPr algn="l"/>
            <a:r>
              <a:rPr lang="en-US" sz="2800" dirty="0">
                <a:solidFill>
                  <a:schemeClr val="tx1">
                    <a:lumMod val="75000"/>
                    <a:lumOff val="25000"/>
                  </a:schemeClr>
                </a:solidFill>
                <a:latin typeface="Arial" panose="020B0604020202020204" pitchFamily="34" charset="0"/>
                <a:cs typeface="Arial" panose="020B0604020202020204" pitchFamily="34" charset="0"/>
              </a:rPr>
              <a:t>1. Some stories about risk and reward.</a:t>
            </a:r>
          </a:p>
        </p:txBody>
      </p:sp>
      <p:sp>
        <p:nvSpPr>
          <p:cNvPr id="4" name="TextBox 3">
            <a:extLst>
              <a:ext uri="{FF2B5EF4-FFF2-40B4-BE49-F238E27FC236}">
                <a16:creationId xmlns:a16="http://schemas.microsoft.com/office/drawing/2014/main" xmlns="" id="{9AD8B567-16FD-C13D-15A1-C4C6F756F6A3}"/>
              </a:ext>
            </a:extLst>
          </p:cNvPr>
          <p:cNvSpPr txBox="1"/>
          <p:nvPr/>
        </p:nvSpPr>
        <p:spPr>
          <a:xfrm>
            <a:off x="1219200" y="3505200"/>
            <a:ext cx="7863250" cy="523220"/>
          </a:xfrm>
          <a:prstGeom prst="rect">
            <a:avLst/>
          </a:prstGeom>
          <a:noFill/>
        </p:spPr>
        <p:txBody>
          <a:bodyPr wrap="square" rtlCol="0">
            <a:spAutoFit/>
          </a:bodyPr>
          <a:lstStyle/>
          <a:p>
            <a:pPr algn="l"/>
            <a:r>
              <a:rPr lang="en-US" sz="2800" dirty="0">
                <a:solidFill>
                  <a:schemeClr val="tx1">
                    <a:lumMod val="75000"/>
                    <a:lumOff val="25000"/>
                  </a:schemeClr>
                </a:solidFill>
                <a:latin typeface="Arial" panose="020B0604020202020204" pitchFamily="34" charset="0"/>
                <a:cs typeface="Arial" panose="020B0604020202020204" pitchFamily="34" charset="0"/>
              </a:rPr>
              <a:t>2. How to manage risk.</a:t>
            </a:r>
          </a:p>
        </p:txBody>
      </p:sp>
      <p:sp>
        <p:nvSpPr>
          <p:cNvPr id="3" name="TextBox 2">
            <a:extLst>
              <a:ext uri="{FF2B5EF4-FFF2-40B4-BE49-F238E27FC236}">
                <a16:creationId xmlns:a16="http://schemas.microsoft.com/office/drawing/2014/main" xmlns="" id="{45CEE753-A7DA-5C5D-EF85-D4B41BD2B759}"/>
              </a:ext>
            </a:extLst>
          </p:cNvPr>
          <p:cNvSpPr txBox="1"/>
          <p:nvPr/>
        </p:nvSpPr>
        <p:spPr>
          <a:xfrm>
            <a:off x="1227574" y="4800600"/>
            <a:ext cx="7863250" cy="523220"/>
          </a:xfrm>
          <a:prstGeom prst="rect">
            <a:avLst/>
          </a:prstGeom>
          <a:noFill/>
        </p:spPr>
        <p:txBody>
          <a:bodyPr wrap="square" rtlCol="0">
            <a:spAutoFit/>
          </a:bodyPr>
          <a:lstStyle/>
          <a:p>
            <a:pPr algn="l"/>
            <a:r>
              <a:rPr lang="en-US" sz="2800" dirty="0">
                <a:solidFill>
                  <a:schemeClr val="tx1">
                    <a:lumMod val="75000"/>
                    <a:lumOff val="25000"/>
                  </a:schemeClr>
                </a:solidFill>
                <a:latin typeface="Arial" panose="020B0604020202020204" pitchFamily="34" charset="0"/>
                <a:cs typeface="Arial" panose="020B0604020202020204" pitchFamily="34" charset="0"/>
              </a:rPr>
              <a:t>3. Some thoughts on the current risks.</a:t>
            </a:r>
          </a:p>
        </p:txBody>
      </p:sp>
    </p:spTree>
    <p:extLst>
      <p:ext uri="{BB962C8B-B14F-4D97-AF65-F5344CB8AC3E}">
        <p14:creationId xmlns:p14="http://schemas.microsoft.com/office/powerpoint/2010/main" val="275477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1EEA971-6929-5A2F-B616-92A13EAD9F6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5C3ABB41-03DD-4E8B-0F30-B10FCCDF1112}"/>
              </a:ext>
            </a:extLst>
          </p:cNvPr>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a:extLst>
              <a:ext uri="{FF2B5EF4-FFF2-40B4-BE49-F238E27FC236}">
                <a16:creationId xmlns:a16="http://schemas.microsoft.com/office/drawing/2014/main" xmlns="" id="{04B681A5-AF22-FC96-7E80-776ED88EB3E5}"/>
              </a:ext>
            </a:extLst>
          </p:cNvPr>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5777FBE6-1E07-B015-8AF7-8EF462BEEDC3}"/>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Bob always </a:t>
            </a:r>
            <a:r>
              <a:rPr lang="en-US" sz="4400" dirty="0">
                <a:solidFill>
                  <a:srgbClr val="002060"/>
                </a:solidFill>
                <a:latin typeface="Arial" panose="020B0604020202020204" pitchFamily="34" charset="0"/>
                <a:cs typeface="Arial" panose="020B0604020202020204" pitchFamily="34" charset="0"/>
              </a:rPr>
              <a:t>i</a:t>
            </a:r>
            <a:r>
              <a:rPr lang="en-US" sz="4400" dirty="0">
                <a:solidFill>
                  <a:srgbClr val="002060"/>
                </a:solidFill>
                <a:latin typeface="Arial" panose="020B0604020202020204" pitchFamily="34" charset="0"/>
                <a:ea typeface="+mn-ea"/>
                <a:cs typeface="Arial" panose="020B0604020202020204" pitchFamily="34" charset="0"/>
              </a:rPr>
              <a:t>nveste</a:t>
            </a:r>
            <a:r>
              <a:rPr lang="en-US" sz="4400" dirty="0">
                <a:solidFill>
                  <a:srgbClr val="002060"/>
                </a:solidFill>
                <a:latin typeface="Arial" panose="020B0604020202020204" pitchFamily="34" charset="0"/>
                <a:cs typeface="Arial" panose="020B0604020202020204" pitchFamily="34" charset="0"/>
              </a:rPr>
              <a:t>d at the top</a:t>
            </a:r>
            <a:endParaRPr lang="en-US" sz="4400" dirty="0"/>
          </a:p>
        </p:txBody>
      </p:sp>
      <p:pic>
        <p:nvPicPr>
          <p:cNvPr id="3" name="Picture 2" descr="Diagram, text&#10;&#10;Description automatically generated">
            <a:extLst>
              <a:ext uri="{FF2B5EF4-FFF2-40B4-BE49-F238E27FC236}">
                <a16:creationId xmlns:a16="http://schemas.microsoft.com/office/drawing/2014/main" xmlns="" id="{384879A1-5CD8-1F07-B763-86D1817B2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198" y="1767681"/>
            <a:ext cx="6993029" cy="3657600"/>
          </a:xfrm>
          <a:prstGeom prst="rect">
            <a:avLst/>
          </a:prstGeom>
        </p:spPr>
      </p:pic>
    </p:spTree>
    <p:extLst>
      <p:ext uri="{BB962C8B-B14F-4D97-AF65-F5344CB8AC3E}">
        <p14:creationId xmlns:p14="http://schemas.microsoft.com/office/powerpoint/2010/main" val="101021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F882D6C7-ADA6-4A6B-A200-D379E811C5AC}"/>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Bob invested before every crash</a:t>
            </a:r>
            <a:endParaRPr lang="en-US" sz="4400" dirty="0"/>
          </a:p>
        </p:txBody>
      </p:sp>
      <p:pic>
        <p:nvPicPr>
          <p:cNvPr id="5" name="Picture 4" descr="Chart, histogram&#10;&#10;Description automatically generated">
            <a:extLst>
              <a:ext uri="{FF2B5EF4-FFF2-40B4-BE49-F238E27FC236}">
                <a16:creationId xmlns:a16="http://schemas.microsoft.com/office/drawing/2014/main" xmlns="" id="{399A9839-0E51-423A-9F3C-8624DD01A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19175"/>
            <a:ext cx="8382000" cy="5251323"/>
          </a:xfrm>
          <a:prstGeom prst="rect">
            <a:avLst/>
          </a:prstGeom>
        </p:spPr>
      </p:pic>
      <p:sp>
        <p:nvSpPr>
          <p:cNvPr id="6" name="Oval 5">
            <a:extLst>
              <a:ext uri="{FF2B5EF4-FFF2-40B4-BE49-F238E27FC236}">
                <a16:creationId xmlns:a16="http://schemas.microsoft.com/office/drawing/2014/main" xmlns="" id="{A07F1115-4165-4A7D-B4E7-FEB87D5E9CD2}"/>
              </a:ext>
            </a:extLst>
          </p:cNvPr>
          <p:cNvSpPr/>
          <p:nvPr/>
        </p:nvSpPr>
        <p:spPr>
          <a:xfrm>
            <a:off x="914400" y="37338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7A83C4A6-EA0A-45BA-90F6-A6E9E8739356}"/>
              </a:ext>
            </a:extLst>
          </p:cNvPr>
          <p:cNvSpPr/>
          <p:nvPr/>
        </p:nvSpPr>
        <p:spPr>
          <a:xfrm>
            <a:off x="1905000" y="3977418"/>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1" name="Oval 10">
            <a:extLst>
              <a:ext uri="{FF2B5EF4-FFF2-40B4-BE49-F238E27FC236}">
                <a16:creationId xmlns:a16="http://schemas.microsoft.com/office/drawing/2014/main" xmlns="" id="{C9ABD10A-119D-47A1-9136-3437BF3B0BAB}"/>
              </a:ext>
            </a:extLst>
          </p:cNvPr>
          <p:cNvSpPr/>
          <p:nvPr/>
        </p:nvSpPr>
        <p:spPr>
          <a:xfrm>
            <a:off x="4724400" y="48006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E1969DDF-1069-4519-A5C6-4A33454A2F27}"/>
              </a:ext>
            </a:extLst>
          </p:cNvPr>
          <p:cNvSpPr/>
          <p:nvPr/>
        </p:nvSpPr>
        <p:spPr>
          <a:xfrm>
            <a:off x="5867400" y="52578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in a suit talking to another person&#10;&#10;AI-generated content may be incorrect.">
            <a:extLst>
              <a:ext uri="{FF2B5EF4-FFF2-40B4-BE49-F238E27FC236}">
                <a16:creationId xmlns:a16="http://schemas.microsoft.com/office/drawing/2014/main" xmlns="" id="{AE20D9F3-F78B-6BF8-4BB7-23739CD07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468" y="1398396"/>
            <a:ext cx="3124200" cy="3317734"/>
          </a:xfrm>
          <a:prstGeom prst="rect">
            <a:avLst/>
          </a:prstGeom>
        </p:spPr>
      </p:pic>
    </p:spTree>
    <p:extLst>
      <p:ext uri="{BB962C8B-B14F-4D97-AF65-F5344CB8AC3E}">
        <p14:creationId xmlns:p14="http://schemas.microsoft.com/office/powerpoint/2010/main" val="342466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F882D6C7-ADA6-4A6B-A200-D379E811C5AC}"/>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cs typeface="Arial" panose="020B0604020202020204" pitchFamily="34" charset="0"/>
              </a:rPr>
              <a:t>So how did he do?</a:t>
            </a:r>
            <a:endParaRPr lang="en-US" sz="4400" dirty="0"/>
          </a:p>
        </p:txBody>
      </p:sp>
      <p:pic>
        <p:nvPicPr>
          <p:cNvPr id="6" name="Picture 5">
            <a:extLst>
              <a:ext uri="{FF2B5EF4-FFF2-40B4-BE49-F238E27FC236}">
                <a16:creationId xmlns:a16="http://schemas.microsoft.com/office/drawing/2014/main" xmlns="" id="{F9D62031-8B0B-4B38-B258-25DD88A7921D}"/>
              </a:ext>
            </a:extLst>
          </p:cNvPr>
          <p:cNvPicPr>
            <a:picLocks noChangeAspect="1"/>
          </p:cNvPicPr>
          <p:nvPr/>
        </p:nvPicPr>
        <p:blipFill>
          <a:blip r:embed="rId3"/>
          <a:stretch>
            <a:fillRect/>
          </a:stretch>
        </p:blipFill>
        <p:spPr>
          <a:xfrm>
            <a:off x="1981200" y="1627950"/>
            <a:ext cx="5380001" cy="3060763"/>
          </a:xfrm>
          <a:prstGeom prst="rect">
            <a:avLst/>
          </a:prstGeom>
        </p:spPr>
      </p:pic>
      <p:sp>
        <p:nvSpPr>
          <p:cNvPr id="11" name="TextBox 10">
            <a:extLst>
              <a:ext uri="{FF2B5EF4-FFF2-40B4-BE49-F238E27FC236}">
                <a16:creationId xmlns:a16="http://schemas.microsoft.com/office/drawing/2014/main" xmlns="" id="{40E6E108-D29E-4A88-95C6-F492934D1872}"/>
              </a:ext>
            </a:extLst>
          </p:cNvPr>
          <p:cNvSpPr txBox="1"/>
          <p:nvPr/>
        </p:nvSpPr>
        <p:spPr>
          <a:xfrm>
            <a:off x="99200" y="5230050"/>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cs typeface="Arial" panose="020B0604020202020204" pitchFamily="34" charset="0"/>
              </a:rPr>
              <a:t>$1.1 million</a:t>
            </a:r>
            <a:endParaRPr lang="en-US" sz="4400" dirty="0"/>
          </a:p>
        </p:txBody>
      </p:sp>
    </p:spTree>
    <p:extLst>
      <p:ext uri="{BB962C8B-B14F-4D97-AF65-F5344CB8AC3E}">
        <p14:creationId xmlns:p14="http://schemas.microsoft.com/office/powerpoint/2010/main" val="86231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F882D6C7-ADA6-4A6B-A200-D379E811C5AC}"/>
              </a:ext>
            </a:extLst>
          </p:cNvPr>
          <p:cNvSpPr txBox="1"/>
          <p:nvPr/>
        </p:nvSpPr>
        <p:spPr>
          <a:xfrm>
            <a:off x="0" y="76200"/>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He </a:t>
            </a:r>
            <a:r>
              <a:rPr lang="en-US" sz="4400" dirty="0">
                <a:solidFill>
                  <a:srgbClr val="002060"/>
                </a:solidFill>
                <a:latin typeface="Arial" panose="020B0604020202020204" pitchFamily="34" charset="0"/>
                <a:cs typeface="Arial" panose="020B0604020202020204" pitchFamily="34" charset="0"/>
              </a:rPr>
              <a:t>n</a:t>
            </a:r>
            <a:r>
              <a:rPr lang="en-US" sz="4400" dirty="0">
                <a:solidFill>
                  <a:srgbClr val="002060"/>
                </a:solidFill>
                <a:latin typeface="Arial" panose="020B0604020202020204" pitchFamily="34" charset="0"/>
                <a:ea typeface="+mn-ea"/>
                <a:cs typeface="Arial" panose="020B0604020202020204" pitchFamily="34" charset="0"/>
              </a:rPr>
              <a:t>ever </a:t>
            </a:r>
            <a:r>
              <a:rPr lang="en-US" sz="4400" dirty="0">
                <a:solidFill>
                  <a:srgbClr val="002060"/>
                </a:solidFill>
                <a:latin typeface="Arial" panose="020B0604020202020204" pitchFamily="34" charset="0"/>
                <a:cs typeface="Arial" panose="020B0604020202020204" pitchFamily="34" charset="0"/>
              </a:rPr>
              <a:t>s</a:t>
            </a:r>
            <a:r>
              <a:rPr lang="en-US" sz="4400" dirty="0">
                <a:solidFill>
                  <a:srgbClr val="002060"/>
                </a:solidFill>
                <a:latin typeface="Arial" panose="020B0604020202020204" pitchFamily="34" charset="0"/>
                <a:ea typeface="+mn-ea"/>
                <a:cs typeface="Arial" panose="020B0604020202020204" pitchFamily="34" charset="0"/>
              </a:rPr>
              <a:t>old</a:t>
            </a:r>
          </a:p>
        </p:txBody>
      </p:sp>
      <p:pic>
        <p:nvPicPr>
          <p:cNvPr id="3" name="Picture 2" descr="A picture containing text&#10;&#10;Description automatically generated">
            <a:extLst>
              <a:ext uri="{FF2B5EF4-FFF2-40B4-BE49-F238E27FC236}">
                <a16:creationId xmlns:a16="http://schemas.microsoft.com/office/drawing/2014/main" xmlns="" id="{D21AD284-27CB-4292-A247-AD46E25B4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3224150"/>
            <a:ext cx="5300309" cy="2902013"/>
          </a:xfrm>
          <a:prstGeom prst="rect">
            <a:avLst/>
          </a:prstGeom>
        </p:spPr>
      </p:pic>
      <p:sp>
        <p:nvSpPr>
          <p:cNvPr id="10" name="TextBox 9">
            <a:extLst>
              <a:ext uri="{FF2B5EF4-FFF2-40B4-BE49-F238E27FC236}">
                <a16:creationId xmlns:a16="http://schemas.microsoft.com/office/drawing/2014/main" xmlns="" id="{D64FB45A-AFA1-4869-B474-C67F0B39F3A8}"/>
              </a:ext>
            </a:extLst>
          </p:cNvPr>
          <p:cNvSpPr txBox="1"/>
          <p:nvPr/>
        </p:nvSpPr>
        <p:spPr>
          <a:xfrm>
            <a:off x="0" y="797512"/>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He </a:t>
            </a:r>
            <a:r>
              <a:rPr lang="en-US" sz="4400" dirty="0">
                <a:solidFill>
                  <a:srgbClr val="002060"/>
                </a:solidFill>
                <a:latin typeface="Arial" panose="020B0604020202020204" pitchFamily="34" charset="0"/>
                <a:cs typeface="Arial" panose="020B0604020202020204" pitchFamily="34" charset="0"/>
              </a:rPr>
              <a:t>kept saving</a:t>
            </a:r>
            <a:endParaRPr lang="en-US" sz="4400" dirty="0">
              <a:solidFill>
                <a:srgbClr val="002060"/>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xmlns="" id="{F7F03975-0E5A-41DF-9F78-E474453F9E5A}"/>
              </a:ext>
            </a:extLst>
          </p:cNvPr>
          <p:cNvSpPr txBox="1"/>
          <p:nvPr/>
        </p:nvSpPr>
        <p:spPr>
          <a:xfrm>
            <a:off x="0" y="2198473"/>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He </a:t>
            </a:r>
            <a:r>
              <a:rPr lang="en-US" sz="4400" dirty="0">
                <a:solidFill>
                  <a:srgbClr val="002060"/>
                </a:solidFill>
                <a:latin typeface="Arial" panose="020B0604020202020204" pitchFamily="34" charset="0"/>
                <a:cs typeface="Arial" panose="020B0604020202020204" pitchFamily="34" charset="0"/>
              </a:rPr>
              <a:t>had a long time horizon</a:t>
            </a:r>
            <a:endParaRPr lang="en-US" sz="4400" dirty="0">
              <a:solidFill>
                <a:srgbClr val="002060"/>
              </a:solidFill>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xmlns="" id="{BE76D7C8-19E7-4BB8-9393-B859FBEE334F}"/>
              </a:ext>
            </a:extLst>
          </p:cNvPr>
          <p:cNvSpPr txBox="1"/>
          <p:nvPr/>
        </p:nvSpPr>
        <p:spPr>
          <a:xfrm>
            <a:off x="0" y="1477946"/>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He </a:t>
            </a:r>
            <a:r>
              <a:rPr lang="en-US" sz="4400" dirty="0">
                <a:solidFill>
                  <a:srgbClr val="002060"/>
                </a:solidFill>
                <a:latin typeface="Arial" panose="020B0604020202020204" pitchFamily="34" charset="0"/>
                <a:cs typeface="Arial" panose="020B0604020202020204" pitchFamily="34" charset="0"/>
              </a:rPr>
              <a:t>saved more over time</a:t>
            </a:r>
            <a:endParaRPr lang="en-US" sz="4400" dirty="0">
              <a:solidFill>
                <a:srgbClr val="00206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337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P spid="11"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066800"/>
            <a:ext cx="8229600" cy="5059363"/>
          </a:xfrm>
        </p:spPr>
        <p:txBody>
          <a:bodyPr/>
          <a:lstStyle/>
          <a:p>
            <a:pPr marL="0" indent="0">
              <a:buNone/>
            </a:pPr>
            <a:endParaRPr lang="en-US" dirty="0"/>
          </a:p>
          <a:p>
            <a:pPr marL="0" indent="0">
              <a:buNone/>
            </a:pPr>
            <a:endParaRPr lang="en-US" dirty="0"/>
          </a:p>
        </p:txBody>
      </p:sp>
      <p:sp>
        <p:nvSpPr>
          <p:cNvPr id="9" name="Rectangle 8"/>
          <p:cNvSpPr/>
          <p:nvPr/>
        </p:nvSpPr>
        <p:spPr>
          <a:xfrm>
            <a:off x="8229600" y="1828800"/>
            <a:ext cx="1524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F882D6C7-ADA6-4A6B-A200-D379E811C5AC}"/>
              </a:ext>
            </a:extLst>
          </p:cNvPr>
          <p:cNvSpPr txBox="1"/>
          <p:nvPr/>
        </p:nvSpPr>
        <p:spPr>
          <a:xfrm>
            <a:off x="0" y="175288"/>
            <a:ext cx="9144000" cy="769441"/>
          </a:xfrm>
          <a:prstGeom prst="rect">
            <a:avLst/>
          </a:prstGeom>
          <a:noFill/>
        </p:spPr>
        <p:txBody>
          <a:bodyPr wrap="square">
            <a:spAutoFit/>
          </a:bodyPr>
          <a:lstStyle/>
          <a:p>
            <a:pPr algn="ctr"/>
            <a:r>
              <a:rPr lang="en-US" sz="4400" dirty="0">
                <a:solidFill>
                  <a:srgbClr val="002060"/>
                </a:solidFill>
                <a:latin typeface="Arial" panose="020B0604020202020204" pitchFamily="34" charset="0"/>
                <a:ea typeface="+mn-ea"/>
                <a:cs typeface="Arial" panose="020B0604020202020204" pitchFamily="34" charset="0"/>
              </a:rPr>
              <a:t>What if </a:t>
            </a:r>
            <a:r>
              <a:rPr lang="en-US" sz="4400" dirty="0">
                <a:solidFill>
                  <a:srgbClr val="002060"/>
                </a:solidFill>
                <a:latin typeface="Arial" panose="020B0604020202020204" pitchFamily="34" charset="0"/>
                <a:cs typeface="Arial" panose="020B0604020202020204" pitchFamily="34" charset="0"/>
              </a:rPr>
              <a:t>h</a:t>
            </a:r>
            <a:r>
              <a:rPr lang="en-US" sz="4400" dirty="0">
                <a:solidFill>
                  <a:srgbClr val="002060"/>
                </a:solidFill>
                <a:latin typeface="Arial" panose="020B0604020202020204" pitchFamily="34" charset="0"/>
                <a:ea typeface="+mn-ea"/>
                <a:cs typeface="Arial" panose="020B0604020202020204" pitchFamily="34" charset="0"/>
              </a:rPr>
              <a:t>e didn’t </a:t>
            </a:r>
            <a:r>
              <a:rPr lang="en-US" sz="4400" dirty="0">
                <a:solidFill>
                  <a:srgbClr val="002060"/>
                </a:solidFill>
                <a:latin typeface="Arial" panose="020B0604020202020204" pitchFamily="34" charset="0"/>
                <a:cs typeface="Arial" panose="020B0604020202020204" pitchFamily="34" charset="0"/>
              </a:rPr>
              <a:t>g</a:t>
            </a:r>
            <a:r>
              <a:rPr lang="en-US" sz="4400" dirty="0">
                <a:solidFill>
                  <a:srgbClr val="002060"/>
                </a:solidFill>
                <a:latin typeface="Arial" panose="020B0604020202020204" pitchFamily="34" charset="0"/>
                <a:ea typeface="+mn-ea"/>
                <a:cs typeface="Arial" panose="020B0604020202020204" pitchFamily="34" charset="0"/>
              </a:rPr>
              <a:t>et so </a:t>
            </a:r>
            <a:r>
              <a:rPr lang="en-US" sz="4400" dirty="0">
                <a:solidFill>
                  <a:srgbClr val="002060"/>
                </a:solidFill>
                <a:latin typeface="Arial" panose="020B0604020202020204" pitchFamily="34" charset="0"/>
                <a:cs typeface="Arial" panose="020B0604020202020204" pitchFamily="34" charset="0"/>
              </a:rPr>
              <a:t>n</a:t>
            </a:r>
            <a:r>
              <a:rPr lang="en-US" sz="4400" dirty="0">
                <a:solidFill>
                  <a:srgbClr val="002060"/>
                </a:solidFill>
                <a:latin typeface="Arial" panose="020B0604020202020204" pitchFamily="34" charset="0"/>
                <a:ea typeface="+mn-ea"/>
                <a:cs typeface="Arial" panose="020B0604020202020204" pitchFamily="34" charset="0"/>
              </a:rPr>
              <a:t>ervous?</a:t>
            </a:r>
            <a:endParaRPr lang="en-US" sz="4400" dirty="0"/>
          </a:p>
        </p:txBody>
      </p:sp>
      <p:pic>
        <p:nvPicPr>
          <p:cNvPr id="3" name="Picture 2" descr="Text&#10;&#10;Description automatically generated">
            <a:extLst>
              <a:ext uri="{FF2B5EF4-FFF2-40B4-BE49-F238E27FC236}">
                <a16:creationId xmlns:a16="http://schemas.microsoft.com/office/drawing/2014/main" xmlns="" id="{096D53E9-3B7E-4B87-BD92-6FED30B62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310" y="1696228"/>
            <a:ext cx="6632490" cy="3465544"/>
          </a:xfrm>
          <a:prstGeom prst="rect">
            <a:avLst/>
          </a:prstGeom>
        </p:spPr>
      </p:pic>
    </p:spTree>
    <p:extLst>
      <p:ext uri="{BB962C8B-B14F-4D97-AF65-F5344CB8AC3E}">
        <p14:creationId xmlns:p14="http://schemas.microsoft.com/office/powerpoint/2010/main" val="327670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F9706D-967B-9B84-476C-F9BFAD76FEF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99C750D2-6DEC-E61B-841E-7E244ABD5A15}"/>
              </a:ext>
            </a:extLst>
          </p:cNvPr>
          <p:cNvSpPr txBox="1">
            <a:spLocks/>
          </p:cNvSpPr>
          <p:nvPr/>
        </p:nvSpPr>
        <p:spPr>
          <a:xfrm>
            <a:off x="0" y="1524000"/>
            <a:ext cx="9144000" cy="3048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Managing Investments, Investors </a:t>
            </a:r>
          </a:p>
          <a:p>
            <a:r>
              <a:rPr lang="en-US" sz="5000" dirty="0">
                <a:solidFill>
                  <a:srgbClr val="002060"/>
                </a:solidFill>
                <a:latin typeface="Arial" panose="020B0604020202020204" pitchFamily="34" charset="0"/>
                <a:ea typeface="+mn-ea"/>
                <a:cs typeface="Arial" panose="020B0604020202020204" pitchFamily="34" charset="0"/>
              </a:rPr>
              <a:t>and Behavior</a:t>
            </a:r>
          </a:p>
        </p:txBody>
      </p:sp>
    </p:spTree>
    <p:extLst>
      <p:ext uri="{BB962C8B-B14F-4D97-AF65-F5344CB8AC3E}">
        <p14:creationId xmlns:p14="http://schemas.microsoft.com/office/powerpoint/2010/main" val="1009095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6044ACE-20D0-38A9-82D6-AC8743045E1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D4DDA055-20D8-40F0-C26D-154373627C2C}"/>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Stocks</a:t>
            </a:r>
          </a:p>
        </p:txBody>
      </p:sp>
      <p:pic>
        <p:nvPicPr>
          <p:cNvPr id="3" name="Picture 2">
            <a:extLst>
              <a:ext uri="{FF2B5EF4-FFF2-40B4-BE49-F238E27FC236}">
                <a16:creationId xmlns:a16="http://schemas.microsoft.com/office/drawing/2014/main" xmlns="" id="{2D227E2B-BC8A-4BC3-ACB7-8B9AC48D3107}"/>
              </a:ext>
            </a:extLst>
          </p:cNvPr>
          <p:cNvPicPr>
            <a:picLocks noChangeAspect="1"/>
          </p:cNvPicPr>
          <p:nvPr/>
        </p:nvPicPr>
        <p:blipFill>
          <a:blip r:embed="rId3"/>
          <a:stretch>
            <a:fillRect/>
          </a:stretch>
        </p:blipFill>
        <p:spPr>
          <a:xfrm>
            <a:off x="856731" y="1447800"/>
            <a:ext cx="7430537" cy="4706007"/>
          </a:xfrm>
          <a:prstGeom prst="rect">
            <a:avLst/>
          </a:prstGeom>
        </p:spPr>
      </p:pic>
    </p:spTree>
    <p:extLst>
      <p:ext uri="{BB962C8B-B14F-4D97-AF65-F5344CB8AC3E}">
        <p14:creationId xmlns:p14="http://schemas.microsoft.com/office/powerpoint/2010/main" val="212498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B36626F-7AE2-60FF-D737-D015E0BA960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0C9982B4-0107-67F7-A5FD-0D2A8DD2D6A1}"/>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Bonds</a:t>
            </a:r>
          </a:p>
        </p:txBody>
      </p:sp>
      <p:pic>
        <p:nvPicPr>
          <p:cNvPr id="4" name="Picture 3">
            <a:extLst>
              <a:ext uri="{FF2B5EF4-FFF2-40B4-BE49-F238E27FC236}">
                <a16:creationId xmlns:a16="http://schemas.microsoft.com/office/drawing/2014/main" xmlns="" id="{617AA73C-ED7F-2C48-42B7-33DC22D2FC03}"/>
              </a:ext>
            </a:extLst>
          </p:cNvPr>
          <p:cNvPicPr>
            <a:picLocks noChangeAspect="1"/>
          </p:cNvPicPr>
          <p:nvPr/>
        </p:nvPicPr>
        <p:blipFill>
          <a:blip r:embed="rId3"/>
          <a:stretch>
            <a:fillRect/>
          </a:stretch>
        </p:blipFill>
        <p:spPr>
          <a:xfrm>
            <a:off x="856731" y="1382713"/>
            <a:ext cx="7430537" cy="4715533"/>
          </a:xfrm>
          <a:prstGeom prst="rect">
            <a:avLst/>
          </a:prstGeom>
        </p:spPr>
      </p:pic>
    </p:spTree>
    <p:extLst>
      <p:ext uri="{BB962C8B-B14F-4D97-AF65-F5344CB8AC3E}">
        <p14:creationId xmlns:p14="http://schemas.microsoft.com/office/powerpoint/2010/main" val="3452878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2B6790D-FF7E-6F89-F174-FC1E97093AD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02D473C5-3322-142C-24EC-B047B839FD70}"/>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Cash</a:t>
            </a:r>
          </a:p>
        </p:txBody>
      </p:sp>
      <p:pic>
        <p:nvPicPr>
          <p:cNvPr id="3" name="Picture 2">
            <a:extLst>
              <a:ext uri="{FF2B5EF4-FFF2-40B4-BE49-F238E27FC236}">
                <a16:creationId xmlns:a16="http://schemas.microsoft.com/office/drawing/2014/main" xmlns="" id="{487BE5DB-EBFD-9F1C-78D4-372920361F92}"/>
              </a:ext>
            </a:extLst>
          </p:cNvPr>
          <p:cNvPicPr>
            <a:picLocks noChangeAspect="1"/>
          </p:cNvPicPr>
          <p:nvPr/>
        </p:nvPicPr>
        <p:blipFill>
          <a:blip r:embed="rId3"/>
          <a:stretch>
            <a:fillRect/>
          </a:stretch>
        </p:blipFill>
        <p:spPr>
          <a:xfrm>
            <a:off x="876300" y="1382713"/>
            <a:ext cx="7391400" cy="4752967"/>
          </a:xfrm>
          <a:prstGeom prst="rect">
            <a:avLst/>
          </a:prstGeom>
        </p:spPr>
      </p:pic>
    </p:spTree>
    <p:extLst>
      <p:ext uri="{BB962C8B-B14F-4D97-AF65-F5344CB8AC3E}">
        <p14:creationId xmlns:p14="http://schemas.microsoft.com/office/powerpoint/2010/main" val="2424431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4259698-3E34-A3D7-645A-A6AB6388A97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A6EE2E78-50FD-D39B-F3AD-7BD5D738B5E1}"/>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Modern Portfolio Theory</a:t>
            </a:r>
          </a:p>
        </p:txBody>
      </p:sp>
      <p:pic>
        <p:nvPicPr>
          <p:cNvPr id="6" name="Picture 5">
            <a:extLst>
              <a:ext uri="{FF2B5EF4-FFF2-40B4-BE49-F238E27FC236}">
                <a16:creationId xmlns:a16="http://schemas.microsoft.com/office/drawing/2014/main" xmlns="" id="{303CE91D-C236-2C49-CD22-EF35D8EE7429}"/>
              </a:ext>
            </a:extLst>
          </p:cNvPr>
          <p:cNvPicPr>
            <a:picLocks noChangeAspect="1"/>
          </p:cNvPicPr>
          <p:nvPr/>
        </p:nvPicPr>
        <p:blipFill>
          <a:blip r:embed="rId3"/>
          <a:stretch>
            <a:fillRect/>
          </a:stretch>
        </p:blipFill>
        <p:spPr>
          <a:xfrm>
            <a:off x="685800" y="2362200"/>
            <a:ext cx="4259217" cy="2967218"/>
          </a:xfrm>
          <a:prstGeom prst="rect">
            <a:avLst/>
          </a:prstGeom>
        </p:spPr>
      </p:pic>
      <p:pic>
        <p:nvPicPr>
          <p:cNvPr id="8" name="Picture 7">
            <a:extLst>
              <a:ext uri="{FF2B5EF4-FFF2-40B4-BE49-F238E27FC236}">
                <a16:creationId xmlns:a16="http://schemas.microsoft.com/office/drawing/2014/main" xmlns="" id="{D24F4C19-5E6C-64FE-6473-60268338B6BE}"/>
              </a:ext>
            </a:extLst>
          </p:cNvPr>
          <p:cNvPicPr>
            <a:picLocks noChangeAspect="1"/>
          </p:cNvPicPr>
          <p:nvPr/>
        </p:nvPicPr>
        <p:blipFill>
          <a:blip r:embed="rId4"/>
          <a:stretch>
            <a:fillRect/>
          </a:stretch>
        </p:blipFill>
        <p:spPr>
          <a:xfrm>
            <a:off x="5257800" y="2347543"/>
            <a:ext cx="2971800" cy="2981875"/>
          </a:xfrm>
          <a:prstGeom prst="rect">
            <a:avLst/>
          </a:prstGeom>
        </p:spPr>
      </p:pic>
    </p:spTree>
    <p:extLst>
      <p:ext uri="{BB962C8B-B14F-4D97-AF65-F5344CB8AC3E}">
        <p14:creationId xmlns:p14="http://schemas.microsoft.com/office/powerpoint/2010/main" val="5861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201C06-01B0-D14A-B767-0FAAF8EDDE9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9E453614-CD43-E830-FAB3-B4CB4ECBCB09}"/>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Shark Week</a:t>
            </a:r>
          </a:p>
        </p:txBody>
      </p:sp>
      <p:pic>
        <p:nvPicPr>
          <p:cNvPr id="6" name="Picture 5">
            <a:extLst>
              <a:ext uri="{FF2B5EF4-FFF2-40B4-BE49-F238E27FC236}">
                <a16:creationId xmlns:a16="http://schemas.microsoft.com/office/drawing/2014/main" xmlns="" id="{6AE2735E-F8BE-A49B-CDCD-D533413F8112}"/>
              </a:ext>
            </a:extLst>
          </p:cNvPr>
          <p:cNvPicPr>
            <a:picLocks noChangeAspect="1"/>
          </p:cNvPicPr>
          <p:nvPr/>
        </p:nvPicPr>
        <p:blipFill>
          <a:blip r:embed="rId3"/>
          <a:stretch>
            <a:fillRect/>
          </a:stretch>
        </p:blipFill>
        <p:spPr>
          <a:xfrm>
            <a:off x="1981200" y="1219200"/>
            <a:ext cx="5348736" cy="5348736"/>
          </a:xfrm>
          <a:prstGeom prst="rect">
            <a:avLst/>
          </a:prstGeom>
        </p:spPr>
      </p:pic>
    </p:spTree>
    <p:extLst>
      <p:ext uri="{BB962C8B-B14F-4D97-AF65-F5344CB8AC3E}">
        <p14:creationId xmlns:p14="http://schemas.microsoft.com/office/powerpoint/2010/main" val="2766292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B8FC44D-62B9-6E7B-EBF0-A11EE7CB4F0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18A59775-F405-2B0E-BC40-0C18ACDDEA32}"/>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Diversification in The Wire</a:t>
            </a:r>
          </a:p>
        </p:txBody>
      </p:sp>
      <p:pic>
        <p:nvPicPr>
          <p:cNvPr id="2" name="Picture 1">
            <a:extLst>
              <a:ext uri="{FF2B5EF4-FFF2-40B4-BE49-F238E27FC236}">
                <a16:creationId xmlns:a16="http://schemas.microsoft.com/office/drawing/2014/main" xmlns="" id="{4B2C812A-7ED6-1980-1F4D-C50115DC8010}"/>
              </a:ext>
            </a:extLst>
          </p:cNvPr>
          <p:cNvPicPr>
            <a:picLocks noChangeAspect="1"/>
          </p:cNvPicPr>
          <p:nvPr/>
        </p:nvPicPr>
        <p:blipFill>
          <a:blip r:embed="rId3"/>
          <a:stretch>
            <a:fillRect/>
          </a:stretch>
        </p:blipFill>
        <p:spPr>
          <a:xfrm>
            <a:off x="472535" y="2383822"/>
            <a:ext cx="4099465" cy="2903335"/>
          </a:xfrm>
          <a:prstGeom prst="rect">
            <a:avLst/>
          </a:prstGeom>
        </p:spPr>
      </p:pic>
      <p:pic>
        <p:nvPicPr>
          <p:cNvPr id="4" name="Picture 3">
            <a:extLst>
              <a:ext uri="{FF2B5EF4-FFF2-40B4-BE49-F238E27FC236}">
                <a16:creationId xmlns:a16="http://schemas.microsoft.com/office/drawing/2014/main" xmlns="" id="{93C47090-AAC5-ABC3-F702-BE268C299D83}"/>
              </a:ext>
            </a:extLst>
          </p:cNvPr>
          <p:cNvPicPr>
            <a:picLocks noChangeAspect="1"/>
          </p:cNvPicPr>
          <p:nvPr/>
        </p:nvPicPr>
        <p:blipFill>
          <a:blip r:embed="rId4"/>
          <a:stretch>
            <a:fillRect/>
          </a:stretch>
        </p:blipFill>
        <p:spPr>
          <a:xfrm>
            <a:off x="4687048" y="2383822"/>
            <a:ext cx="3962222" cy="2885040"/>
          </a:xfrm>
          <a:prstGeom prst="rect">
            <a:avLst/>
          </a:prstGeom>
        </p:spPr>
      </p:pic>
    </p:spTree>
    <p:extLst>
      <p:ext uri="{BB962C8B-B14F-4D97-AF65-F5344CB8AC3E}">
        <p14:creationId xmlns:p14="http://schemas.microsoft.com/office/powerpoint/2010/main" val="1475630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981D5D-D9B4-4F73-D01B-B2BABCA585B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BA2399FB-01AF-CBAC-818B-321AF97D0DDB}"/>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The Wright Brothers</a:t>
            </a:r>
          </a:p>
        </p:txBody>
      </p:sp>
      <p:pic>
        <p:nvPicPr>
          <p:cNvPr id="6" name="Picture 5">
            <a:extLst>
              <a:ext uri="{FF2B5EF4-FFF2-40B4-BE49-F238E27FC236}">
                <a16:creationId xmlns:a16="http://schemas.microsoft.com/office/drawing/2014/main" xmlns="" id="{414AE834-076E-2B4E-FC87-96710EAD2BC1}"/>
              </a:ext>
            </a:extLst>
          </p:cNvPr>
          <p:cNvPicPr>
            <a:picLocks noChangeAspect="1"/>
          </p:cNvPicPr>
          <p:nvPr/>
        </p:nvPicPr>
        <p:blipFill>
          <a:blip r:embed="rId3"/>
          <a:stretch>
            <a:fillRect/>
          </a:stretch>
        </p:blipFill>
        <p:spPr>
          <a:xfrm>
            <a:off x="1823654" y="1981200"/>
            <a:ext cx="5496692" cy="3353268"/>
          </a:xfrm>
          <a:prstGeom prst="rect">
            <a:avLst/>
          </a:prstGeom>
        </p:spPr>
      </p:pic>
    </p:spTree>
    <p:extLst>
      <p:ext uri="{BB962C8B-B14F-4D97-AF65-F5344CB8AC3E}">
        <p14:creationId xmlns:p14="http://schemas.microsoft.com/office/powerpoint/2010/main" val="3667249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46ED68C-42EA-F3BB-F917-5A0D326BC51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69260973-354E-183A-C6C3-70CB6E8F22B2}"/>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The Perfect Portfolio</a:t>
            </a:r>
          </a:p>
        </p:txBody>
      </p:sp>
      <p:pic>
        <p:nvPicPr>
          <p:cNvPr id="8" name="Picture 7">
            <a:extLst>
              <a:ext uri="{FF2B5EF4-FFF2-40B4-BE49-F238E27FC236}">
                <a16:creationId xmlns:a16="http://schemas.microsoft.com/office/drawing/2014/main" xmlns="" id="{0D250974-98FE-17C3-A637-F943820142E3}"/>
              </a:ext>
            </a:extLst>
          </p:cNvPr>
          <p:cNvPicPr>
            <a:picLocks noChangeAspect="1"/>
          </p:cNvPicPr>
          <p:nvPr/>
        </p:nvPicPr>
        <p:blipFill>
          <a:blip r:embed="rId3"/>
          <a:stretch>
            <a:fillRect/>
          </a:stretch>
        </p:blipFill>
        <p:spPr>
          <a:xfrm>
            <a:off x="1752600" y="1752600"/>
            <a:ext cx="5258045" cy="4114992"/>
          </a:xfrm>
          <a:prstGeom prst="rect">
            <a:avLst/>
          </a:prstGeom>
        </p:spPr>
      </p:pic>
    </p:spTree>
    <p:extLst>
      <p:ext uri="{BB962C8B-B14F-4D97-AF65-F5344CB8AC3E}">
        <p14:creationId xmlns:p14="http://schemas.microsoft.com/office/powerpoint/2010/main" val="129349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1AF5B27-969B-3500-046B-354A7873863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9B26713E-643C-6059-33BC-646C2F53C187}"/>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Eating at the Buffet</a:t>
            </a:r>
          </a:p>
        </p:txBody>
      </p:sp>
      <p:pic>
        <p:nvPicPr>
          <p:cNvPr id="3" name="Picture 2">
            <a:extLst>
              <a:ext uri="{FF2B5EF4-FFF2-40B4-BE49-F238E27FC236}">
                <a16:creationId xmlns:a16="http://schemas.microsoft.com/office/drawing/2014/main" xmlns="" id="{ECA60E68-6832-9B46-6637-C5F5A8FD100C}"/>
              </a:ext>
            </a:extLst>
          </p:cNvPr>
          <p:cNvPicPr>
            <a:picLocks noChangeAspect="1"/>
          </p:cNvPicPr>
          <p:nvPr/>
        </p:nvPicPr>
        <p:blipFill>
          <a:blip r:embed="rId3"/>
          <a:stretch>
            <a:fillRect/>
          </a:stretch>
        </p:blipFill>
        <p:spPr>
          <a:xfrm>
            <a:off x="1023442" y="1981200"/>
            <a:ext cx="7097115" cy="3486637"/>
          </a:xfrm>
          <a:prstGeom prst="rect">
            <a:avLst/>
          </a:prstGeom>
        </p:spPr>
      </p:pic>
    </p:spTree>
    <p:extLst>
      <p:ext uri="{BB962C8B-B14F-4D97-AF65-F5344CB8AC3E}">
        <p14:creationId xmlns:p14="http://schemas.microsoft.com/office/powerpoint/2010/main" val="2401131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CAC499-18AE-E289-1BAF-015F66F44F2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BD39875A-54E9-697F-F2BC-AAFF662791CE}"/>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Context &amp; Communication</a:t>
            </a:r>
          </a:p>
        </p:txBody>
      </p:sp>
      <p:pic>
        <p:nvPicPr>
          <p:cNvPr id="2" name="Picture 1">
            <a:extLst>
              <a:ext uri="{FF2B5EF4-FFF2-40B4-BE49-F238E27FC236}">
                <a16:creationId xmlns:a16="http://schemas.microsoft.com/office/drawing/2014/main" xmlns="" id="{E7A103E0-79CD-7E67-AC82-C99E713E5E4E}"/>
              </a:ext>
            </a:extLst>
          </p:cNvPr>
          <p:cNvPicPr>
            <a:picLocks noChangeAspect="1"/>
          </p:cNvPicPr>
          <p:nvPr/>
        </p:nvPicPr>
        <p:blipFill>
          <a:blip r:embed="rId3"/>
          <a:stretch>
            <a:fillRect/>
          </a:stretch>
        </p:blipFill>
        <p:spPr>
          <a:xfrm>
            <a:off x="1524000" y="1382713"/>
            <a:ext cx="6281057" cy="1467920"/>
          </a:xfrm>
          <a:prstGeom prst="rect">
            <a:avLst/>
          </a:prstGeom>
        </p:spPr>
      </p:pic>
      <p:pic>
        <p:nvPicPr>
          <p:cNvPr id="4" name="Picture 3">
            <a:extLst>
              <a:ext uri="{FF2B5EF4-FFF2-40B4-BE49-F238E27FC236}">
                <a16:creationId xmlns:a16="http://schemas.microsoft.com/office/drawing/2014/main" xmlns="" id="{9F9700D4-797F-0773-666F-0BB119E0EBD1}"/>
              </a:ext>
            </a:extLst>
          </p:cNvPr>
          <p:cNvPicPr>
            <a:picLocks noChangeAspect="1"/>
          </p:cNvPicPr>
          <p:nvPr/>
        </p:nvPicPr>
        <p:blipFill>
          <a:blip r:embed="rId4"/>
          <a:stretch>
            <a:fillRect/>
          </a:stretch>
        </p:blipFill>
        <p:spPr>
          <a:xfrm>
            <a:off x="381000" y="3200400"/>
            <a:ext cx="3181794" cy="2972215"/>
          </a:xfrm>
          <a:prstGeom prst="rect">
            <a:avLst/>
          </a:prstGeom>
        </p:spPr>
      </p:pic>
      <p:pic>
        <p:nvPicPr>
          <p:cNvPr id="6" name="Picture 5">
            <a:extLst>
              <a:ext uri="{FF2B5EF4-FFF2-40B4-BE49-F238E27FC236}">
                <a16:creationId xmlns:a16="http://schemas.microsoft.com/office/drawing/2014/main" xmlns="" id="{6863FE08-298B-F1CB-7473-31EF72CB91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2794" y="3200400"/>
            <a:ext cx="5410200" cy="3043238"/>
          </a:xfrm>
          <a:prstGeom prst="rect">
            <a:avLst/>
          </a:prstGeom>
        </p:spPr>
      </p:pic>
    </p:spTree>
    <p:extLst>
      <p:ext uri="{BB962C8B-B14F-4D97-AF65-F5344CB8AC3E}">
        <p14:creationId xmlns:p14="http://schemas.microsoft.com/office/powerpoint/2010/main" val="19512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55B0B0-A3D0-0CA2-9ACB-F681535335D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4B7461C6-6503-587B-1052-1A2C1007F66F}"/>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The 11</a:t>
            </a:r>
            <a:r>
              <a:rPr lang="en-US" sz="5000" baseline="30000" dirty="0">
                <a:solidFill>
                  <a:srgbClr val="002060"/>
                </a:solidFill>
                <a:latin typeface="Arial" panose="020B0604020202020204" pitchFamily="34" charset="0"/>
                <a:ea typeface="+mn-ea"/>
                <a:cs typeface="Arial" panose="020B0604020202020204" pitchFamily="34" charset="0"/>
              </a:rPr>
              <a:t>th</a:t>
            </a:r>
            <a:r>
              <a:rPr lang="en-US" sz="5000" dirty="0">
                <a:solidFill>
                  <a:srgbClr val="002060"/>
                </a:solidFill>
                <a:latin typeface="Arial" panose="020B0604020202020204" pitchFamily="34" charset="0"/>
                <a:ea typeface="+mn-ea"/>
                <a:cs typeface="Arial" panose="020B0604020202020204" pitchFamily="34" charset="0"/>
              </a:rPr>
              <a:t> Commandment</a:t>
            </a:r>
          </a:p>
        </p:txBody>
      </p:sp>
      <p:pic>
        <p:nvPicPr>
          <p:cNvPr id="7" name="Picture 6">
            <a:extLst>
              <a:ext uri="{FF2B5EF4-FFF2-40B4-BE49-F238E27FC236}">
                <a16:creationId xmlns:a16="http://schemas.microsoft.com/office/drawing/2014/main" xmlns="" id="{35959B74-75E2-EF7D-28D1-03A965A31E36}"/>
              </a:ext>
            </a:extLst>
          </p:cNvPr>
          <p:cNvPicPr>
            <a:picLocks noChangeAspect="1"/>
          </p:cNvPicPr>
          <p:nvPr/>
        </p:nvPicPr>
        <p:blipFill>
          <a:blip r:embed="rId3"/>
          <a:stretch>
            <a:fillRect/>
          </a:stretch>
        </p:blipFill>
        <p:spPr>
          <a:xfrm>
            <a:off x="0" y="1219200"/>
            <a:ext cx="9144000" cy="2110154"/>
          </a:xfrm>
          <a:prstGeom prst="rect">
            <a:avLst/>
          </a:prstGeom>
        </p:spPr>
      </p:pic>
      <p:pic>
        <p:nvPicPr>
          <p:cNvPr id="9" name="Picture 8">
            <a:extLst>
              <a:ext uri="{FF2B5EF4-FFF2-40B4-BE49-F238E27FC236}">
                <a16:creationId xmlns:a16="http://schemas.microsoft.com/office/drawing/2014/main" xmlns="" id="{8F2F1B73-9A20-83EF-C34E-E08208796518}"/>
              </a:ext>
            </a:extLst>
          </p:cNvPr>
          <p:cNvPicPr>
            <a:picLocks noChangeAspect="1"/>
          </p:cNvPicPr>
          <p:nvPr/>
        </p:nvPicPr>
        <p:blipFill>
          <a:blip r:embed="rId4"/>
          <a:stretch>
            <a:fillRect/>
          </a:stretch>
        </p:blipFill>
        <p:spPr>
          <a:xfrm>
            <a:off x="228600" y="4918441"/>
            <a:ext cx="9144000" cy="1903177"/>
          </a:xfrm>
          <a:prstGeom prst="rect">
            <a:avLst/>
          </a:prstGeom>
        </p:spPr>
      </p:pic>
      <p:pic>
        <p:nvPicPr>
          <p:cNvPr id="11" name="Picture 10">
            <a:extLst>
              <a:ext uri="{FF2B5EF4-FFF2-40B4-BE49-F238E27FC236}">
                <a16:creationId xmlns:a16="http://schemas.microsoft.com/office/drawing/2014/main" xmlns="" id="{E4FC87FD-32F3-8F32-62A8-69CFEC8E08BF}"/>
              </a:ext>
            </a:extLst>
          </p:cNvPr>
          <p:cNvPicPr>
            <a:picLocks noChangeAspect="1"/>
          </p:cNvPicPr>
          <p:nvPr/>
        </p:nvPicPr>
        <p:blipFill>
          <a:blip r:embed="rId5"/>
          <a:stretch>
            <a:fillRect/>
          </a:stretch>
        </p:blipFill>
        <p:spPr>
          <a:xfrm>
            <a:off x="-15240" y="3048000"/>
            <a:ext cx="9144000" cy="1666754"/>
          </a:xfrm>
          <a:prstGeom prst="rect">
            <a:avLst/>
          </a:prstGeom>
        </p:spPr>
      </p:pic>
    </p:spTree>
    <p:extLst>
      <p:ext uri="{BB962C8B-B14F-4D97-AF65-F5344CB8AC3E}">
        <p14:creationId xmlns:p14="http://schemas.microsoft.com/office/powerpoint/2010/main" val="33468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746C829-BAB4-1345-D5C8-56F9AF4DFB5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34EE678E-F39A-EE76-38A3-D0440406BD6C}"/>
              </a:ext>
            </a:extLst>
          </p:cNvPr>
          <p:cNvSpPr txBox="1">
            <a:spLocks/>
          </p:cNvSpPr>
          <p:nvPr/>
        </p:nvSpPr>
        <p:spPr>
          <a:xfrm>
            <a:off x="0" y="236220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Current Risks</a:t>
            </a:r>
          </a:p>
        </p:txBody>
      </p:sp>
    </p:spTree>
    <p:extLst>
      <p:ext uri="{BB962C8B-B14F-4D97-AF65-F5344CB8AC3E}">
        <p14:creationId xmlns:p14="http://schemas.microsoft.com/office/powerpoint/2010/main" val="1528236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EFEBAF1-7BEB-ED6B-3A84-0320DCD1DFE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DD0F3AB5-FEB4-E1BB-F003-E8AE94D288A5}"/>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Life Comes At You Fast</a:t>
            </a:r>
          </a:p>
        </p:txBody>
      </p:sp>
      <p:pic>
        <p:nvPicPr>
          <p:cNvPr id="3" name="Picture 2">
            <a:extLst>
              <a:ext uri="{FF2B5EF4-FFF2-40B4-BE49-F238E27FC236}">
                <a16:creationId xmlns:a16="http://schemas.microsoft.com/office/drawing/2014/main" xmlns="" id="{909D9DF4-7CBC-0AE9-ED07-8A78415F8E1C}"/>
              </a:ext>
            </a:extLst>
          </p:cNvPr>
          <p:cNvPicPr>
            <a:picLocks noChangeAspect="1"/>
          </p:cNvPicPr>
          <p:nvPr/>
        </p:nvPicPr>
        <p:blipFill>
          <a:blip r:embed="rId3"/>
          <a:stretch>
            <a:fillRect/>
          </a:stretch>
        </p:blipFill>
        <p:spPr>
          <a:xfrm>
            <a:off x="1373981" y="1381696"/>
            <a:ext cx="6323461" cy="3037903"/>
          </a:xfrm>
          <a:prstGeom prst="rect">
            <a:avLst/>
          </a:prstGeom>
        </p:spPr>
      </p:pic>
      <p:pic>
        <p:nvPicPr>
          <p:cNvPr id="6" name="Picture 5">
            <a:extLst>
              <a:ext uri="{FF2B5EF4-FFF2-40B4-BE49-F238E27FC236}">
                <a16:creationId xmlns:a16="http://schemas.microsoft.com/office/drawing/2014/main" xmlns="" id="{62E1CE41-88DB-3E63-214D-3EA760EC1F97}"/>
              </a:ext>
            </a:extLst>
          </p:cNvPr>
          <p:cNvPicPr>
            <a:picLocks noChangeAspect="1"/>
          </p:cNvPicPr>
          <p:nvPr/>
        </p:nvPicPr>
        <p:blipFill>
          <a:blip r:embed="rId4"/>
          <a:stretch>
            <a:fillRect/>
          </a:stretch>
        </p:blipFill>
        <p:spPr>
          <a:xfrm>
            <a:off x="1373981" y="4455089"/>
            <a:ext cx="6963342" cy="2380909"/>
          </a:xfrm>
          <a:prstGeom prst="rect">
            <a:avLst/>
          </a:prstGeom>
        </p:spPr>
      </p:pic>
    </p:spTree>
    <p:extLst>
      <p:ext uri="{BB962C8B-B14F-4D97-AF65-F5344CB8AC3E}">
        <p14:creationId xmlns:p14="http://schemas.microsoft.com/office/powerpoint/2010/main" val="7220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470759F-4FD5-529B-550C-F9A7F88FE1D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731193BC-1579-CC45-E216-78A7A1FD40BE}"/>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Predictions About the Future</a:t>
            </a:r>
          </a:p>
        </p:txBody>
      </p:sp>
      <p:pic>
        <p:nvPicPr>
          <p:cNvPr id="3" name="Picture 2" descr="A magazine cover with a stack of money on fire&#10;&#10;AI-generated content may be incorrect.">
            <a:extLst>
              <a:ext uri="{FF2B5EF4-FFF2-40B4-BE49-F238E27FC236}">
                <a16:creationId xmlns:a16="http://schemas.microsoft.com/office/drawing/2014/main" xmlns="" id="{E153010B-1063-D351-5B22-43C25A36C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015" y="1381095"/>
            <a:ext cx="3585639" cy="4686741"/>
          </a:xfrm>
          <a:prstGeom prst="rect">
            <a:avLst/>
          </a:prstGeom>
        </p:spPr>
      </p:pic>
      <p:pic>
        <p:nvPicPr>
          <p:cNvPr id="8" name="Picture 7">
            <a:extLst>
              <a:ext uri="{FF2B5EF4-FFF2-40B4-BE49-F238E27FC236}">
                <a16:creationId xmlns:a16="http://schemas.microsoft.com/office/drawing/2014/main" xmlns="" id="{89CD47B7-7E58-BCB4-8BC7-F75D0A10F59C}"/>
              </a:ext>
            </a:extLst>
          </p:cNvPr>
          <p:cNvPicPr>
            <a:picLocks noChangeAspect="1"/>
          </p:cNvPicPr>
          <p:nvPr/>
        </p:nvPicPr>
        <p:blipFill>
          <a:blip r:embed="rId4"/>
          <a:stretch>
            <a:fillRect/>
          </a:stretch>
        </p:blipFill>
        <p:spPr>
          <a:xfrm>
            <a:off x="4805625" y="1381095"/>
            <a:ext cx="3733800" cy="4680155"/>
          </a:xfrm>
          <a:prstGeom prst="rect">
            <a:avLst/>
          </a:prstGeom>
        </p:spPr>
      </p:pic>
    </p:spTree>
    <p:extLst>
      <p:ext uri="{BB962C8B-B14F-4D97-AF65-F5344CB8AC3E}">
        <p14:creationId xmlns:p14="http://schemas.microsoft.com/office/powerpoint/2010/main" val="421704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755F15C-55F9-8566-2873-2BF0FA8EFA3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FE1622A1-8B51-72A0-994A-6E2422A28265}"/>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The Narrative Dance</a:t>
            </a:r>
          </a:p>
        </p:txBody>
      </p:sp>
      <p:pic>
        <p:nvPicPr>
          <p:cNvPr id="7" name="Picture 6" descr="A screenshot of a video&#10;&#10;AI-generated content may be incorrect.">
            <a:extLst>
              <a:ext uri="{FF2B5EF4-FFF2-40B4-BE49-F238E27FC236}">
                <a16:creationId xmlns:a16="http://schemas.microsoft.com/office/drawing/2014/main" xmlns="" id="{CE07C9D4-8480-C8F3-723A-18843D032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523" y="4004122"/>
            <a:ext cx="4704953" cy="2008547"/>
          </a:xfrm>
          <a:prstGeom prst="rect">
            <a:avLst/>
          </a:prstGeom>
        </p:spPr>
      </p:pic>
      <p:pic>
        <p:nvPicPr>
          <p:cNvPr id="10" name="Picture 9" descr="A white background with black text&#10;&#10;AI-generated content may be incorrect.">
            <a:extLst>
              <a:ext uri="{FF2B5EF4-FFF2-40B4-BE49-F238E27FC236}">
                <a16:creationId xmlns:a16="http://schemas.microsoft.com/office/drawing/2014/main" xmlns="" id="{C936D732-FEEB-B402-CDF1-11EE6489D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563" y="1607330"/>
            <a:ext cx="4607754" cy="1821670"/>
          </a:xfrm>
          <a:prstGeom prst="rect">
            <a:avLst/>
          </a:prstGeom>
        </p:spPr>
      </p:pic>
    </p:spTree>
    <p:extLst>
      <p:ext uri="{BB962C8B-B14F-4D97-AF65-F5344CB8AC3E}">
        <p14:creationId xmlns:p14="http://schemas.microsoft.com/office/powerpoint/2010/main" val="24766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9390F55-E0A5-E5F0-EDBF-6CA94EBE200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C9DB9FB0-C305-D691-8D83-A5F98DAA4518}"/>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Deadliest Animals</a:t>
            </a:r>
          </a:p>
        </p:txBody>
      </p:sp>
      <p:pic>
        <p:nvPicPr>
          <p:cNvPr id="3" name="Picture 2">
            <a:extLst>
              <a:ext uri="{FF2B5EF4-FFF2-40B4-BE49-F238E27FC236}">
                <a16:creationId xmlns:a16="http://schemas.microsoft.com/office/drawing/2014/main" xmlns="" id="{DF33F8DC-8F8B-5352-B0F6-28955D35FC3D}"/>
              </a:ext>
            </a:extLst>
          </p:cNvPr>
          <p:cNvPicPr>
            <a:picLocks noChangeAspect="1"/>
          </p:cNvPicPr>
          <p:nvPr/>
        </p:nvPicPr>
        <p:blipFill>
          <a:blip r:embed="rId3"/>
          <a:stretch>
            <a:fillRect/>
          </a:stretch>
        </p:blipFill>
        <p:spPr>
          <a:xfrm>
            <a:off x="342900" y="1382713"/>
            <a:ext cx="8458200" cy="5011131"/>
          </a:xfrm>
          <a:prstGeom prst="rect">
            <a:avLst/>
          </a:prstGeom>
        </p:spPr>
      </p:pic>
    </p:spTree>
    <p:extLst>
      <p:ext uri="{BB962C8B-B14F-4D97-AF65-F5344CB8AC3E}">
        <p14:creationId xmlns:p14="http://schemas.microsoft.com/office/powerpoint/2010/main" val="110077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4EF699A-6A0E-882F-459F-20C4F33575A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D1E4E094-FF45-35FB-7D6C-E252FD3511ED}"/>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A Recession is Coming</a:t>
            </a:r>
          </a:p>
        </p:txBody>
      </p:sp>
      <p:pic>
        <p:nvPicPr>
          <p:cNvPr id="4" name="Picture 3" descr="A bar code with text&#10;&#10;AI-generated content may be incorrect.">
            <a:extLst>
              <a:ext uri="{FF2B5EF4-FFF2-40B4-BE49-F238E27FC236}">
                <a16:creationId xmlns:a16="http://schemas.microsoft.com/office/drawing/2014/main" xmlns="" id="{7CB2972C-14D4-0048-3787-0FF0B2774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4999" y="1295400"/>
            <a:ext cx="6534002" cy="5470525"/>
          </a:xfrm>
          <a:prstGeom prst="rect">
            <a:avLst/>
          </a:prstGeom>
        </p:spPr>
      </p:pic>
    </p:spTree>
    <p:extLst>
      <p:ext uri="{BB962C8B-B14F-4D97-AF65-F5344CB8AC3E}">
        <p14:creationId xmlns:p14="http://schemas.microsoft.com/office/powerpoint/2010/main" val="3485061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561B37A-D8DD-3322-3CFF-A858AD7A7C8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05122707-B66D-3BCE-2112-0BC21BB29CDF}"/>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Are You Ready?</a:t>
            </a:r>
          </a:p>
        </p:txBody>
      </p:sp>
      <p:pic>
        <p:nvPicPr>
          <p:cNvPr id="3" name="Picture 2" descr="A graph of the rate of recession&#10;&#10;AI-generated content may be incorrect.">
            <a:extLst>
              <a:ext uri="{FF2B5EF4-FFF2-40B4-BE49-F238E27FC236}">
                <a16:creationId xmlns:a16="http://schemas.microsoft.com/office/drawing/2014/main" xmlns="" id="{38061349-DA5A-9478-EC12-8AE63CE31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63" y="1676400"/>
            <a:ext cx="7697274" cy="4020111"/>
          </a:xfrm>
          <a:prstGeom prst="rect">
            <a:avLst/>
          </a:prstGeom>
        </p:spPr>
      </p:pic>
    </p:spTree>
    <p:extLst>
      <p:ext uri="{BB962C8B-B14F-4D97-AF65-F5344CB8AC3E}">
        <p14:creationId xmlns:p14="http://schemas.microsoft.com/office/powerpoint/2010/main" val="2751147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40A64B-BF5C-4182-674A-CC9D04D29DB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1272F37D-03F4-2E87-3663-46F43FBCB445}"/>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A Bear Market is Coming</a:t>
            </a:r>
          </a:p>
        </p:txBody>
      </p:sp>
      <p:pic>
        <p:nvPicPr>
          <p:cNvPr id="3" name="Picture 2">
            <a:extLst>
              <a:ext uri="{FF2B5EF4-FFF2-40B4-BE49-F238E27FC236}">
                <a16:creationId xmlns:a16="http://schemas.microsoft.com/office/drawing/2014/main" xmlns="" id="{8335138C-D822-AE2D-B982-C1AB85E94502}"/>
              </a:ext>
            </a:extLst>
          </p:cNvPr>
          <p:cNvPicPr>
            <a:picLocks noChangeAspect="1"/>
          </p:cNvPicPr>
          <p:nvPr/>
        </p:nvPicPr>
        <p:blipFill>
          <a:blip r:embed="rId3"/>
          <a:stretch>
            <a:fillRect/>
          </a:stretch>
        </p:blipFill>
        <p:spPr>
          <a:xfrm>
            <a:off x="838200" y="1752600"/>
            <a:ext cx="7602011" cy="3953427"/>
          </a:xfrm>
          <a:prstGeom prst="rect">
            <a:avLst/>
          </a:prstGeom>
        </p:spPr>
      </p:pic>
    </p:spTree>
    <p:extLst>
      <p:ext uri="{BB962C8B-B14F-4D97-AF65-F5344CB8AC3E}">
        <p14:creationId xmlns:p14="http://schemas.microsoft.com/office/powerpoint/2010/main" val="2068886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F06DA4-EF7C-8A4C-F091-10AC69AACE9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894B168C-3746-84E5-2FB1-243CDCE20E40}"/>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Margin of Safety?</a:t>
            </a:r>
          </a:p>
        </p:txBody>
      </p:sp>
      <p:pic>
        <p:nvPicPr>
          <p:cNvPr id="4" name="Picture 3">
            <a:extLst>
              <a:ext uri="{FF2B5EF4-FFF2-40B4-BE49-F238E27FC236}">
                <a16:creationId xmlns:a16="http://schemas.microsoft.com/office/drawing/2014/main" xmlns="" id="{8631BD39-1EB0-ECB7-AE2A-248244A908BB}"/>
              </a:ext>
            </a:extLst>
          </p:cNvPr>
          <p:cNvPicPr>
            <a:picLocks noChangeAspect="1"/>
          </p:cNvPicPr>
          <p:nvPr/>
        </p:nvPicPr>
        <p:blipFill>
          <a:blip r:embed="rId3"/>
          <a:stretch>
            <a:fillRect/>
          </a:stretch>
        </p:blipFill>
        <p:spPr>
          <a:xfrm>
            <a:off x="136063" y="1600200"/>
            <a:ext cx="8894261" cy="4194554"/>
          </a:xfrm>
          <a:prstGeom prst="rect">
            <a:avLst/>
          </a:prstGeom>
        </p:spPr>
      </p:pic>
    </p:spTree>
    <p:extLst>
      <p:ext uri="{BB962C8B-B14F-4D97-AF65-F5344CB8AC3E}">
        <p14:creationId xmlns:p14="http://schemas.microsoft.com/office/powerpoint/2010/main" val="1494544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Waiting for the Dust to Settle</a:t>
            </a:r>
          </a:p>
        </p:txBody>
      </p:sp>
      <p:pic>
        <p:nvPicPr>
          <p:cNvPr id="4" name="Picture 3" descr="A screenshot of a news broadcast&#10;&#10;AI-generated content may be incorrect.">
            <a:extLst>
              <a:ext uri="{FF2B5EF4-FFF2-40B4-BE49-F238E27FC236}">
                <a16:creationId xmlns:a16="http://schemas.microsoft.com/office/drawing/2014/main" xmlns="" id="{E7F98461-C108-858A-01DC-E0484D28F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524000"/>
            <a:ext cx="4933175" cy="4800600"/>
          </a:xfrm>
          <a:prstGeom prst="rect">
            <a:avLst/>
          </a:prstGeom>
        </p:spPr>
      </p:pic>
    </p:spTree>
    <p:extLst>
      <p:ext uri="{BB962C8B-B14F-4D97-AF65-F5344CB8AC3E}">
        <p14:creationId xmlns:p14="http://schemas.microsoft.com/office/powerpoint/2010/main" val="2653552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028174B-398D-8E97-4A29-D055F473A63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2A1468DF-5DC7-375A-D06E-CC1E6B1B9227}"/>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Predictions About the Future</a:t>
            </a:r>
          </a:p>
        </p:txBody>
      </p:sp>
      <p:pic>
        <p:nvPicPr>
          <p:cNvPr id="1026" name="Picture 2">
            <a:extLst>
              <a:ext uri="{FF2B5EF4-FFF2-40B4-BE49-F238E27FC236}">
                <a16:creationId xmlns:a16="http://schemas.microsoft.com/office/drawing/2014/main" xmlns="" id="{BBDDFCAC-6372-9E3A-854A-AC39A187F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 y="1752600"/>
            <a:ext cx="772668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66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DD1716-E534-CF92-0197-7F5DC6E504B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B246F705-C391-DFBB-6C23-ACCD34FB15A5}"/>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Timing Recessions</a:t>
            </a:r>
          </a:p>
        </p:txBody>
      </p:sp>
      <p:pic>
        <p:nvPicPr>
          <p:cNvPr id="6" name="Picture 5">
            <a:extLst>
              <a:ext uri="{FF2B5EF4-FFF2-40B4-BE49-F238E27FC236}">
                <a16:creationId xmlns:a16="http://schemas.microsoft.com/office/drawing/2014/main" xmlns="" id="{57DFF607-8C60-A437-CB90-EEBAF7A80708}"/>
              </a:ext>
            </a:extLst>
          </p:cNvPr>
          <p:cNvPicPr>
            <a:picLocks noChangeAspect="1"/>
          </p:cNvPicPr>
          <p:nvPr/>
        </p:nvPicPr>
        <p:blipFill>
          <a:blip r:embed="rId3"/>
          <a:stretch>
            <a:fillRect/>
          </a:stretch>
        </p:blipFill>
        <p:spPr>
          <a:xfrm>
            <a:off x="0" y="1905000"/>
            <a:ext cx="9144000" cy="3879273"/>
          </a:xfrm>
          <a:prstGeom prst="rect">
            <a:avLst/>
          </a:prstGeom>
        </p:spPr>
      </p:pic>
    </p:spTree>
    <p:extLst>
      <p:ext uri="{BB962C8B-B14F-4D97-AF65-F5344CB8AC3E}">
        <p14:creationId xmlns:p14="http://schemas.microsoft.com/office/powerpoint/2010/main" val="1063188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77D1331-60B0-0381-6BB4-A02F435A128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2B9D9E97-B9F9-3833-F0B0-2863A80C6CB9}"/>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002060"/>
                </a:solidFill>
                <a:latin typeface="Arial" panose="020B0604020202020204" pitchFamily="34" charset="0"/>
                <a:ea typeface="+mn-ea"/>
                <a:cs typeface="Arial" panose="020B0604020202020204" pitchFamily="34" charset="0"/>
              </a:rPr>
              <a:t>Volatility is a Feature, Not a Bug</a:t>
            </a:r>
          </a:p>
        </p:txBody>
      </p:sp>
      <p:pic>
        <p:nvPicPr>
          <p:cNvPr id="4" name="Picture 3">
            <a:extLst>
              <a:ext uri="{FF2B5EF4-FFF2-40B4-BE49-F238E27FC236}">
                <a16:creationId xmlns:a16="http://schemas.microsoft.com/office/drawing/2014/main" xmlns="" id="{1C38ECBF-8A50-25AA-58DC-E682E41E9301}"/>
              </a:ext>
            </a:extLst>
          </p:cNvPr>
          <p:cNvPicPr>
            <a:picLocks noChangeAspect="1"/>
          </p:cNvPicPr>
          <p:nvPr/>
        </p:nvPicPr>
        <p:blipFill>
          <a:blip r:embed="rId3"/>
          <a:stretch>
            <a:fillRect/>
          </a:stretch>
        </p:blipFill>
        <p:spPr>
          <a:xfrm>
            <a:off x="762000" y="1295400"/>
            <a:ext cx="7620000" cy="5342283"/>
          </a:xfrm>
          <a:prstGeom prst="rect">
            <a:avLst/>
          </a:prstGeom>
        </p:spPr>
      </p:pic>
    </p:spTree>
    <p:extLst>
      <p:ext uri="{BB962C8B-B14F-4D97-AF65-F5344CB8AC3E}">
        <p14:creationId xmlns:p14="http://schemas.microsoft.com/office/powerpoint/2010/main" val="15480761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1C8512C-906E-EC2A-5F64-3E72335E6AC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7DC16579-2187-6912-F331-6E23CC8BF33C}"/>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002060"/>
                </a:solidFill>
                <a:latin typeface="Arial" panose="020B0604020202020204" pitchFamily="34" charset="0"/>
                <a:ea typeface="+mn-ea"/>
                <a:cs typeface="Arial" panose="020B0604020202020204" pitchFamily="34" charset="0"/>
              </a:rPr>
              <a:t>Volatility Depends on Time Horizon</a:t>
            </a:r>
          </a:p>
        </p:txBody>
      </p:sp>
      <p:pic>
        <p:nvPicPr>
          <p:cNvPr id="3" name="Picture 2">
            <a:extLst>
              <a:ext uri="{FF2B5EF4-FFF2-40B4-BE49-F238E27FC236}">
                <a16:creationId xmlns:a16="http://schemas.microsoft.com/office/drawing/2014/main" xmlns="" id="{7292A513-710D-9A1C-B9FE-DB73C54FCE85}"/>
              </a:ext>
            </a:extLst>
          </p:cNvPr>
          <p:cNvPicPr>
            <a:picLocks noChangeAspect="1"/>
          </p:cNvPicPr>
          <p:nvPr/>
        </p:nvPicPr>
        <p:blipFill>
          <a:blip r:embed="rId3"/>
          <a:stretch>
            <a:fillRect/>
          </a:stretch>
        </p:blipFill>
        <p:spPr>
          <a:xfrm>
            <a:off x="194982" y="1524000"/>
            <a:ext cx="8754036" cy="4800600"/>
          </a:xfrm>
          <a:prstGeom prst="rect">
            <a:avLst/>
          </a:prstGeom>
        </p:spPr>
      </p:pic>
    </p:spTree>
    <p:extLst>
      <p:ext uri="{BB962C8B-B14F-4D97-AF65-F5344CB8AC3E}">
        <p14:creationId xmlns:p14="http://schemas.microsoft.com/office/powerpoint/2010/main" val="2483260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0BE0EEC-66FD-103D-CFD9-7B1ABC0E62B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23A8F508-1CE2-CA75-2649-FD23DC30F096}"/>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Your True Risk</a:t>
            </a:r>
          </a:p>
        </p:txBody>
      </p:sp>
      <p:sp>
        <p:nvSpPr>
          <p:cNvPr id="2" name="Rectangle 1">
            <a:extLst>
              <a:ext uri="{FF2B5EF4-FFF2-40B4-BE49-F238E27FC236}">
                <a16:creationId xmlns:a16="http://schemas.microsoft.com/office/drawing/2014/main" xmlns="" id="{16780323-5DD9-09E6-9A2E-77E54C8F3EC8}"/>
              </a:ext>
            </a:extLst>
          </p:cNvPr>
          <p:cNvSpPr/>
          <p:nvPr/>
        </p:nvSpPr>
        <p:spPr>
          <a:xfrm>
            <a:off x="1752600" y="1905000"/>
            <a:ext cx="7543800" cy="1631216"/>
          </a:xfrm>
          <a:prstGeom prst="rect">
            <a:avLst/>
          </a:prstGeom>
        </p:spPr>
        <p:txBody>
          <a:bodyPr wrap="square">
            <a:spAutoFit/>
          </a:bodyPr>
          <a:lstStyle/>
          <a:p>
            <a:pPr marL="514350" indent="-514350">
              <a:buAutoNum type="arabicPeriod"/>
            </a:pPr>
            <a:r>
              <a:rPr lang="en-US" sz="3000" dirty="0">
                <a:solidFill>
                  <a:srgbClr val="4C4D50"/>
                </a:solidFill>
                <a:latin typeface="Arial" panose="020B0604020202020204" pitchFamily="34" charset="0"/>
                <a:cs typeface="Arial" panose="020B0604020202020204" pitchFamily="34" charset="0"/>
              </a:rPr>
              <a:t>Am I on track to achieve </a:t>
            </a:r>
          </a:p>
          <a:p>
            <a:r>
              <a:rPr lang="en-US" sz="3000" dirty="0">
                <a:solidFill>
                  <a:srgbClr val="4C4D50"/>
                </a:solidFill>
                <a:latin typeface="Arial" panose="020B0604020202020204" pitchFamily="34" charset="0"/>
                <a:cs typeface="Arial" panose="020B0604020202020204" pitchFamily="34" charset="0"/>
              </a:rPr>
              <a:t>     my financial goals?</a:t>
            </a:r>
          </a:p>
          <a:p>
            <a:endParaRPr lang="en-US" sz="4000" dirty="0">
              <a:solidFill>
                <a:srgbClr val="4C4D5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97375C57-029A-9F1C-BED8-AFFAFAE9DCB1}"/>
              </a:ext>
            </a:extLst>
          </p:cNvPr>
          <p:cNvSpPr/>
          <p:nvPr/>
        </p:nvSpPr>
        <p:spPr>
          <a:xfrm>
            <a:off x="1752600" y="3733800"/>
            <a:ext cx="7696200" cy="1015663"/>
          </a:xfrm>
          <a:prstGeom prst="rect">
            <a:avLst/>
          </a:prstGeom>
        </p:spPr>
        <p:txBody>
          <a:bodyPr wrap="square">
            <a:spAutoFit/>
          </a:bodyPr>
          <a:lstStyle/>
          <a:p>
            <a:r>
              <a:rPr lang="en-US" sz="3000" dirty="0">
                <a:solidFill>
                  <a:srgbClr val="4C4D50"/>
                </a:solidFill>
                <a:latin typeface="Arial" panose="020B0604020202020204" pitchFamily="34" charset="0"/>
                <a:cs typeface="Arial" panose="020B0604020202020204" pitchFamily="34" charset="0"/>
              </a:rPr>
              <a:t>2. How do I minimize the risk of </a:t>
            </a:r>
          </a:p>
          <a:p>
            <a:r>
              <a:rPr lang="en-US" sz="3000" dirty="0">
                <a:solidFill>
                  <a:srgbClr val="4C4D50"/>
                </a:solidFill>
                <a:latin typeface="Arial" panose="020B0604020202020204" pitchFamily="34" charset="0"/>
                <a:cs typeface="Arial" panose="020B0604020202020204" pitchFamily="34" charset="0"/>
              </a:rPr>
              <a:t>    not achieving my financial goals?</a:t>
            </a:r>
            <a:endParaRPr lang="en-US" sz="3000" dirty="0"/>
          </a:p>
        </p:txBody>
      </p:sp>
    </p:spTree>
    <p:extLst>
      <p:ext uri="{BB962C8B-B14F-4D97-AF65-F5344CB8AC3E}">
        <p14:creationId xmlns:p14="http://schemas.microsoft.com/office/powerpoint/2010/main" val="281139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1B2376D-2311-ACD4-4425-992566ACA2A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8E045FBD-B368-45E1-5DAD-E28F645D72A6}"/>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The Other Fed</a:t>
            </a:r>
          </a:p>
        </p:txBody>
      </p:sp>
      <p:pic>
        <p:nvPicPr>
          <p:cNvPr id="3" name="Picture 2">
            <a:extLst>
              <a:ext uri="{FF2B5EF4-FFF2-40B4-BE49-F238E27FC236}">
                <a16:creationId xmlns:a16="http://schemas.microsoft.com/office/drawing/2014/main" xmlns="" id="{7442EFEF-F521-A97A-C131-4CE5CC27E80E}"/>
              </a:ext>
            </a:extLst>
          </p:cNvPr>
          <p:cNvPicPr>
            <a:picLocks noChangeAspect="1"/>
          </p:cNvPicPr>
          <p:nvPr/>
        </p:nvPicPr>
        <p:blipFill>
          <a:blip r:embed="rId3"/>
          <a:stretch>
            <a:fillRect/>
          </a:stretch>
        </p:blipFill>
        <p:spPr>
          <a:xfrm>
            <a:off x="685800" y="1905000"/>
            <a:ext cx="4675886" cy="3200942"/>
          </a:xfrm>
          <a:prstGeom prst="rect">
            <a:avLst/>
          </a:prstGeom>
        </p:spPr>
      </p:pic>
      <p:sp>
        <p:nvSpPr>
          <p:cNvPr id="2" name="Subtitle 2">
            <a:extLst>
              <a:ext uri="{FF2B5EF4-FFF2-40B4-BE49-F238E27FC236}">
                <a16:creationId xmlns:a16="http://schemas.microsoft.com/office/drawing/2014/main" xmlns="" id="{7CD2AE4B-E139-697D-0B95-B52B6A5A2BE3}"/>
              </a:ext>
            </a:extLst>
          </p:cNvPr>
          <p:cNvSpPr txBox="1">
            <a:spLocks/>
          </p:cNvSpPr>
          <p:nvPr/>
        </p:nvSpPr>
        <p:spPr>
          <a:xfrm>
            <a:off x="5867400" y="1828800"/>
            <a:ext cx="2819400"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Arial" charset="0"/>
              <a:buChar char="•"/>
            </a:pPr>
            <a:endParaRPr lang="en-US" sz="1600" b="1" dirty="0">
              <a:solidFill>
                <a:schemeClr val="tx1">
                  <a:lumMod val="75000"/>
                  <a:lumOff val="25000"/>
                </a:schemeClr>
              </a:solidFill>
              <a:latin typeface="Arial" charset="0"/>
              <a:ea typeface="Arial" charset="0"/>
              <a:cs typeface="Arial" charset="0"/>
            </a:endParaRPr>
          </a:p>
          <a:p>
            <a:pPr marL="0" indent="0">
              <a:buNone/>
            </a:pPr>
            <a:r>
              <a:rPr lang="en-US" sz="2000" dirty="0">
                <a:solidFill>
                  <a:schemeClr val="tx1">
                    <a:lumMod val="75000"/>
                    <a:lumOff val="25000"/>
                  </a:schemeClr>
                </a:solidFill>
                <a:latin typeface="Arial" charset="0"/>
                <a:ea typeface="Arial" charset="0"/>
                <a:cs typeface="Arial" charset="0"/>
              </a:rPr>
              <a:t>1,526 singles matches</a:t>
            </a:r>
          </a:p>
          <a:p>
            <a:pPr marL="457200" indent="-457200">
              <a:buFont typeface="Arial" charset="0"/>
              <a:buChar char="•"/>
            </a:pPr>
            <a:endParaRPr lang="en-US" sz="1600" b="1" dirty="0">
              <a:solidFill>
                <a:schemeClr val="tx1">
                  <a:lumMod val="75000"/>
                  <a:lumOff val="25000"/>
                </a:schemeClr>
              </a:solidFill>
              <a:latin typeface="Arial" charset="0"/>
              <a:ea typeface="Arial" charset="0"/>
              <a:cs typeface="Arial" charset="0"/>
            </a:endParaRPr>
          </a:p>
        </p:txBody>
      </p:sp>
      <p:sp>
        <p:nvSpPr>
          <p:cNvPr id="8" name="Subtitle 2">
            <a:extLst>
              <a:ext uri="{FF2B5EF4-FFF2-40B4-BE49-F238E27FC236}">
                <a16:creationId xmlns:a16="http://schemas.microsoft.com/office/drawing/2014/main" xmlns="" id="{DDBE50C3-9A1D-9327-085F-302D03244137}"/>
              </a:ext>
            </a:extLst>
          </p:cNvPr>
          <p:cNvSpPr txBox="1">
            <a:spLocks/>
          </p:cNvSpPr>
          <p:nvPr/>
        </p:nvSpPr>
        <p:spPr>
          <a:xfrm>
            <a:off x="5867400" y="2693987"/>
            <a:ext cx="3048000"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Arial" charset="0"/>
              <a:buChar char="•"/>
            </a:pPr>
            <a:endParaRPr lang="en-US" sz="1600" b="1" dirty="0">
              <a:solidFill>
                <a:schemeClr val="tx1">
                  <a:lumMod val="75000"/>
                  <a:lumOff val="25000"/>
                </a:schemeClr>
              </a:solidFill>
              <a:latin typeface="Arial" charset="0"/>
              <a:ea typeface="Arial" charset="0"/>
              <a:cs typeface="Arial" charset="0"/>
            </a:endParaRPr>
          </a:p>
          <a:p>
            <a:pPr marL="0" indent="0">
              <a:buNone/>
            </a:pPr>
            <a:r>
              <a:rPr lang="en-US" sz="2000" dirty="0">
                <a:solidFill>
                  <a:schemeClr val="tx1">
                    <a:lumMod val="75000"/>
                    <a:lumOff val="25000"/>
                  </a:schemeClr>
                </a:solidFill>
                <a:latin typeface="Arial" charset="0"/>
                <a:ea typeface="Arial" charset="0"/>
                <a:cs typeface="Arial" charset="0"/>
              </a:rPr>
              <a:t>Won 80% of his matches</a:t>
            </a:r>
          </a:p>
          <a:p>
            <a:pPr marL="457200" indent="-457200">
              <a:buFont typeface="Arial" charset="0"/>
              <a:buChar char="•"/>
            </a:pPr>
            <a:endParaRPr lang="en-US" sz="1600" b="1" dirty="0">
              <a:solidFill>
                <a:schemeClr val="tx1">
                  <a:lumMod val="75000"/>
                  <a:lumOff val="25000"/>
                </a:schemeClr>
              </a:solidFill>
              <a:latin typeface="Arial" charset="0"/>
              <a:ea typeface="Arial" charset="0"/>
              <a:cs typeface="Arial" charset="0"/>
            </a:endParaRPr>
          </a:p>
        </p:txBody>
      </p:sp>
      <p:sp>
        <p:nvSpPr>
          <p:cNvPr id="9" name="Subtitle 2">
            <a:extLst>
              <a:ext uri="{FF2B5EF4-FFF2-40B4-BE49-F238E27FC236}">
                <a16:creationId xmlns:a16="http://schemas.microsoft.com/office/drawing/2014/main" xmlns="" id="{3F87F73B-0564-A338-F16A-6886E737BE35}"/>
              </a:ext>
            </a:extLst>
          </p:cNvPr>
          <p:cNvSpPr txBox="1">
            <a:spLocks/>
          </p:cNvSpPr>
          <p:nvPr/>
        </p:nvSpPr>
        <p:spPr>
          <a:xfrm>
            <a:off x="5865725" y="3733800"/>
            <a:ext cx="2819400" cy="8382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Arial" charset="0"/>
              <a:buChar char="•"/>
            </a:pPr>
            <a:endParaRPr lang="en-US" sz="1600" b="1" dirty="0">
              <a:solidFill>
                <a:schemeClr val="tx1">
                  <a:lumMod val="75000"/>
                  <a:lumOff val="25000"/>
                </a:schemeClr>
              </a:solidFill>
              <a:latin typeface="Arial" charset="0"/>
              <a:ea typeface="Arial" charset="0"/>
              <a:cs typeface="Arial" charset="0"/>
            </a:endParaRPr>
          </a:p>
          <a:p>
            <a:pPr marL="0" indent="0">
              <a:buNone/>
            </a:pPr>
            <a:r>
              <a:rPr lang="en-US" sz="2000" dirty="0">
                <a:solidFill>
                  <a:schemeClr val="tx1">
                    <a:lumMod val="75000"/>
                    <a:lumOff val="25000"/>
                  </a:schemeClr>
                </a:solidFill>
                <a:latin typeface="Arial" charset="0"/>
                <a:ea typeface="Arial" charset="0"/>
                <a:cs typeface="Arial" charset="0"/>
              </a:rPr>
              <a:t>Won 54% of his points in those matches</a:t>
            </a:r>
          </a:p>
          <a:p>
            <a:pPr marL="457200" indent="-457200">
              <a:buFont typeface="Arial" charset="0"/>
              <a:buChar char="•"/>
            </a:pPr>
            <a:endParaRPr lang="en-US" sz="1600" b="1" dirty="0">
              <a:solidFill>
                <a:schemeClr val="tx1">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29859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B6C4873-B748-7935-3D8A-13976BE94E5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A36BCB46-74CE-44C0-1221-119FE2CE3172}"/>
              </a:ext>
            </a:extLst>
          </p:cNvPr>
          <p:cNvSpPr txBox="1">
            <a:spLocks/>
          </p:cNvSpPr>
          <p:nvPr/>
        </p:nvSpPr>
        <p:spPr>
          <a:xfrm>
            <a:off x="0" y="0"/>
            <a:ext cx="9144000" cy="1382713"/>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The Only Question That Matters</a:t>
            </a:r>
          </a:p>
        </p:txBody>
      </p:sp>
      <p:sp>
        <p:nvSpPr>
          <p:cNvPr id="2" name="Rectangle 1">
            <a:extLst>
              <a:ext uri="{FF2B5EF4-FFF2-40B4-BE49-F238E27FC236}">
                <a16:creationId xmlns:a16="http://schemas.microsoft.com/office/drawing/2014/main" xmlns="" id="{278F0880-BB50-C7A7-58EC-3F70640FC494}"/>
              </a:ext>
            </a:extLst>
          </p:cNvPr>
          <p:cNvSpPr/>
          <p:nvPr/>
        </p:nvSpPr>
        <p:spPr>
          <a:xfrm>
            <a:off x="1752600" y="2971800"/>
            <a:ext cx="7543800" cy="1384995"/>
          </a:xfrm>
          <a:prstGeom prst="rect">
            <a:avLst/>
          </a:prstGeom>
        </p:spPr>
        <p:txBody>
          <a:bodyPr wrap="square">
            <a:spAutoFit/>
          </a:bodyPr>
          <a:lstStyle/>
          <a:p>
            <a:r>
              <a:rPr lang="en-US" sz="4400" dirty="0">
                <a:solidFill>
                  <a:srgbClr val="4C4D50"/>
                </a:solidFill>
                <a:latin typeface="Arial" panose="020B0604020202020204" pitchFamily="34" charset="0"/>
                <a:cs typeface="Arial" panose="020B0604020202020204" pitchFamily="34" charset="0"/>
              </a:rPr>
              <a:t>Am I going to be OK?</a:t>
            </a:r>
          </a:p>
          <a:p>
            <a:endParaRPr lang="en-US" sz="4000" dirty="0">
              <a:solidFill>
                <a:srgbClr val="4C4D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981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22DE32-234F-F08D-E456-AF1F5EE95722}"/>
            </a:ext>
          </a:extLst>
        </p:cNvPr>
        <p:cNvGrpSpPr/>
        <p:nvPr/>
      </p:nvGrpSpPr>
      <p:grpSpPr>
        <a:xfrm>
          <a:off x="0" y="0"/>
          <a:ext cx="0" cy="0"/>
          <a:chOff x="0" y="0"/>
          <a:chExt cx="0" cy="0"/>
        </a:xfrm>
      </p:grpSpPr>
      <p:pic>
        <p:nvPicPr>
          <p:cNvPr id="6" name="Picture 5" descr="A screenshot of a website&#10;&#10;AI-generated content may be incorrect.">
            <a:extLst>
              <a:ext uri="{FF2B5EF4-FFF2-40B4-BE49-F238E27FC236}">
                <a16:creationId xmlns:a16="http://schemas.microsoft.com/office/drawing/2014/main" xmlns="" id="{83524042-FC54-8FCA-50F0-24E850D02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06" y="0"/>
            <a:ext cx="7925987" cy="6858000"/>
          </a:xfrm>
          <a:prstGeom prst="rect">
            <a:avLst/>
          </a:prstGeom>
        </p:spPr>
      </p:pic>
    </p:spTree>
    <p:extLst>
      <p:ext uri="{BB962C8B-B14F-4D97-AF65-F5344CB8AC3E}">
        <p14:creationId xmlns:p14="http://schemas.microsoft.com/office/powerpoint/2010/main" val="22228828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2060"/>
                </a:solidFill>
                <a:latin typeface="Arial" panose="020B0604020202020204" pitchFamily="34" charset="0"/>
                <a:ea typeface="+mn-ea"/>
                <a:cs typeface="Arial" panose="020B0604020202020204" pitchFamily="34" charset="0"/>
              </a:rPr>
              <a:t>Questions?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346973"/>
            <a:ext cx="5894388" cy="4616734"/>
          </a:xfrm>
          <a:prstGeom prst="rect">
            <a:avLst/>
          </a:prstGeom>
        </p:spPr>
      </p:pic>
    </p:spTree>
    <p:extLst>
      <p:ext uri="{BB962C8B-B14F-4D97-AF65-F5344CB8AC3E}">
        <p14:creationId xmlns:p14="http://schemas.microsoft.com/office/powerpoint/2010/main" val="1623054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44388" y="1240169"/>
            <a:ext cx="2125453" cy="2716234"/>
          </a:xfrm>
          <a:custGeom>
            <a:avLst/>
            <a:gdLst/>
            <a:ahLst/>
            <a:cxnLst/>
            <a:rect l="l" t="t" r="r" b="b"/>
            <a:pathLst>
              <a:path w="4250906" h="5432468">
                <a:moveTo>
                  <a:pt x="0" y="0"/>
                </a:moveTo>
                <a:lnTo>
                  <a:pt x="4250906" y="0"/>
                </a:lnTo>
                <a:lnTo>
                  <a:pt x="4250906" y="5432468"/>
                </a:lnTo>
                <a:lnTo>
                  <a:pt x="0" y="54324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50493" y="1437359"/>
            <a:ext cx="2628780" cy="2519044"/>
          </a:xfrm>
          <a:custGeom>
            <a:avLst/>
            <a:gdLst/>
            <a:ahLst/>
            <a:cxnLst/>
            <a:rect l="l" t="t" r="r" b="b"/>
            <a:pathLst>
              <a:path w="5257560" h="5038088">
                <a:moveTo>
                  <a:pt x="0" y="0"/>
                </a:moveTo>
                <a:lnTo>
                  <a:pt x="5257560" y="0"/>
                </a:lnTo>
                <a:lnTo>
                  <a:pt x="5257560" y="5038089"/>
                </a:lnTo>
                <a:lnTo>
                  <a:pt x="0" y="5038089"/>
                </a:lnTo>
                <a:lnTo>
                  <a:pt x="0" y="0"/>
                </a:lnTo>
                <a:close/>
              </a:path>
            </a:pathLst>
          </a:custGeom>
          <a:blipFill>
            <a:blip r:embed="rId4"/>
            <a:stretch>
              <a:fillRect/>
            </a:stretch>
          </a:blipFill>
        </p:spPr>
      </p:sp>
      <p:sp>
        <p:nvSpPr>
          <p:cNvPr id="4" name="TextBox 4"/>
          <p:cNvSpPr txBox="1"/>
          <p:nvPr/>
        </p:nvSpPr>
        <p:spPr>
          <a:xfrm>
            <a:off x="5544388" y="4046822"/>
            <a:ext cx="2125453" cy="1603003"/>
          </a:xfrm>
          <a:prstGeom prst="rect">
            <a:avLst/>
          </a:prstGeom>
        </p:spPr>
        <p:txBody>
          <a:bodyPr lIns="0" tIns="0" rIns="0" bIns="0" rtlCol="0" anchor="t">
            <a:spAutoFit/>
          </a:bodyPr>
          <a:lstStyle/>
          <a:p>
            <a:pPr algn="ctr">
              <a:lnSpc>
                <a:spcPts val="2535"/>
              </a:lnSpc>
            </a:pPr>
            <a:r>
              <a:rPr lang="en-US" sz="1811" b="1">
                <a:solidFill>
                  <a:srgbClr val="151945"/>
                </a:solidFill>
                <a:latin typeface="Barlow Bold"/>
                <a:ea typeface="Barlow Bold"/>
                <a:cs typeface="Barlow Bold"/>
                <a:sym typeface="Barlow Bold"/>
              </a:rPr>
              <a:t>SCAN THE ABOVE QR CODE BEFORE AND AFTER EACH PRESENTATION TO GET CE CREDIT</a:t>
            </a:r>
          </a:p>
        </p:txBody>
      </p:sp>
      <p:pic>
        <p:nvPicPr>
          <p:cNvPr id="5" name="Picture 5"/>
          <p:cNvPicPr>
            <a:picLocks noChangeAspect="1"/>
          </p:cNvPicPr>
          <p:nvPr/>
        </p:nvPicPr>
        <p:blipFill>
          <a:blip r:embed="rId5"/>
          <a:stretch>
            <a:fillRect/>
          </a:stretch>
        </p:blipFill>
        <p:spPr>
          <a:xfrm>
            <a:off x="5427523" y="1753106"/>
            <a:ext cx="2332593" cy="2332593"/>
          </a:xfrm>
          <a:prstGeom prst="rect">
            <a:avLst/>
          </a:prstGeom>
        </p:spPr>
      </p:pic>
      <p:sp>
        <p:nvSpPr>
          <p:cNvPr id="6" name="TextBox 6"/>
          <p:cNvSpPr txBox="1"/>
          <p:nvPr/>
        </p:nvSpPr>
        <p:spPr>
          <a:xfrm>
            <a:off x="514350" y="4083051"/>
            <a:ext cx="4057650" cy="1436291"/>
          </a:xfrm>
          <a:prstGeom prst="rect">
            <a:avLst/>
          </a:prstGeom>
        </p:spPr>
        <p:txBody>
          <a:bodyPr lIns="0" tIns="0" rIns="0" bIns="0" rtlCol="0" anchor="t">
            <a:spAutoFit/>
          </a:bodyPr>
          <a:lstStyle/>
          <a:p>
            <a:pPr algn="ctr">
              <a:lnSpc>
                <a:spcPts val="5600"/>
              </a:lnSpc>
            </a:pPr>
            <a:r>
              <a:rPr lang="en-US" sz="4000" b="1">
                <a:solidFill>
                  <a:srgbClr val="151945"/>
                </a:solidFill>
                <a:latin typeface="Barlow Bold"/>
                <a:ea typeface="Barlow Bold"/>
                <a:cs typeface="Barlow Bold"/>
                <a:sym typeface="Barlow Bold"/>
              </a:rPr>
              <a:t>Sign Out Code:</a:t>
            </a:r>
          </a:p>
          <a:p>
            <a:pPr algn="ctr">
              <a:lnSpc>
                <a:spcPts val="5600"/>
              </a:lnSpc>
            </a:pPr>
            <a:r>
              <a:rPr lang="en-US" sz="4000" b="1">
                <a:solidFill>
                  <a:srgbClr val="151945"/>
                </a:solidFill>
                <a:latin typeface="Barlow Bold"/>
                <a:ea typeface="Barlow Bold"/>
                <a:cs typeface="Barlow Bold"/>
                <a:sym typeface="Barlow Bold"/>
              </a:rPr>
              <a:t>2113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2967134-1ACC-5439-9B4C-8C98EE55C06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6CDD0F50-951D-5617-62EF-CB7A0E785B98}"/>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Best Casino Ever</a:t>
            </a:r>
          </a:p>
        </p:txBody>
      </p:sp>
      <p:pic>
        <p:nvPicPr>
          <p:cNvPr id="4" name="Picture 3" descr="A graph of stock market rate&#10;&#10;AI-generated content may be incorrect.">
            <a:extLst>
              <a:ext uri="{FF2B5EF4-FFF2-40B4-BE49-F238E27FC236}">
                <a16:creationId xmlns:a16="http://schemas.microsoft.com/office/drawing/2014/main" xmlns="" id="{3C3DF38B-163F-57A9-E31E-3BD046650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447800"/>
            <a:ext cx="8458200" cy="5220611"/>
          </a:xfrm>
          <a:prstGeom prst="rect">
            <a:avLst/>
          </a:prstGeom>
        </p:spPr>
      </p:pic>
    </p:spTree>
    <p:extLst>
      <p:ext uri="{BB962C8B-B14F-4D97-AF65-F5344CB8AC3E}">
        <p14:creationId xmlns:p14="http://schemas.microsoft.com/office/powerpoint/2010/main" val="1986575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CD8376-D639-BF55-215A-08202B35374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FBBFF08D-94ED-521F-FF7B-ECC9BA66AFA7}"/>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The Most Important Concept</a:t>
            </a:r>
          </a:p>
        </p:txBody>
      </p:sp>
      <p:pic>
        <p:nvPicPr>
          <p:cNvPr id="4" name="Picture 3">
            <a:extLst>
              <a:ext uri="{FF2B5EF4-FFF2-40B4-BE49-F238E27FC236}">
                <a16:creationId xmlns:a16="http://schemas.microsoft.com/office/drawing/2014/main" xmlns="" id="{7B333878-E583-06F9-84DB-D79540AE8C12}"/>
              </a:ext>
            </a:extLst>
          </p:cNvPr>
          <p:cNvPicPr>
            <a:picLocks noChangeAspect="1"/>
          </p:cNvPicPr>
          <p:nvPr/>
        </p:nvPicPr>
        <p:blipFill>
          <a:blip r:embed="rId3"/>
          <a:stretch>
            <a:fillRect/>
          </a:stretch>
        </p:blipFill>
        <p:spPr>
          <a:xfrm>
            <a:off x="1295400" y="1523544"/>
            <a:ext cx="3035354" cy="4585552"/>
          </a:xfrm>
          <a:prstGeom prst="rect">
            <a:avLst/>
          </a:prstGeom>
        </p:spPr>
      </p:pic>
      <p:sp>
        <p:nvSpPr>
          <p:cNvPr id="8" name="Subtitle 2">
            <a:extLst>
              <a:ext uri="{FF2B5EF4-FFF2-40B4-BE49-F238E27FC236}">
                <a16:creationId xmlns:a16="http://schemas.microsoft.com/office/drawing/2014/main" xmlns="" id="{5DC3402B-46E4-5969-D85A-4658B24383F9}"/>
              </a:ext>
            </a:extLst>
          </p:cNvPr>
          <p:cNvSpPr txBox="1">
            <a:spLocks/>
          </p:cNvSpPr>
          <p:nvPr/>
        </p:nvSpPr>
        <p:spPr>
          <a:xfrm>
            <a:off x="5029200" y="1382713"/>
            <a:ext cx="3954684" cy="463708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Arial" charset="0"/>
              <a:buChar char="•"/>
            </a:pPr>
            <a:endParaRPr lang="en-US" sz="1600" b="1" dirty="0">
              <a:solidFill>
                <a:schemeClr val="tx1">
                  <a:lumMod val="75000"/>
                  <a:lumOff val="25000"/>
                </a:schemeClr>
              </a:solidFill>
              <a:latin typeface="Arial" charset="0"/>
              <a:ea typeface="Arial" charset="0"/>
              <a:cs typeface="Arial" charset="0"/>
            </a:endParaRPr>
          </a:p>
          <a:p>
            <a:pPr marL="457200" indent="-457200">
              <a:buFont typeface="Arial" charset="0"/>
              <a:buChar char="•"/>
            </a:pPr>
            <a:endParaRPr lang="en-US" sz="1600" b="1" dirty="0">
              <a:solidFill>
                <a:schemeClr val="tx1">
                  <a:lumMod val="75000"/>
                  <a:lumOff val="25000"/>
                </a:schemeClr>
              </a:solidFill>
              <a:latin typeface="Arial" charset="0"/>
              <a:ea typeface="Arial" charset="0"/>
              <a:cs typeface="Arial" charset="0"/>
            </a:endParaRPr>
          </a:p>
          <a:p>
            <a:pPr marL="0" indent="0">
              <a:buNone/>
            </a:pPr>
            <a:endParaRPr lang="en-US" sz="1600" b="1" dirty="0">
              <a:solidFill>
                <a:schemeClr val="tx1">
                  <a:lumMod val="75000"/>
                  <a:lumOff val="25000"/>
                </a:schemeClr>
              </a:solidFill>
              <a:latin typeface="Arial" charset="0"/>
              <a:ea typeface="Arial" charset="0"/>
              <a:cs typeface="Arial" charset="0"/>
            </a:endParaRPr>
          </a:p>
          <a:p>
            <a:pPr marL="0" indent="0">
              <a:buNone/>
            </a:pPr>
            <a:r>
              <a:rPr lang="en-US" sz="2000" b="1" dirty="0">
                <a:solidFill>
                  <a:schemeClr val="tx1">
                    <a:lumMod val="75000"/>
                    <a:lumOff val="25000"/>
                  </a:schemeClr>
                </a:solidFill>
                <a:latin typeface="Arial" charset="0"/>
                <a:ea typeface="Arial" charset="0"/>
                <a:cs typeface="Arial" charset="0"/>
              </a:rPr>
              <a:t>A win doesn’t feel as good as a loss feels bad</a:t>
            </a:r>
            <a:r>
              <a:rPr lang="en-US" sz="2000" dirty="0">
                <a:solidFill>
                  <a:schemeClr val="tx1">
                    <a:lumMod val="75000"/>
                    <a:lumOff val="25000"/>
                  </a:schemeClr>
                </a:solidFill>
                <a:latin typeface="Arial" charset="0"/>
                <a:ea typeface="Arial" charset="0"/>
                <a:cs typeface="Arial" charset="0"/>
              </a:rPr>
              <a:t>, and the good feeling doesn’t last as long as the bad. Not even close.</a:t>
            </a:r>
          </a:p>
          <a:p>
            <a:pPr marL="0" indent="0">
              <a:buNone/>
            </a:pPr>
            <a:endParaRPr lang="en-US" sz="1600" dirty="0">
              <a:solidFill>
                <a:schemeClr val="tx1">
                  <a:lumMod val="75000"/>
                  <a:lumOff val="25000"/>
                </a:schemeClr>
              </a:solidFill>
              <a:latin typeface="Arial" charset="0"/>
              <a:ea typeface="Arial" charset="0"/>
              <a:cs typeface="Arial" charset="0"/>
            </a:endParaRPr>
          </a:p>
          <a:p>
            <a:pPr marL="0" indent="0" algn="ctr">
              <a:buNone/>
            </a:pPr>
            <a:r>
              <a:rPr lang="en-US" sz="2000" dirty="0">
                <a:solidFill>
                  <a:schemeClr val="tx1">
                    <a:lumMod val="75000"/>
                    <a:lumOff val="25000"/>
                  </a:schemeClr>
                </a:solidFill>
                <a:latin typeface="Arial" charset="0"/>
                <a:ea typeface="Arial" charset="0"/>
                <a:cs typeface="Arial" charset="0"/>
              </a:rPr>
              <a:t>-Andre Agassi</a:t>
            </a:r>
          </a:p>
          <a:p>
            <a:pPr marL="457200" indent="-457200">
              <a:buFont typeface="Arial" charset="0"/>
              <a:buChar char="•"/>
            </a:pPr>
            <a:endParaRPr lang="en-US" sz="1600" b="1" dirty="0">
              <a:solidFill>
                <a:schemeClr val="tx1">
                  <a:lumMod val="75000"/>
                  <a:lumOff val="25000"/>
                </a:schemeClr>
              </a:solidFill>
              <a:latin typeface="Arial" charset="0"/>
              <a:ea typeface="Arial" charset="0"/>
              <a:cs typeface="Arial" charset="0"/>
            </a:endParaRPr>
          </a:p>
          <a:p>
            <a:pPr marL="457200" indent="-457200">
              <a:buFont typeface="Arial" charset="0"/>
              <a:buChar char="•"/>
            </a:pPr>
            <a:endParaRPr lang="en-US" sz="1600" b="1" dirty="0">
              <a:solidFill>
                <a:schemeClr val="tx1">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9465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226E07D-0694-B485-E122-99704960802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xmlns="" id="{D58960DD-E42E-B15F-A6AE-5081E1EF289B}"/>
              </a:ext>
            </a:extLst>
          </p:cNvPr>
          <p:cNvSpPr txBox="1">
            <a:spLocks/>
          </p:cNvSpPr>
          <p:nvPr/>
        </p:nvSpPr>
        <p:spPr>
          <a:xfrm>
            <a:off x="0" y="0"/>
            <a:ext cx="9144000" cy="1382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solidFill>
                  <a:srgbClr val="002060"/>
                </a:solidFill>
                <a:latin typeface="Arial" panose="020B0604020202020204" pitchFamily="34" charset="0"/>
                <a:ea typeface="+mn-ea"/>
                <a:cs typeface="Arial" panose="020B0604020202020204" pitchFamily="34" charset="0"/>
              </a:rPr>
              <a:t>Feeling Terrible Every Day</a:t>
            </a:r>
          </a:p>
        </p:txBody>
      </p:sp>
      <p:pic>
        <p:nvPicPr>
          <p:cNvPr id="7" name="Picture 6" descr="A graph of a stock market&#10;&#10;AI-generated content may be incorrect.">
            <a:extLst>
              <a:ext uri="{FF2B5EF4-FFF2-40B4-BE49-F238E27FC236}">
                <a16:creationId xmlns:a16="http://schemas.microsoft.com/office/drawing/2014/main" xmlns="" id="{BB1A0D88-A109-05CC-0807-1D740DDD3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828800"/>
            <a:ext cx="8458200" cy="4771126"/>
          </a:xfrm>
          <a:prstGeom prst="rect">
            <a:avLst/>
          </a:prstGeom>
        </p:spPr>
      </p:pic>
    </p:spTree>
    <p:extLst>
      <p:ext uri="{BB962C8B-B14F-4D97-AF65-F5344CB8AC3E}">
        <p14:creationId xmlns:p14="http://schemas.microsoft.com/office/powerpoint/2010/main" val="1198845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dirty="0" smtClean="0">
            <a:solidFill>
              <a:srgbClr val="002060"/>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10053</TotalTime>
  <Words>829</Words>
  <Application>Microsoft Office PowerPoint</Application>
  <PresentationFormat>On-screen Show (4:3)</PresentationFormat>
  <Paragraphs>368</Paragraphs>
  <Slides>63</Slides>
  <Notes>60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Barlow Bold</vt:lpstr>
      <vt:lpstr>Calibri</vt:lpstr>
      <vt:lpstr>Roboto</vt:lpstr>
      <vt:lpstr>Office Theme</vt:lpstr>
      <vt:lpstr>PowerPoint Presentation</vt:lpstr>
      <vt:lpstr> Risk &amp; Reward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Michael's Comp</dc:creator>
  <cp:lastModifiedBy>Jessi</cp:lastModifiedBy>
  <cp:revision>367</cp:revision>
  <dcterms:created xsi:type="dcterms:W3CDTF">2017-07-06T20:25:38Z</dcterms:created>
  <dcterms:modified xsi:type="dcterms:W3CDTF">2025-04-28T01:35:17Z</dcterms:modified>
</cp:coreProperties>
</file>