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0" r:id="rId4"/>
  </p:sldMasterIdLst>
  <p:notesMasterIdLst>
    <p:notesMasterId r:id="rId35"/>
  </p:notesMasterIdLst>
  <p:sldIdLst>
    <p:sldId id="399" r:id="rId5"/>
    <p:sldId id="407" r:id="rId6"/>
    <p:sldId id="446" r:id="rId7"/>
    <p:sldId id="447" r:id="rId8"/>
    <p:sldId id="444" r:id="rId9"/>
    <p:sldId id="438" r:id="rId10"/>
    <p:sldId id="261" r:id="rId11"/>
    <p:sldId id="423" r:id="rId12"/>
    <p:sldId id="422" r:id="rId13"/>
    <p:sldId id="420" r:id="rId14"/>
    <p:sldId id="448" r:id="rId15"/>
    <p:sldId id="419" r:id="rId16"/>
    <p:sldId id="418" r:id="rId17"/>
    <p:sldId id="425" r:id="rId18"/>
    <p:sldId id="427" r:id="rId19"/>
    <p:sldId id="450" r:id="rId20"/>
    <p:sldId id="440" r:id="rId21"/>
    <p:sldId id="406" r:id="rId22"/>
    <p:sldId id="435" r:id="rId23"/>
    <p:sldId id="451" r:id="rId24"/>
    <p:sldId id="459" r:id="rId25"/>
    <p:sldId id="452" r:id="rId26"/>
    <p:sldId id="432" r:id="rId27"/>
    <p:sldId id="442" r:id="rId28"/>
    <p:sldId id="453" r:id="rId29"/>
    <p:sldId id="455" r:id="rId30"/>
    <p:sldId id="456" r:id="rId31"/>
    <p:sldId id="458" r:id="rId32"/>
    <p:sldId id="454" r:id="rId33"/>
    <p:sldId id="457"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6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242"/>
    <a:srgbClr val="2D7562"/>
    <a:srgbClr val="5EC0A6"/>
    <a:srgbClr val="DD6E13"/>
    <a:srgbClr val="DC8F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A6085-D9F0-4BC3-8EE7-3957A80768E2}" v="4769" dt="2025-04-23T14:48:34.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5620"/>
    <p:restoredTop sz="26667" autoAdjust="0"/>
  </p:normalViewPr>
  <p:slideViewPr>
    <p:cSldViewPr snapToGrid="0">
      <p:cViewPr>
        <p:scale>
          <a:sx n="80" d="100"/>
          <a:sy n="80" d="100"/>
        </p:scale>
        <p:origin x="197" y="-1238"/>
      </p:cViewPr>
      <p:guideLst>
        <p:guide orient="horz" pos="4056"/>
        <p:guide pos="6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CE9964-C6B7-4BAD-959E-E2BE31E8A153}" type="doc">
      <dgm:prSet loTypeId="urn:microsoft.com/office/officeart/2005/8/layout/venn1" loCatId="relationship" qsTypeId="urn:microsoft.com/office/officeart/2005/8/quickstyle/simple1" qsCatId="simple" csTypeId="urn:microsoft.com/office/officeart/2005/8/colors/accent1_2" csCatId="accent1" phldr="1"/>
      <dgm:spPr/>
    </dgm:pt>
    <dgm:pt modelId="{83512032-96F9-4EFF-983F-5016612F3188}">
      <dgm:prSet phldrT="[Text]"/>
      <dgm:spPr/>
      <dgm:t>
        <a:bodyPr/>
        <a:lstStyle/>
        <a:p>
          <a:r>
            <a:rPr lang="en-US" dirty="0"/>
            <a:t>Financial Strain</a:t>
          </a:r>
        </a:p>
      </dgm:t>
    </dgm:pt>
    <dgm:pt modelId="{466CA64D-DD48-414E-8A12-63F353522C9F}" type="parTrans" cxnId="{F14F498C-2C58-4447-8A37-95D6592A162F}">
      <dgm:prSet/>
      <dgm:spPr/>
      <dgm:t>
        <a:bodyPr/>
        <a:lstStyle/>
        <a:p>
          <a:endParaRPr lang="en-US"/>
        </a:p>
      </dgm:t>
    </dgm:pt>
    <dgm:pt modelId="{7F9A401E-BAF9-4654-A3B2-73D14A99907F}" type="sibTrans" cxnId="{F14F498C-2C58-4447-8A37-95D6592A162F}">
      <dgm:prSet/>
      <dgm:spPr/>
      <dgm:t>
        <a:bodyPr/>
        <a:lstStyle/>
        <a:p>
          <a:endParaRPr lang="en-US"/>
        </a:p>
      </dgm:t>
    </dgm:pt>
    <dgm:pt modelId="{BFC03498-17B6-4FBE-832E-8AE6DFFA5A47}">
      <dgm:prSet phldrT="[Text]"/>
      <dgm:spPr/>
      <dgm:t>
        <a:bodyPr/>
        <a:lstStyle/>
        <a:p>
          <a:r>
            <a:rPr lang="en-US" dirty="0"/>
            <a:t>Emotional Stress</a:t>
          </a:r>
        </a:p>
      </dgm:t>
    </dgm:pt>
    <dgm:pt modelId="{110A1014-82F9-4D74-A875-D4E54709BD25}" type="parTrans" cxnId="{124CFB7C-81AB-47B5-A115-4EA6637689D2}">
      <dgm:prSet/>
      <dgm:spPr/>
      <dgm:t>
        <a:bodyPr/>
        <a:lstStyle/>
        <a:p>
          <a:endParaRPr lang="en-US"/>
        </a:p>
      </dgm:t>
    </dgm:pt>
    <dgm:pt modelId="{4F9F2C4C-A275-4C13-88AD-FED17515B0AE}" type="sibTrans" cxnId="{124CFB7C-81AB-47B5-A115-4EA6637689D2}">
      <dgm:prSet/>
      <dgm:spPr/>
      <dgm:t>
        <a:bodyPr/>
        <a:lstStyle/>
        <a:p>
          <a:endParaRPr lang="en-US"/>
        </a:p>
      </dgm:t>
    </dgm:pt>
    <dgm:pt modelId="{66CBD811-C6AC-4586-8D7C-B1D47226C1F7}">
      <dgm:prSet phldrT="[Text]"/>
      <dgm:spPr/>
      <dgm:t>
        <a:bodyPr/>
        <a:lstStyle/>
        <a:p>
          <a:r>
            <a:rPr lang="en-US" dirty="0"/>
            <a:t>Parenting Responsibilities</a:t>
          </a:r>
        </a:p>
      </dgm:t>
    </dgm:pt>
    <dgm:pt modelId="{AABBB710-DD5D-4FC2-8379-78C228937CDB}" type="parTrans" cxnId="{A4647C9E-0F69-4F69-91CD-C3E3F943818C}">
      <dgm:prSet/>
      <dgm:spPr/>
      <dgm:t>
        <a:bodyPr/>
        <a:lstStyle/>
        <a:p>
          <a:endParaRPr lang="en-US"/>
        </a:p>
      </dgm:t>
    </dgm:pt>
    <dgm:pt modelId="{CE9B75E5-AC91-4359-99FD-41C6495F4259}" type="sibTrans" cxnId="{A4647C9E-0F69-4F69-91CD-C3E3F943818C}">
      <dgm:prSet/>
      <dgm:spPr/>
      <dgm:t>
        <a:bodyPr/>
        <a:lstStyle/>
        <a:p>
          <a:endParaRPr lang="en-US"/>
        </a:p>
      </dgm:t>
    </dgm:pt>
    <dgm:pt modelId="{83339F47-B679-492E-85E8-C6438020161E}" type="pres">
      <dgm:prSet presAssocID="{E1CE9964-C6B7-4BAD-959E-E2BE31E8A153}" presName="compositeShape" presStyleCnt="0">
        <dgm:presLayoutVars>
          <dgm:chMax val="7"/>
          <dgm:dir/>
          <dgm:resizeHandles val="exact"/>
        </dgm:presLayoutVars>
      </dgm:prSet>
      <dgm:spPr/>
    </dgm:pt>
    <dgm:pt modelId="{6757B5C9-D0E9-46A1-9F14-D57AF4E06878}" type="pres">
      <dgm:prSet presAssocID="{83512032-96F9-4EFF-983F-5016612F3188}" presName="circ1" presStyleLbl="vennNode1" presStyleIdx="0" presStyleCnt="3"/>
      <dgm:spPr/>
    </dgm:pt>
    <dgm:pt modelId="{8BB3FE82-9A11-4E13-A9BD-444F57FF7D8A}" type="pres">
      <dgm:prSet presAssocID="{83512032-96F9-4EFF-983F-5016612F3188}" presName="circ1Tx" presStyleLbl="revTx" presStyleIdx="0" presStyleCnt="0">
        <dgm:presLayoutVars>
          <dgm:chMax val="0"/>
          <dgm:chPref val="0"/>
          <dgm:bulletEnabled val="1"/>
        </dgm:presLayoutVars>
      </dgm:prSet>
      <dgm:spPr/>
    </dgm:pt>
    <dgm:pt modelId="{F5C1D3E4-0544-44F5-ADBD-0083C055626C}" type="pres">
      <dgm:prSet presAssocID="{BFC03498-17B6-4FBE-832E-8AE6DFFA5A47}" presName="circ2" presStyleLbl="vennNode1" presStyleIdx="1" presStyleCnt="3" custLinFactNeighborX="-1305" custLinFactNeighborY="-376"/>
      <dgm:spPr/>
    </dgm:pt>
    <dgm:pt modelId="{AD92A87C-1EB4-4C36-B9BA-16A2566A5066}" type="pres">
      <dgm:prSet presAssocID="{BFC03498-17B6-4FBE-832E-8AE6DFFA5A47}" presName="circ2Tx" presStyleLbl="revTx" presStyleIdx="0" presStyleCnt="0">
        <dgm:presLayoutVars>
          <dgm:chMax val="0"/>
          <dgm:chPref val="0"/>
          <dgm:bulletEnabled val="1"/>
        </dgm:presLayoutVars>
      </dgm:prSet>
      <dgm:spPr/>
    </dgm:pt>
    <dgm:pt modelId="{7902C40C-B228-4659-8ECA-B92270E53715}" type="pres">
      <dgm:prSet presAssocID="{66CBD811-C6AC-4586-8D7C-B1D47226C1F7}" presName="circ3" presStyleLbl="vennNode1" presStyleIdx="2" presStyleCnt="3"/>
      <dgm:spPr/>
    </dgm:pt>
    <dgm:pt modelId="{72E0FAA7-4F85-4B5C-8DF7-1C0EC24386E2}" type="pres">
      <dgm:prSet presAssocID="{66CBD811-C6AC-4586-8D7C-B1D47226C1F7}" presName="circ3Tx" presStyleLbl="revTx" presStyleIdx="0" presStyleCnt="0">
        <dgm:presLayoutVars>
          <dgm:chMax val="0"/>
          <dgm:chPref val="0"/>
          <dgm:bulletEnabled val="1"/>
        </dgm:presLayoutVars>
      </dgm:prSet>
      <dgm:spPr/>
    </dgm:pt>
  </dgm:ptLst>
  <dgm:cxnLst>
    <dgm:cxn modelId="{74A2D414-1C8B-4CD9-9D27-3F9195FDB13C}" type="presOf" srcId="{83512032-96F9-4EFF-983F-5016612F3188}" destId="{8BB3FE82-9A11-4E13-A9BD-444F57FF7D8A}" srcOrd="1" destOrd="0" presId="urn:microsoft.com/office/officeart/2005/8/layout/venn1"/>
    <dgm:cxn modelId="{6826B116-8D5B-4A66-817D-FA3D3BCA5AAB}" type="presOf" srcId="{83512032-96F9-4EFF-983F-5016612F3188}" destId="{6757B5C9-D0E9-46A1-9F14-D57AF4E06878}" srcOrd="0" destOrd="0" presId="urn:microsoft.com/office/officeart/2005/8/layout/venn1"/>
    <dgm:cxn modelId="{4CD1563F-32A0-4819-B21B-6569E437D7BA}" type="presOf" srcId="{66CBD811-C6AC-4586-8D7C-B1D47226C1F7}" destId="{72E0FAA7-4F85-4B5C-8DF7-1C0EC24386E2}" srcOrd="1" destOrd="0" presId="urn:microsoft.com/office/officeart/2005/8/layout/venn1"/>
    <dgm:cxn modelId="{124CFB7C-81AB-47B5-A115-4EA6637689D2}" srcId="{E1CE9964-C6B7-4BAD-959E-E2BE31E8A153}" destId="{BFC03498-17B6-4FBE-832E-8AE6DFFA5A47}" srcOrd="1" destOrd="0" parTransId="{110A1014-82F9-4D74-A875-D4E54709BD25}" sibTransId="{4F9F2C4C-A275-4C13-88AD-FED17515B0AE}"/>
    <dgm:cxn modelId="{F14F498C-2C58-4447-8A37-95D6592A162F}" srcId="{E1CE9964-C6B7-4BAD-959E-E2BE31E8A153}" destId="{83512032-96F9-4EFF-983F-5016612F3188}" srcOrd="0" destOrd="0" parTransId="{466CA64D-DD48-414E-8A12-63F353522C9F}" sibTransId="{7F9A401E-BAF9-4654-A3B2-73D14A99907F}"/>
    <dgm:cxn modelId="{A4647C9E-0F69-4F69-91CD-C3E3F943818C}" srcId="{E1CE9964-C6B7-4BAD-959E-E2BE31E8A153}" destId="{66CBD811-C6AC-4586-8D7C-B1D47226C1F7}" srcOrd="2" destOrd="0" parTransId="{AABBB710-DD5D-4FC2-8379-78C228937CDB}" sibTransId="{CE9B75E5-AC91-4359-99FD-41C6495F4259}"/>
    <dgm:cxn modelId="{70EF1EC8-425F-4620-88F7-0146CCE5321E}" type="presOf" srcId="{66CBD811-C6AC-4586-8D7C-B1D47226C1F7}" destId="{7902C40C-B228-4659-8ECA-B92270E53715}" srcOrd="0" destOrd="0" presId="urn:microsoft.com/office/officeart/2005/8/layout/venn1"/>
    <dgm:cxn modelId="{D0E487CF-EB2E-48DD-93B3-6D8E0965FCF7}" type="presOf" srcId="{BFC03498-17B6-4FBE-832E-8AE6DFFA5A47}" destId="{F5C1D3E4-0544-44F5-ADBD-0083C055626C}" srcOrd="0" destOrd="0" presId="urn:microsoft.com/office/officeart/2005/8/layout/venn1"/>
    <dgm:cxn modelId="{5FC889F5-791B-4B4C-A1C8-47D1DE81F72F}" type="presOf" srcId="{BFC03498-17B6-4FBE-832E-8AE6DFFA5A47}" destId="{AD92A87C-1EB4-4C36-B9BA-16A2566A5066}" srcOrd="1" destOrd="0" presId="urn:microsoft.com/office/officeart/2005/8/layout/venn1"/>
    <dgm:cxn modelId="{1598C2F8-7C5D-46E6-8DDA-358CF14305C5}" type="presOf" srcId="{E1CE9964-C6B7-4BAD-959E-E2BE31E8A153}" destId="{83339F47-B679-492E-85E8-C6438020161E}" srcOrd="0" destOrd="0" presId="urn:microsoft.com/office/officeart/2005/8/layout/venn1"/>
    <dgm:cxn modelId="{9BF45BEB-EEA6-4E60-9D5E-FE09B695033D}" type="presParOf" srcId="{83339F47-B679-492E-85E8-C6438020161E}" destId="{6757B5C9-D0E9-46A1-9F14-D57AF4E06878}" srcOrd="0" destOrd="0" presId="urn:microsoft.com/office/officeart/2005/8/layout/venn1"/>
    <dgm:cxn modelId="{169D09AE-8EA7-4A5C-9690-66A182636FE8}" type="presParOf" srcId="{83339F47-B679-492E-85E8-C6438020161E}" destId="{8BB3FE82-9A11-4E13-A9BD-444F57FF7D8A}" srcOrd="1" destOrd="0" presId="urn:microsoft.com/office/officeart/2005/8/layout/venn1"/>
    <dgm:cxn modelId="{F34C832D-4789-4EC9-84DF-CE55CE20CB5E}" type="presParOf" srcId="{83339F47-B679-492E-85E8-C6438020161E}" destId="{F5C1D3E4-0544-44F5-ADBD-0083C055626C}" srcOrd="2" destOrd="0" presId="urn:microsoft.com/office/officeart/2005/8/layout/venn1"/>
    <dgm:cxn modelId="{5C4586E4-E23B-4D5C-B3A1-B5D0164C9A8D}" type="presParOf" srcId="{83339F47-B679-492E-85E8-C6438020161E}" destId="{AD92A87C-1EB4-4C36-B9BA-16A2566A5066}" srcOrd="3" destOrd="0" presId="urn:microsoft.com/office/officeart/2005/8/layout/venn1"/>
    <dgm:cxn modelId="{717651C9-5417-4CD3-A67A-D27D0601750A}" type="presParOf" srcId="{83339F47-B679-492E-85E8-C6438020161E}" destId="{7902C40C-B228-4659-8ECA-B92270E53715}" srcOrd="4" destOrd="0" presId="urn:microsoft.com/office/officeart/2005/8/layout/venn1"/>
    <dgm:cxn modelId="{CEFE85C6-7B0D-48F7-B69B-49301C305B37}" type="presParOf" srcId="{83339F47-B679-492E-85E8-C6438020161E}" destId="{72E0FAA7-4F85-4B5C-8DF7-1C0EC24386E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6EEBEA-A2A4-48A9-A7F0-E27DC51DCF09}" type="doc">
      <dgm:prSet loTypeId="urn:microsoft.com/office/officeart/2005/8/layout/architecture" loCatId="relationship" qsTypeId="urn:microsoft.com/office/officeart/2005/8/quickstyle/3d1" qsCatId="3D" csTypeId="urn:microsoft.com/office/officeart/2005/8/colors/accent2_2" csCatId="accent2" phldr="1"/>
      <dgm:spPr/>
      <dgm:t>
        <a:bodyPr/>
        <a:lstStyle/>
        <a:p>
          <a:endParaRPr lang="en-US"/>
        </a:p>
      </dgm:t>
    </dgm:pt>
    <dgm:pt modelId="{08673C3C-B85F-48BA-9489-FB8B2EB5448D}">
      <dgm:prSet phldrT="[Text]" custT="1"/>
      <dgm:spPr/>
      <dgm:t>
        <a:bodyPr/>
        <a:lstStyle/>
        <a:p>
          <a:r>
            <a:rPr lang="en-US" sz="5400" dirty="0"/>
            <a:t>Empathy</a:t>
          </a:r>
        </a:p>
      </dgm:t>
    </dgm:pt>
    <dgm:pt modelId="{146D1909-B091-497C-AE18-DA79B9A32FEE}" type="parTrans" cxnId="{284239C0-F733-41AC-A1D0-BD68BAFC0EAC}">
      <dgm:prSet/>
      <dgm:spPr/>
      <dgm:t>
        <a:bodyPr/>
        <a:lstStyle/>
        <a:p>
          <a:endParaRPr lang="en-US"/>
        </a:p>
      </dgm:t>
    </dgm:pt>
    <dgm:pt modelId="{D520B97C-7F25-4E3C-B5B3-B02B4AE90D69}" type="sibTrans" cxnId="{284239C0-F733-41AC-A1D0-BD68BAFC0EAC}">
      <dgm:prSet/>
      <dgm:spPr/>
      <dgm:t>
        <a:bodyPr/>
        <a:lstStyle/>
        <a:p>
          <a:endParaRPr lang="en-US"/>
        </a:p>
      </dgm:t>
    </dgm:pt>
    <dgm:pt modelId="{8710CD4D-C68E-41A3-B16C-D6C70324398A}">
      <dgm:prSet phldrT="[Text]"/>
      <dgm:spPr>
        <a:solidFill>
          <a:schemeClr val="accent4"/>
        </a:solidFill>
      </dgm:spPr>
      <dgm:t>
        <a:bodyPr/>
        <a:lstStyle/>
        <a:p>
          <a:r>
            <a:rPr lang="en-US" dirty="0"/>
            <a:t>Proactive Planning</a:t>
          </a:r>
        </a:p>
      </dgm:t>
    </dgm:pt>
    <dgm:pt modelId="{CF573353-7547-478B-BB2F-8A38C1DA3698}" type="parTrans" cxnId="{914BAF11-AF2F-43AB-96FC-5F42F8390BE8}">
      <dgm:prSet/>
      <dgm:spPr/>
      <dgm:t>
        <a:bodyPr/>
        <a:lstStyle/>
        <a:p>
          <a:endParaRPr lang="en-US"/>
        </a:p>
      </dgm:t>
    </dgm:pt>
    <dgm:pt modelId="{DB90C517-94AA-435E-A7D5-E8B0F5BFFD8D}" type="sibTrans" cxnId="{914BAF11-AF2F-43AB-96FC-5F42F8390BE8}">
      <dgm:prSet/>
      <dgm:spPr/>
      <dgm:t>
        <a:bodyPr/>
        <a:lstStyle/>
        <a:p>
          <a:endParaRPr lang="en-US"/>
        </a:p>
      </dgm:t>
    </dgm:pt>
    <dgm:pt modelId="{BB7BE919-EA9E-40AC-91DB-050B37674D09}">
      <dgm:prSet phldrT="[Text]"/>
      <dgm:spPr>
        <a:solidFill>
          <a:schemeClr val="accent4"/>
        </a:solidFill>
      </dgm:spPr>
      <dgm:t>
        <a:bodyPr/>
        <a:lstStyle/>
        <a:p>
          <a:r>
            <a:rPr lang="en-US" dirty="0"/>
            <a:t>Consistency</a:t>
          </a:r>
        </a:p>
      </dgm:t>
    </dgm:pt>
    <dgm:pt modelId="{D9B94AD3-3F00-49E8-AC4A-E5688A667470}" type="parTrans" cxnId="{2A0B7FDE-83D3-4955-ABDA-C5E60FC8C549}">
      <dgm:prSet/>
      <dgm:spPr/>
      <dgm:t>
        <a:bodyPr/>
        <a:lstStyle/>
        <a:p>
          <a:endParaRPr lang="en-US"/>
        </a:p>
      </dgm:t>
    </dgm:pt>
    <dgm:pt modelId="{5D7F4270-52E0-4291-B067-D22A03D330A0}" type="sibTrans" cxnId="{2A0B7FDE-83D3-4955-ABDA-C5E60FC8C549}">
      <dgm:prSet/>
      <dgm:spPr/>
      <dgm:t>
        <a:bodyPr/>
        <a:lstStyle/>
        <a:p>
          <a:endParaRPr lang="en-US"/>
        </a:p>
      </dgm:t>
    </dgm:pt>
    <dgm:pt modelId="{C96E37D9-F05B-4BB3-AE48-66FBF8DB5C61}">
      <dgm:prSet phldrT="[Text]" custT="1"/>
      <dgm:spPr/>
      <dgm:t>
        <a:bodyPr/>
        <a:lstStyle/>
        <a:p>
          <a:r>
            <a:rPr lang="en-US" sz="3600" dirty="0"/>
            <a:t>Patience</a:t>
          </a:r>
        </a:p>
      </dgm:t>
    </dgm:pt>
    <dgm:pt modelId="{7F81E33D-B05F-43C1-8024-06C4D52F8518}" type="parTrans" cxnId="{B045CDBC-1EED-4CD6-B275-22E8C9CDEC7A}">
      <dgm:prSet/>
      <dgm:spPr/>
      <dgm:t>
        <a:bodyPr/>
        <a:lstStyle/>
        <a:p>
          <a:endParaRPr lang="en-US"/>
        </a:p>
      </dgm:t>
    </dgm:pt>
    <dgm:pt modelId="{0811012E-C17C-44B5-9F33-F0C911927DAD}" type="sibTrans" cxnId="{B045CDBC-1EED-4CD6-B275-22E8C9CDEC7A}">
      <dgm:prSet/>
      <dgm:spPr/>
      <dgm:t>
        <a:bodyPr/>
        <a:lstStyle/>
        <a:p>
          <a:endParaRPr lang="en-US"/>
        </a:p>
      </dgm:t>
    </dgm:pt>
    <dgm:pt modelId="{DB044CB1-F7D6-4087-B78D-4FA21DD35FA9}">
      <dgm:prSet phldrT="[Text]"/>
      <dgm:spPr>
        <a:solidFill>
          <a:schemeClr val="accent4"/>
        </a:solidFill>
      </dgm:spPr>
      <dgm:t>
        <a:bodyPr/>
        <a:lstStyle/>
        <a:p>
          <a:r>
            <a:rPr lang="en-US" dirty="0"/>
            <a:t>Comprehensive Support</a:t>
          </a:r>
        </a:p>
      </dgm:t>
    </dgm:pt>
    <dgm:pt modelId="{04FF1ED8-34B6-481C-A2DC-D903AF0D4C02}" type="parTrans" cxnId="{5C966660-E484-4B8F-939C-F1501FA7BBC3}">
      <dgm:prSet/>
      <dgm:spPr/>
      <dgm:t>
        <a:bodyPr/>
        <a:lstStyle/>
        <a:p>
          <a:endParaRPr lang="en-US"/>
        </a:p>
      </dgm:t>
    </dgm:pt>
    <dgm:pt modelId="{66883981-D05E-4A11-BAAF-7E05E531FED0}" type="sibTrans" cxnId="{5C966660-E484-4B8F-939C-F1501FA7BBC3}">
      <dgm:prSet/>
      <dgm:spPr/>
      <dgm:t>
        <a:bodyPr/>
        <a:lstStyle/>
        <a:p>
          <a:endParaRPr lang="en-US"/>
        </a:p>
      </dgm:t>
    </dgm:pt>
    <dgm:pt modelId="{88EB9B53-F9BB-4A0B-A299-F27C46B8F39B}" type="pres">
      <dgm:prSet presAssocID="{996EEBEA-A2A4-48A9-A7F0-E27DC51DCF09}" presName="Name0" presStyleCnt="0">
        <dgm:presLayoutVars>
          <dgm:chPref val="1"/>
          <dgm:dir/>
          <dgm:animOne val="branch"/>
          <dgm:animLvl val="lvl"/>
          <dgm:resizeHandles/>
        </dgm:presLayoutVars>
      </dgm:prSet>
      <dgm:spPr/>
    </dgm:pt>
    <dgm:pt modelId="{EF7D569D-8A41-465A-B276-2EAEFC3D9A07}" type="pres">
      <dgm:prSet presAssocID="{08673C3C-B85F-48BA-9489-FB8B2EB5448D}" presName="vertOne" presStyleCnt="0"/>
      <dgm:spPr/>
    </dgm:pt>
    <dgm:pt modelId="{98374884-1DEA-463C-AAB1-DF16F2C806AD}" type="pres">
      <dgm:prSet presAssocID="{08673C3C-B85F-48BA-9489-FB8B2EB5448D}" presName="txOne" presStyleLbl="node0" presStyleIdx="0" presStyleCnt="1" custScaleY="62506">
        <dgm:presLayoutVars>
          <dgm:chPref val="3"/>
        </dgm:presLayoutVars>
      </dgm:prSet>
      <dgm:spPr/>
    </dgm:pt>
    <dgm:pt modelId="{4CA4FE85-CEE3-4D74-A696-E4B4D9EEEC18}" type="pres">
      <dgm:prSet presAssocID="{08673C3C-B85F-48BA-9489-FB8B2EB5448D}" presName="parTransOne" presStyleCnt="0"/>
      <dgm:spPr/>
    </dgm:pt>
    <dgm:pt modelId="{961C6845-E7D3-4743-8590-697456A52D59}" type="pres">
      <dgm:prSet presAssocID="{08673C3C-B85F-48BA-9489-FB8B2EB5448D}" presName="horzOne" presStyleCnt="0"/>
      <dgm:spPr/>
    </dgm:pt>
    <dgm:pt modelId="{4C433277-1AB7-4E41-9660-682F275CD641}" type="pres">
      <dgm:prSet presAssocID="{C96E37D9-F05B-4BB3-AE48-66FBF8DB5C61}" presName="vertTwo" presStyleCnt="0"/>
      <dgm:spPr/>
    </dgm:pt>
    <dgm:pt modelId="{1802CA4E-1018-42E1-B641-29EBE962B891}" type="pres">
      <dgm:prSet presAssocID="{C96E37D9-F05B-4BB3-AE48-66FBF8DB5C61}" presName="txTwo" presStyleLbl="node2" presStyleIdx="0" presStyleCnt="1" custScaleY="46664">
        <dgm:presLayoutVars>
          <dgm:chPref val="3"/>
        </dgm:presLayoutVars>
      </dgm:prSet>
      <dgm:spPr/>
    </dgm:pt>
    <dgm:pt modelId="{3BCA40BA-B8B0-40D4-91BD-C47505137EC1}" type="pres">
      <dgm:prSet presAssocID="{C96E37D9-F05B-4BB3-AE48-66FBF8DB5C61}" presName="parTransTwo" presStyleCnt="0"/>
      <dgm:spPr/>
    </dgm:pt>
    <dgm:pt modelId="{97F69A99-8510-45C7-9AC8-3D459A9E1368}" type="pres">
      <dgm:prSet presAssocID="{C96E37D9-F05B-4BB3-AE48-66FBF8DB5C61}" presName="horzTwo" presStyleCnt="0"/>
      <dgm:spPr/>
    </dgm:pt>
    <dgm:pt modelId="{64B499BD-E1C9-4F45-94E9-A51C458376AE}" type="pres">
      <dgm:prSet presAssocID="{8710CD4D-C68E-41A3-B16C-D6C70324398A}" presName="vertThree" presStyleCnt="0"/>
      <dgm:spPr/>
    </dgm:pt>
    <dgm:pt modelId="{2AABFED3-43CD-46A5-84E9-928259DCC3A5}" type="pres">
      <dgm:prSet presAssocID="{8710CD4D-C68E-41A3-B16C-D6C70324398A}" presName="txThree" presStyleLbl="node3" presStyleIdx="0" presStyleCnt="3" custScaleX="118674">
        <dgm:presLayoutVars>
          <dgm:chPref val="3"/>
        </dgm:presLayoutVars>
      </dgm:prSet>
      <dgm:spPr/>
    </dgm:pt>
    <dgm:pt modelId="{D2C29C13-B900-465C-AB40-BFC8A82E6D9E}" type="pres">
      <dgm:prSet presAssocID="{8710CD4D-C68E-41A3-B16C-D6C70324398A}" presName="horzThree" presStyleCnt="0"/>
      <dgm:spPr/>
    </dgm:pt>
    <dgm:pt modelId="{E1620060-17F5-4FDF-9276-33913F943185}" type="pres">
      <dgm:prSet presAssocID="{DB90C517-94AA-435E-A7D5-E8B0F5BFFD8D}" presName="sibSpaceThree" presStyleCnt="0"/>
      <dgm:spPr/>
    </dgm:pt>
    <dgm:pt modelId="{F1AD3507-87E0-413B-AFBB-280E192A22CE}" type="pres">
      <dgm:prSet presAssocID="{DB044CB1-F7D6-4087-B78D-4FA21DD35FA9}" presName="vertThree" presStyleCnt="0"/>
      <dgm:spPr/>
    </dgm:pt>
    <dgm:pt modelId="{224C9C34-8D86-4A0F-A5EA-36F5CD7AD619}" type="pres">
      <dgm:prSet presAssocID="{DB044CB1-F7D6-4087-B78D-4FA21DD35FA9}" presName="txThree" presStyleLbl="node3" presStyleIdx="1" presStyleCnt="3" custScaleX="118338">
        <dgm:presLayoutVars>
          <dgm:chPref val="3"/>
        </dgm:presLayoutVars>
      </dgm:prSet>
      <dgm:spPr/>
    </dgm:pt>
    <dgm:pt modelId="{F33BB721-3E9E-41F5-A65F-0643D739FDD3}" type="pres">
      <dgm:prSet presAssocID="{DB044CB1-F7D6-4087-B78D-4FA21DD35FA9}" presName="horzThree" presStyleCnt="0"/>
      <dgm:spPr/>
    </dgm:pt>
    <dgm:pt modelId="{A27D8201-AB1C-47D4-80A1-E19CC0DA5C8C}" type="pres">
      <dgm:prSet presAssocID="{66883981-D05E-4A11-BAAF-7E05E531FED0}" presName="sibSpaceThree" presStyleCnt="0"/>
      <dgm:spPr/>
    </dgm:pt>
    <dgm:pt modelId="{DECCFF36-2503-45AE-8945-45FF948CF2E4}" type="pres">
      <dgm:prSet presAssocID="{BB7BE919-EA9E-40AC-91DB-050B37674D09}" presName="vertThree" presStyleCnt="0"/>
      <dgm:spPr/>
    </dgm:pt>
    <dgm:pt modelId="{0256881E-652A-4500-B11D-F0CB284D959C}" type="pres">
      <dgm:prSet presAssocID="{BB7BE919-EA9E-40AC-91DB-050B37674D09}" presName="txThree" presStyleLbl="node3" presStyleIdx="2" presStyleCnt="3" custLinFactNeighborY="-704">
        <dgm:presLayoutVars>
          <dgm:chPref val="3"/>
        </dgm:presLayoutVars>
      </dgm:prSet>
      <dgm:spPr/>
    </dgm:pt>
    <dgm:pt modelId="{7C8EE493-068D-4315-B1FA-5B54103E12E2}" type="pres">
      <dgm:prSet presAssocID="{BB7BE919-EA9E-40AC-91DB-050B37674D09}" presName="horzThree" presStyleCnt="0"/>
      <dgm:spPr/>
    </dgm:pt>
  </dgm:ptLst>
  <dgm:cxnLst>
    <dgm:cxn modelId="{914BAF11-AF2F-43AB-96FC-5F42F8390BE8}" srcId="{C96E37D9-F05B-4BB3-AE48-66FBF8DB5C61}" destId="{8710CD4D-C68E-41A3-B16C-D6C70324398A}" srcOrd="0" destOrd="0" parTransId="{CF573353-7547-478B-BB2F-8A38C1DA3698}" sibTransId="{DB90C517-94AA-435E-A7D5-E8B0F5BFFD8D}"/>
    <dgm:cxn modelId="{5C966660-E484-4B8F-939C-F1501FA7BBC3}" srcId="{C96E37D9-F05B-4BB3-AE48-66FBF8DB5C61}" destId="{DB044CB1-F7D6-4087-B78D-4FA21DD35FA9}" srcOrd="1" destOrd="0" parTransId="{04FF1ED8-34B6-481C-A2DC-D903AF0D4C02}" sibTransId="{66883981-D05E-4A11-BAAF-7E05E531FED0}"/>
    <dgm:cxn modelId="{BE661761-575D-4972-BDBD-3AD60702DAE1}" type="presOf" srcId="{8710CD4D-C68E-41A3-B16C-D6C70324398A}" destId="{2AABFED3-43CD-46A5-84E9-928259DCC3A5}" srcOrd="0" destOrd="0" presId="urn:microsoft.com/office/officeart/2005/8/layout/architecture"/>
    <dgm:cxn modelId="{9AAAA463-EED0-4D80-8FAC-B8FDDBA87EA6}" type="presOf" srcId="{BB7BE919-EA9E-40AC-91DB-050B37674D09}" destId="{0256881E-652A-4500-B11D-F0CB284D959C}" srcOrd="0" destOrd="0" presId="urn:microsoft.com/office/officeart/2005/8/layout/architecture"/>
    <dgm:cxn modelId="{48CF75A1-69E4-4BCC-A085-EF20D60CCB0E}" type="presOf" srcId="{08673C3C-B85F-48BA-9489-FB8B2EB5448D}" destId="{98374884-1DEA-463C-AAB1-DF16F2C806AD}" srcOrd="0" destOrd="0" presId="urn:microsoft.com/office/officeart/2005/8/layout/architecture"/>
    <dgm:cxn modelId="{9F77ACB6-BA2F-4F87-80BA-12DC87DED6DD}" type="presOf" srcId="{DB044CB1-F7D6-4087-B78D-4FA21DD35FA9}" destId="{224C9C34-8D86-4A0F-A5EA-36F5CD7AD619}" srcOrd="0" destOrd="0" presId="urn:microsoft.com/office/officeart/2005/8/layout/architecture"/>
    <dgm:cxn modelId="{B045CDBC-1EED-4CD6-B275-22E8C9CDEC7A}" srcId="{08673C3C-B85F-48BA-9489-FB8B2EB5448D}" destId="{C96E37D9-F05B-4BB3-AE48-66FBF8DB5C61}" srcOrd="0" destOrd="0" parTransId="{7F81E33D-B05F-43C1-8024-06C4D52F8518}" sibTransId="{0811012E-C17C-44B5-9F33-F0C911927DAD}"/>
    <dgm:cxn modelId="{92BC87BF-1B85-49FB-9A26-9A0F525035C7}" type="presOf" srcId="{C96E37D9-F05B-4BB3-AE48-66FBF8DB5C61}" destId="{1802CA4E-1018-42E1-B641-29EBE962B891}" srcOrd="0" destOrd="0" presId="urn:microsoft.com/office/officeart/2005/8/layout/architecture"/>
    <dgm:cxn modelId="{284239C0-F733-41AC-A1D0-BD68BAFC0EAC}" srcId="{996EEBEA-A2A4-48A9-A7F0-E27DC51DCF09}" destId="{08673C3C-B85F-48BA-9489-FB8B2EB5448D}" srcOrd="0" destOrd="0" parTransId="{146D1909-B091-497C-AE18-DA79B9A32FEE}" sibTransId="{D520B97C-7F25-4E3C-B5B3-B02B4AE90D69}"/>
    <dgm:cxn modelId="{2A0B7FDE-83D3-4955-ABDA-C5E60FC8C549}" srcId="{C96E37D9-F05B-4BB3-AE48-66FBF8DB5C61}" destId="{BB7BE919-EA9E-40AC-91DB-050B37674D09}" srcOrd="2" destOrd="0" parTransId="{D9B94AD3-3F00-49E8-AC4A-E5688A667470}" sibTransId="{5D7F4270-52E0-4291-B067-D22A03D330A0}"/>
    <dgm:cxn modelId="{68A27DF1-D0FE-4B37-BDD1-7252034BB7CA}" type="presOf" srcId="{996EEBEA-A2A4-48A9-A7F0-E27DC51DCF09}" destId="{88EB9B53-F9BB-4A0B-A299-F27C46B8F39B}" srcOrd="0" destOrd="0" presId="urn:microsoft.com/office/officeart/2005/8/layout/architecture"/>
    <dgm:cxn modelId="{8850C068-A02A-41BA-98C7-A7D5450A5717}" type="presParOf" srcId="{88EB9B53-F9BB-4A0B-A299-F27C46B8F39B}" destId="{EF7D569D-8A41-465A-B276-2EAEFC3D9A07}" srcOrd="0" destOrd="0" presId="urn:microsoft.com/office/officeart/2005/8/layout/architecture"/>
    <dgm:cxn modelId="{144635B1-E0B2-405A-AB32-E24148A8F3D1}" type="presParOf" srcId="{EF7D569D-8A41-465A-B276-2EAEFC3D9A07}" destId="{98374884-1DEA-463C-AAB1-DF16F2C806AD}" srcOrd="0" destOrd="0" presId="urn:microsoft.com/office/officeart/2005/8/layout/architecture"/>
    <dgm:cxn modelId="{102F2429-D571-44F1-96D1-62D5157FCF2E}" type="presParOf" srcId="{EF7D569D-8A41-465A-B276-2EAEFC3D9A07}" destId="{4CA4FE85-CEE3-4D74-A696-E4B4D9EEEC18}" srcOrd="1" destOrd="0" presId="urn:microsoft.com/office/officeart/2005/8/layout/architecture"/>
    <dgm:cxn modelId="{3233EA9E-1126-4A3D-9B91-063799BB7C46}" type="presParOf" srcId="{EF7D569D-8A41-465A-B276-2EAEFC3D9A07}" destId="{961C6845-E7D3-4743-8590-697456A52D59}" srcOrd="2" destOrd="0" presId="urn:microsoft.com/office/officeart/2005/8/layout/architecture"/>
    <dgm:cxn modelId="{FFF09197-04EC-404F-9D13-BC1A4F015041}" type="presParOf" srcId="{961C6845-E7D3-4743-8590-697456A52D59}" destId="{4C433277-1AB7-4E41-9660-682F275CD641}" srcOrd="0" destOrd="0" presId="urn:microsoft.com/office/officeart/2005/8/layout/architecture"/>
    <dgm:cxn modelId="{23C47208-D57F-4C5F-8E7F-4E5992C8A845}" type="presParOf" srcId="{4C433277-1AB7-4E41-9660-682F275CD641}" destId="{1802CA4E-1018-42E1-B641-29EBE962B891}" srcOrd="0" destOrd="0" presId="urn:microsoft.com/office/officeart/2005/8/layout/architecture"/>
    <dgm:cxn modelId="{D3EC9A69-3415-406F-9B51-989A671F4A65}" type="presParOf" srcId="{4C433277-1AB7-4E41-9660-682F275CD641}" destId="{3BCA40BA-B8B0-40D4-91BD-C47505137EC1}" srcOrd="1" destOrd="0" presId="urn:microsoft.com/office/officeart/2005/8/layout/architecture"/>
    <dgm:cxn modelId="{3B3F5036-52E2-41E0-B2DC-C4AC3C288D63}" type="presParOf" srcId="{4C433277-1AB7-4E41-9660-682F275CD641}" destId="{97F69A99-8510-45C7-9AC8-3D459A9E1368}" srcOrd="2" destOrd="0" presId="urn:microsoft.com/office/officeart/2005/8/layout/architecture"/>
    <dgm:cxn modelId="{E66FA8B8-976F-4EFC-9BD5-4F463048BED5}" type="presParOf" srcId="{97F69A99-8510-45C7-9AC8-3D459A9E1368}" destId="{64B499BD-E1C9-4F45-94E9-A51C458376AE}" srcOrd="0" destOrd="0" presId="urn:microsoft.com/office/officeart/2005/8/layout/architecture"/>
    <dgm:cxn modelId="{2CC6ADA3-7953-4622-A143-F2B792024E84}" type="presParOf" srcId="{64B499BD-E1C9-4F45-94E9-A51C458376AE}" destId="{2AABFED3-43CD-46A5-84E9-928259DCC3A5}" srcOrd="0" destOrd="0" presId="urn:microsoft.com/office/officeart/2005/8/layout/architecture"/>
    <dgm:cxn modelId="{E77129D6-EAA4-4D6D-B6CF-16A433356290}" type="presParOf" srcId="{64B499BD-E1C9-4F45-94E9-A51C458376AE}" destId="{D2C29C13-B900-465C-AB40-BFC8A82E6D9E}" srcOrd="1" destOrd="0" presId="urn:microsoft.com/office/officeart/2005/8/layout/architecture"/>
    <dgm:cxn modelId="{D4048DC1-2C66-4D02-84D7-5A028AB53B68}" type="presParOf" srcId="{97F69A99-8510-45C7-9AC8-3D459A9E1368}" destId="{E1620060-17F5-4FDF-9276-33913F943185}" srcOrd="1" destOrd="0" presId="urn:microsoft.com/office/officeart/2005/8/layout/architecture"/>
    <dgm:cxn modelId="{F3D7F8A1-EE9F-4DB7-90AA-85E28282F734}" type="presParOf" srcId="{97F69A99-8510-45C7-9AC8-3D459A9E1368}" destId="{F1AD3507-87E0-413B-AFBB-280E192A22CE}" srcOrd="2" destOrd="0" presId="urn:microsoft.com/office/officeart/2005/8/layout/architecture"/>
    <dgm:cxn modelId="{2F2AAF21-3AEE-46DF-8095-379FA846757B}" type="presParOf" srcId="{F1AD3507-87E0-413B-AFBB-280E192A22CE}" destId="{224C9C34-8D86-4A0F-A5EA-36F5CD7AD619}" srcOrd="0" destOrd="0" presId="urn:microsoft.com/office/officeart/2005/8/layout/architecture"/>
    <dgm:cxn modelId="{7B7A8FC2-FC98-4D45-9112-A7F2EE23AEFF}" type="presParOf" srcId="{F1AD3507-87E0-413B-AFBB-280E192A22CE}" destId="{F33BB721-3E9E-41F5-A65F-0643D739FDD3}" srcOrd="1" destOrd="0" presId="urn:microsoft.com/office/officeart/2005/8/layout/architecture"/>
    <dgm:cxn modelId="{498066DF-3380-4EF9-B7E6-A66CAB19B567}" type="presParOf" srcId="{97F69A99-8510-45C7-9AC8-3D459A9E1368}" destId="{A27D8201-AB1C-47D4-80A1-E19CC0DA5C8C}" srcOrd="3" destOrd="0" presId="urn:microsoft.com/office/officeart/2005/8/layout/architecture"/>
    <dgm:cxn modelId="{46B9296F-BA4D-4A4F-8861-98D6C81FC354}" type="presParOf" srcId="{97F69A99-8510-45C7-9AC8-3D459A9E1368}" destId="{DECCFF36-2503-45AE-8945-45FF948CF2E4}" srcOrd="4" destOrd="0" presId="urn:microsoft.com/office/officeart/2005/8/layout/architecture"/>
    <dgm:cxn modelId="{5CB77156-F024-407F-B1EB-4FF7B9D6A70B}" type="presParOf" srcId="{DECCFF36-2503-45AE-8945-45FF948CF2E4}" destId="{0256881E-652A-4500-B11D-F0CB284D959C}" srcOrd="0" destOrd="0" presId="urn:microsoft.com/office/officeart/2005/8/layout/architecture"/>
    <dgm:cxn modelId="{7269F98C-77E7-4663-ABA1-0E0D3F296B9E}" type="presParOf" srcId="{DECCFF36-2503-45AE-8945-45FF948CF2E4}" destId="{7C8EE493-068D-4315-B1FA-5B54103E12E2}" srcOrd="1" destOrd="0" presId="urn:microsoft.com/office/officeart/2005/8/layout/archite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6EEBEA-A2A4-48A9-A7F0-E27DC51DCF09}" type="doc">
      <dgm:prSet loTypeId="urn:microsoft.com/office/officeart/2005/8/layout/architecture" loCatId="relationship" qsTypeId="urn:microsoft.com/office/officeart/2005/8/quickstyle/3d1" qsCatId="3D" csTypeId="urn:microsoft.com/office/officeart/2005/8/colors/accent2_2" csCatId="accent2" phldr="1"/>
      <dgm:spPr/>
      <dgm:t>
        <a:bodyPr/>
        <a:lstStyle/>
        <a:p>
          <a:endParaRPr lang="en-US"/>
        </a:p>
      </dgm:t>
    </dgm:pt>
    <dgm:pt modelId="{0F3C10AA-557E-4D25-8B30-D7689954C975}">
      <dgm:prSet phldrT="[Text]"/>
      <dgm:spPr>
        <a:solidFill>
          <a:srgbClr val="92D050"/>
        </a:solidFill>
      </dgm:spPr>
      <dgm:t>
        <a:bodyPr/>
        <a:lstStyle/>
        <a:p>
          <a:r>
            <a:rPr lang="en-US" dirty="0"/>
            <a:t>Thoughtful Education</a:t>
          </a:r>
        </a:p>
      </dgm:t>
    </dgm:pt>
    <dgm:pt modelId="{74530B84-4E73-42B9-8830-FD78EBD3387D}" type="parTrans" cxnId="{4E307CAD-B22A-4A3A-A1E7-CCA90B255A95}">
      <dgm:prSet/>
      <dgm:spPr/>
      <dgm:t>
        <a:bodyPr/>
        <a:lstStyle/>
        <a:p>
          <a:endParaRPr lang="en-US"/>
        </a:p>
      </dgm:t>
    </dgm:pt>
    <dgm:pt modelId="{4F856FD2-AE58-463E-BCD1-45D55EE7C542}" type="sibTrans" cxnId="{4E307CAD-B22A-4A3A-A1E7-CCA90B255A95}">
      <dgm:prSet/>
      <dgm:spPr/>
      <dgm:t>
        <a:bodyPr/>
        <a:lstStyle/>
        <a:p>
          <a:endParaRPr lang="en-US"/>
        </a:p>
      </dgm:t>
    </dgm:pt>
    <dgm:pt modelId="{2D42AE36-AEB3-4004-A889-C0ADF2FDC809}">
      <dgm:prSet phldrT="[Text]"/>
      <dgm:spPr>
        <a:solidFill>
          <a:srgbClr val="92D050"/>
        </a:solidFill>
      </dgm:spPr>
      <dgm:t>
        <a:bodyPr/>
        <a:lstStyle/>
        <a:p>
          <a:r>
            <a:rPr lang="en-US" dirty="0"/>
            <a:t>Adjusting Communications</a:t>
          </a:r>
        </a:p>
      </dgm:t>
    </dgm:pt>
    <dgm:pt modelId="{E3BC7FAD-7C8B-407A-9054-15942030E9E7}" type="parTrans" cxnId="{C8B16664-006C-44C9-A693-757933D01462}">
      <dgm:prSet/>
      <dgm:spPr/>
      <dgm:t>
        <a:bodyPr/>
        <a:lstStyle/>
        <a:p>
          <a:endParaRPr lang="en-US"/>
        </a:p>
      </dgm:t>
    </dgm:pt>
    <dgm:pt modelId="{EF761550-4CED-4BC5-BEF7-0CCB6B034E26}" type="sibTrans" cxnId="{C8B16664-006C-44C9-A693-757933D01462}">
      <dgm:prSet/>
      <dgm:spPr/>
      <dgm:t>
        <a:bodyPr/>
        <a:lstStyle/>
        <a:p>
          <a:endParaRPr lang="en-US"/>
        </a:p>
      </dgm:t>
    </dgm:pt>
    <dgm:pt modelId="{AD33B946-D2F0-43FD-AC4C-DBC4AC21A3AE}">
      <dgm:prSet phldrT="[Text]"/>
      <dgm:spPr>
        <a:solidFill>
          <a:srgbClr val="92D050"/>
        </a:solidFill>
      </dgm:spPr>
      <dgm:t>
        <a:bodyPr/>
        <a:lstStyle/>
        <a:p>
          <a:r>
            <a:rPr lang="en-US" dirty="0"/>
            <a:t>Sensitivity</a:t>
          </a:r>
        </a:p>
      </dgm:t>
    </dgm:pt>
    <dgm:pt modelId="{5C239D06-4DDE-49D5-94F0-6CB731B7F6AA}" type="parTrans" cxnId="{C3C94CAA-6053-4E1B-87F6-B6FFBBD9CDA1}">
      <dgm:prSet/>
      <dgm:spPr/>
      <dgm:t>
        <a:bodyPr/>
        <a:lstStyle/>
        <a:p>
          <a:endParaRPr lang="en-US"/>
        </a:p>
      </dgm:t>
    </dgm:pt>
    <dgm:pt modelId="{855D84D2-6AB1-47D9-9459-28601B7BA1D5}" type="sibTrans" cxnId="{C3C94CAA-6053-4E1B-87F6-B6FFBBD9CDA1}">
      <dgm:prSet/>
      <dgm:spPr/>
      <dgm:t>
        <a:bodyPr/>
        <a:lstStyle/>
        <a:p>
          <a:endParaRPr lang="en-US"/>
        </a:p>
      </dgm:t>
    </dgm:pt>
    <dgm:pt modelId="{88EB9B53-F9BB-4A0B-A299-F27C46B8F39B}" type="pres">
      <dgm:prSet presAssocID="{996EEBEA-A2A4-48A9-A7F0-E27DC51DCF09}" presName="Name0" presStyleCnt="0">
        <dgm:presLayoutVars>
          <dgm:chPref val="1"/>
          <dgm:dir/>
          <dgm:animOne val="branch"/>
          <dgm:animLvl val="lvl"/>
          <dgm:resizeHandles/>
        </dgm:presLayoutVars>
      </dgm:prSet>
      <dgm:spPr/>
    </dgm:pt>
    <dgm:pt modelId="{D085D35A-1A62-4400-BAC0-74DB4357A1EB}" type="pres">
      <dgm:prSet presAssocID="{2D42AE36-AEB3-4004-A889-C0ADF2FDC809}" presName="vertOne" presStyleCnt="0"/>
      <dgm:spPr/>
    </dgm:pt>
    <dgm:pt modelId="{5B91CC03-3998-4233-B70A-3932CBE30C0A}" type="pres">
      <dgm:prSet presAssocID="{2D42AE36-AEB3-4004-A889-C0ADF2FDC809}" presName="txOne" presStyleLbl="node0" presStyleIdx="0" presStyleCnt="3" custScaleX="142643">
        <dgm:presLayoutVars>
          <dgm:chPref val="3"/>
        </dgm:presLayoutVars>
      </dgm:prSet>
      <dgm:spPr/>
    </dgm:pt>
    <dgm:pt modelId="{6EB17296-44F0-4143-9806-189CF9C8EDDC}" type="pres">
      <dgm:prSet presAssocID="{2D42AE36-AEB3-4004-A889-C0ADF2FDC809}" presName="horzOne" presStyleCnt="0"/>
      <dgm:spPr/>
    </dgm:pt>
    <dgm:pt modelId="{3B9A5B1A-8BCB-4F49-8CA8-C6597268B001}" type="pres">
      <dgm:prSet presAssocID="{EF761550-4CED-4BC5-BEF7-0CCB6B034E26}" presName="sibSpaceOne" presStyleCnt="0"/>
      <dgm:spPr/>
    </dgm:pt>
    <dgm:pt modelId="{1C652320-3CAF-49E4-A36E-517E740B7308}" type="pres">
      <dgm:prSet presAssocID="{0F3C10AA-557E-4D25-8B30-D7689954C975}" presName="vertOne" presStyleCnt="0"/>
      <dgm:spPr/>
    </dgm:pt>
    <dgm:pt modelId="{82542187-C7F3-47A3-828C-6260CA7553A5}" type="pres">
      <dgm:prSet presAssocID="{0F3C10AA-557E-4D25-8B30-D7689954C975}" presName="txOne" presStyleLbl="node0" presStyleIdx="1" presStyleCnt="3" custScaleX="132906">
        <dgm:presLayoutVars>
          <dgm:chPref val="3"/>
        </dgm:presLayoutVars>
      </dgm:prSet>
      <dgm:spPr/>
    </dgm:pt>
    <dgm:pt modelId="{4FB0E090-6FE5-4691-A6F7-CA9B718B4778}" type="pres">
      <dgm:prSet presAssocID="{0F3C10AA-557E-4D25-8B30-D7689954C975}" presName="horzOne" presStyleCnt="0"/>
      <dgm:spPr/>
    </dgm:pt>
    <dgm:pt modelId="{6694B201-C6D0-42D3-AE73-C3C93D2AF447}" type="pres">
      <dgm:prSet presAssocID="{4F856FD2-AE58-463E-BCD1-45D55EE7C542}" presName="sibSpaceOne" presStyleCnt="0"/>
      <dgm:spPr/>
    </dgm:pt>
    <dgm:pt modelId="{8C25FC24-D02A-4350-9C20-796575B1686B}" type="pres">
      <dgm:prSet presAssocID="{AD33B946-D2F0-43FD-AC4C-DBC4AC21A3AE}" presName="vertOne" presStyleCnt="0"/>
      <dgm:spPr/>
    </dgm:pt>
    <dgm:pt modelId="{1EFD922D-2644-41B9-B35E-0C453BCE0105}" type="pres">
      <dgm:prSet presAssocID="{AD33B946-D2F0-43FD-AC4C-DBC4AC21A3AE}" presName="txOne" presStyleLbl="node0" presStyleIdx="2" presStyleCnt="3" custScaleX="117895">
        <dgm:presLayoutVars>
          <dgm:chPref val="3"/>
        </dgm:presLayoutVars>
      </dgm:prSet>
      <dgm:spPr/>
    </dgm:pt>
    <dgm:pt modelId="{EE9E6224-D7ED-44D7-BE6E-6FEB7D2F02D9}" type="pres">
      <dgm:prSet presAssocID="{AD33B946-D2F0-43FD-AC4C-DBC4AC21A3AE}" presName="horzOne" presStyleCnt="0"/>
      <dgm:spPr/>
    </dgm:pt>
  </dgm:ptLst>
  <dgm:cxnLst>
    <dgm:cxn modelId="{90EDEF10-CD38-4DEC-BAEC-13F5BB5A28ED}" type="presOf" srcId="{AD33B946-D2F0-43FD-AC4C-DBC4AC21A3AE}" destId="{1EFD922D-2644-41B9-B35E-0C453BCE0105}" srcOrd="0" destOrd="0" presId="urn:microsoft.com/office/officeart/2005/8/layout/architecture"/>
    <dgm:cxn modelId="{C8B16664-006C-44C9-A693-757933D01462}" srcId="{996EEBEA-A2A4-48A9-A7F0-E27DC51DCF09}" destId="{2D42AE36-AEB3-4004-A889-C0ADF2FDC809}" srcOrd="0" destOrd="0" parTransId="{E3BC7FAD-7C8B-407A-9054-15942030E9E7}" sibTransId="{EF761550-4CED-4BC5-BEF7-0CCB6B034E26}"/>
    <dgm:cxn modelId="{C3C94CAA-6053-4E1B-87F6-B6FFBBD9CDA1}" srcId="{996EEBEA-A2A4-48A9-A7F0-E27DC51DCF09}" destId="{AD33B946-D2F0-43FD-AC4C-DBC4AC21A3AE}" srcOrd="2" destOrd="0" parTransId="{5C239D06-4DDE-49D5-94F0-6CB731B7F6AA}" sibTransId="{855D84D2-6AB1-47D9-9459-28601B7BA1D5}"/>
    <dgm:cxn modelId="{4E307CAD-B22A-4A3A-A1E7-CCA90B255A95}" srcId="{996EEBEA-A2A4-48A9-A7F0-E27DC51DCF09}" destId="{0F3C10AA-557E-4D25-8B30-D7689954C975}" srcOrd="1" destOrd="0" parTransId="{74530B84-4E73-42B9-8830-FD78EBD3387D}" sibTransId="{4F856FD2-AE58-463E-BCD1-45D55EE7C542}"/>
    <dgm:cxn modelId="{10E209D0-2B9E-4636-8BE4-00DBA5F76993}" type="presOf" srcId="{2D42AE36-AEB3-4004-A889-C0ADF2FDC809}" destId="{5B91CC03-3998-4233-B70A-3932CBE30C0A}" srcOrd="0" destOrd="0" presId="urn:microsoft.com/office/officeart/2005/8/layout/architecture"/>
    <dgm:cxn modelId="{C15B66EE-62E0-4D96-A058-55F84A731B3A}" type="presOf" srcId="{0F3C10AA-557E-4D25-8B30-D7689954C975}" destId="{82542187-C7F3-47A3-828C-6260CA7553A5}" srcOrd="0" destOrd="0" presId="urn:microsoft.com/office/officeart/2005/8/layout/architecture"/>
    <dgm:cxn modelId="{68A27DF1-D0FE-4B37-BDD1-7252034BB7CA}" type="presOf" srcId="{996EEBEA-A2A4-48A9-A7F0-E27DC51DCF09}" destId="{88EB9B53-F9BB-4A0B-A299-F27C46B8F39B}" srcOrd="0" destOrd="0" presId="urn:microsoft.com/office/officeart/2005/8/layout/architecture"/>
    <dgm:cxn modelId="{EAE20D58-CD05-4BED-B712-F75ED4428E62}" type="presParOf" srcId="{88EB9B53-F9BB-4A0B-A299-F27C46B8F39B}" destId="{D085D35A-1A62-4400-BAC0-74DB4357A1EB}" srcOrd="0" destOrd="0" presId="urn:microsoft.com/office/officeart/2005/8/layout/architecture"/>
    <dgm:cxn modelId="{38C52631-2D2F-4556-BF8C-142D4F9C90C3}" type="presParOf" srcId="{D085D35A-1A62-4400-BAC0-74DB4357A1EB}" destId="{5B91CC03-3998-4233-B70A-3932CBE30C0A}" srcOrd="0" destOrd="0" presId="urn:microsoft.com/office/officeart/2005/8/layout/architecture"/>
    <dgm:cxn modelId="{C8C25A74-6241-4277-9AC2-D0CC6160E96B}" type="presParOf" srcId="{D085D35A-1A62-4400-BAC0-74DB4357A1EB}" destId="{6EB17296-44F0-4143-9806-189CF9C8EDDC}" srcOrd="1" destOrd="0" presId="urn:microsoft.com/office/officeart/2005/8/layout/architecture"/>
    <dgm:cxn modelId="{12F81911-EC17-4A41-8243-3056F3A2EA63}" type="presParOf" srcId="{88EB9B53-F9BB-4A0B-A299-F27C46B8F39B}" destId="{3B9A5B1A-8BCB-4F49-8CA8-C6597268B001}" srcOrd="1" destOrd="0" presId="urn:microsoft.com/office/officeart/2005/8/layout/architecture"/>
    <dgm:cxn modelId="{CED745ED-3B3E-4AF0-99FD-D2DAF31F5484}" type="presParOf" srcId="{88EB9B53-F9BB-4A0B-A299-F27C46B8F39B}" destId="{1C652320-3CAF-49E4-A36E-517E740B7308}" srcOrd="2" destOrd="0" presId="urn:microsoft.com/office/officeart/2005/8/layout/architecture"/>
    <dgm:cxn modelId="{90E4408A-CDC8-490F-9019-AC9DD26FB905}" type="presParOf" srcId="{1C652320-3CAF-49E4-A36E-517E740B7308}" destId="{82542187-C7F3-47A3-828C-6260CA7553A5}" srcOrd="0" destOrd="0" presId="urn:microsoft.com/office/officeart/2005/8/layout/architecture"/>
    <dgm:cxn modelId="{6A6A855E-6964-43FD-B886-AF1BA8C926BA}" type="presParOf" srcId="{1C652320-3CAF-49E4-A36E-517E740B7308}" destId="{4FB0E090-6FE5-4691-A6F7-CA9B718B4778}" srcOrd="1" destOrd="0" presId="urn:microsoft.com/office/officeart/2005/8/layout/architecture"/>
    <dgm:cxn modelId="{461D5577-986D-4D9D-B5D2-4783B53F670A}" type="presParOf" srcId="{88EB9B53-F9BB-4A0B-A299-F27C46B8F39B}" destId="{6694B201-C6D0-42D3-AE73-C3C93D2AF447}" srcOrd="3" destOrd="0" presId="urn:microsoft.com/office/officeart/2005/8/layout/architecture"/>
    <dgm:cxn modelId="{EF55121F-1C91-48BB-8091-CF61C9EDA23C}" type="presParOf" srcId="{88EB9B53-F9BB-4A0B-A299-F27C46B8F39B}" destId="{8C25FC24-D02A-4350-9C20-796575B1686B}" srcOrd="4" destOrd="0" presId="urn:microsoft.com/office/officeart/2005/8/layout/architecture"/>
    <dgm:cxn modelId="{41AA67B9-7B79-459F-878B-C080A795FE97}" type="presParOf" srcId="{8C25FC24-D02A-4350-9C20-796575B1686B}" destId="{1EFD922D-2644-41B9-B35E-0C453BCE0105}" srcOrd="0" destOrd="0" presId="urn:microsoft.com/office/officeart/2005/8/layout/architecture"/>
    <dgm:cxn modelId="{F5C6C2C2-C014-430C-99AD-F67E3CB779C7}" type="presParOf" srcId="{8C25FC24-D02A-4350-9C20-796575B1686B}" destId="{EE9E6224-D7ED-44D7-BE6E-6FEB7D2F02D9}" srcOrd="1" destOrd="0" presId="urn:microsoft.com/office/officeart/2005/8/layout/architecture"/>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B2A505-E3FD-4655-97FC-B3294FB7FE16}" type="doc">
      <dgm:prSet loTypeId="urn:microsoft.com/office/officeart/2005/8/layout/list1" loCatId="list" qsTypeId="urn:microsoft.com/office/officeart/2005/8/quickstyle/3d2" qsCatId="3D" csTypeId="urn:microsoft.com/office/officeart/2005/8/colors/colorful2" csCatId="colorful" phldr="1"/>
      <dgm:spPr/>
      <dgm:t>
        <a:bodyPr/>
        <a:lstStyle/>
        <a:p>
          <a:endParaRPr lang="en-US"/>
        </a:p>
      </dgm:t>
    </dgm:pt>
    <dgm:pt modelId="{24C0F562-ABA1-41B6-89D1-553B0B4668FB}">
      <dgm:prSet phldrT="[Text]" custT="1"/>
      <dgm:spPr/>
      <dgm:t>
        <a:bodyPr/>
        <a:lstStyle/>
        <a:p>
          <a:r>
            <a:rPr lang="en-US" sz="2800" dirty="0"/>
            <a:t>Crisis Planning: Stabilization</a:t>
          </a:r>
        </a:p>
      </dgm:t>
    </dgm:pt>
    <dgm:pt modelId="{BD78E0DF-E15B-4220-B923-52BEB1EACBE3}" type="parTrans" cxnId="{5CCD9D25-C8F2-4652-B13C-9615596782DC}">
      <dgm:prSet/>
      <dgm:spPr/>
      <dgm:t>
        <a:bodyPr/>
        <a:lstStyle/>
        <a:p>
          <a:endParaRPr lang="en-US"/>
        </a:p>
      </dgm:t>
    </dgm:pt>
    <dgm:pt modelId="{BF0FAF4A-9F6C-4842-86AA-12EF4220E3BD}" type="sibTrans" cxnId="{5CCD9D25-C8F2-4652-B13C-9615596782DC}">
      <dgm:prSet/>
      <dgm:spPr/>
      <dgm:t>
        <a:bodyPr/>
        <a:lstStyle/>
        <a:p>
          <a:endParaRPr lang="en-US"/>
        </a:p>
      </dgm:t>
    </dgm:pt>
    <dgm:pt modelId="{3BB8E2CB-01F6-453F-BE6D-C2B4FE2920E8}">
      <dgm:prSet phldrT="[Text]" custT="1"/>
      <dgm:spPr/>
      <dgm:t>
        <a:bodyPr/>
        <a:lstStyle/>
        <a:p>
          <a:pPr>
            <a:buClrTx/>
            <a:buFont typeface="Arial" panose="020B0604020202020204" pitchFamily="34" charset="0"/>
            <a:buChar char="•"/>
          </a:pPr>
          <a:r>
            <a:rPr lang="en-US" sz="2400" dirty="0"/>
            <a:t>Cash Flow</a:t>
          </a:r>
        </a:p>
      </dgm:t>
    </dgm:pt>
    <dgm:pt modelId="{713AE09D-AFD7-4178-A935-324CD722832B}" type="parTrans" cxnId="{D1E5B092-946C-4FE1-A901-52EE945EB272}">
      <dgm:prSet/>
      <dgm:spPr/>
      <dgm:t>
        <a:bodyPr/>
        <a:lstStyle/>
        <a:p>
          <a:endParaRPr lang="en-US"/>
        </a:p>
      </dgm:t>
    </dgm:pt>
    <dgm:pt modelId="{F7C85FF9-1974-476F-B4E6-0AFE8650BFE9}" type="sibTrans" cxnId="{D1E5B092-946C-4FE1-A901-52EE945EB272}">
      <dgm:prSet/>
      <dgm:spPr/>
      <dgm:t>
        <a:bodyPr/>
        <a:lstStyle/>
        <a:p>
          <a:endParaRPr lang="en-US"/>
        </a:p>
      </dgm:t>
    </dgm:pt>
    <dgm:pt modelId="{C468CD7A-CFE1-4EDC-9E1C-39E79DB36001}">
      <dgm:prSet phldrT="[Text]" custT="1"/>
      <dgm:spPr/>
      <dgm:t>
        <a:bodyPr/>
        <a:lstStyle/>
        <a:p>
          <a:pPr>
            <a:buClrTx/>
            <a:buFont typeface="Arial" panose="020B0604020202020204" pitchFamily="34" charset="0"/>
            <a:buChar char="•"/>
          </a:pPr>
          <a:r>
            <a:rPr lang="en-US" sz="2400" dirty="0"/>
            <a:t>Asset &amp; Banking Access</a:t>
          </a:r>
        </a:p>
      </dgm:t>
    </dgm:pt>
    <dgm:pt modelId="{43910FDE-7004-468B-BA52-47022BA2F8DB}" type="parTrans" cxnId="{F15CC367-677C-4698-980C-9133A86F09B4}">
      <dgm:prSet/>
      <dgm:spPr/>
      <dgm:t>
        <a:bodyPr/>
        <a:lstStyle/>
        <a:p>
          <a:endParaRPr lang="en-US"/>
        </a:p>
      </dgm:t>
    </dgm:pt>
    <dgm:pt modelId="{E4F35F04-DDE5-45C0-A031-0BF6ECF8647A}" type="sibTrans" cxnId="{F15CC367-677C-4698-980C-9133A86F09B4}">
      <dgm:prSet/>
      <dgm:spPr/>
      <dgm:t>
        <a:bodyPr/>
        <a:lstStyle/>
        <a:p>
          <a:endParaRPr lang="en-US"/>
        </a:p>
      </dgm:t>
    </dgm:pt>
    <dgm:pt modelId="{F6213994-F0E3-44E0-A339-0F2C65275DE7}">
      <dgm:prSet phldrT="[Text]" custT="1"/>
      <dgm:spPr/>
      <dgm:t>
        <a:bodyPr/>
        <a:lstStyle/>
        <a:p>
          <a:pPr>
            <a:buClrTx/>
            <a:buFont typeface="Arial" panose="020B0604020202020204" pitchFamily="34" charset="0"/>
            <a:buChar char="•"/>
          </a:pPr>
          <a:r>
            <a:rPr lang="en-US" sz="2400" dirty="0"/>
            <a:t>Will &amp; Probate</a:t>
          </a:r>
        </a:p>
      </dgm:t>
    </dgm:pt>
    <dgm:pt modelId="{12F38A48-A988-4C99-82A8-4DFDD880E950}" type="parTrans" cxnId="{0345F433-E092-4EAF-96B3-2D53BB1A4E7F}">
      <dgm:prSet/>
      <dgm:spPr/>
      <dgm:t>
        <a:bodyPr/>
        <a:lstStyle/>
        <a:p>
          <a:endParaRPr lang="en-US"/>
        </a:p>
      </dgm:t>
    </dgm:pt>
    <dgm:pt modelId="{30B1E284-C9CC-4A70-B3FD-2BC05145B09D}" type="sibTrans" cxnId="{0345F433-E092-4EAF-96B3-2D53BB1A4E7F}">
      <dgm:prSet/>
      <dgm:spPr/>
      <dgm:t>
        <a:bodyPr/>
        <a:lstStyle/>
        <a:p>
          <a:endParaRPr lang="en-US"/>
        </a:p>
      </dgm:t>
    </dgm:pt>
    <dgm:pt modelId="{64BBE4E2-DBEF-411D-9C80-09BAEFC3C742}">
      <dgm:prSet phldrT="[Text]" custT="1"/>
      <dgm:spPr/>
      <dgm:t>
        <a:bodyPr/>
        <a:lstStyle/>
        <a:p>
          <a:pPr>
            <a:buClrTx/>
            <a:buFont typeface="Arial" panose="020B0604020202020204" pitchFamily="34" charset="0"/>
            <a:buChar char="•"/>
          </a:pPr>
          <a:r>
            <a:rPr lang="en-US" sz="2400" dirty="0"/>
            <a:t>Social Security Benefits</a:t>
          </a:r>
        </a:p>
      </dgm:t>
    </dgm:pt>
    <dgm:pt modelId="{E872D272-DCDB-4444-B461-4558EB861A5A}" type="parTrans" cxnId="{9BB5CFD5-489A-473A-AFCA-F597079D772D}">
      <dgm:prSet/>
      <dgm:spPr/>
      <dgm:t>
        <a:bodyPr/>
        <a:lstStyle/>
        <a:p>
          <a:endParaRPr lang="en-US"/>
        </a:p>
      </dgm:t>
    </dgm:pt>
    <dgm:pt modelId="{82E6C658-9404-4E50-AC76-7A668E752EB0}" type="sibTrans" cxnId="{9BB5CFD5-489A-473A-AFCA-F597079D772D}">
      <dgm:prSet/>
      <dgm:spPr/>
      <dgm:t>
        <a:bodyPr/>
        <a:lstStyle/>
        <a:p>
          <a:endParaRPr lang="en-US"/>
        </a:p>
      </dgm:t>
    </dgm:pt>
    <dgm:pt modelId="{4E6111E2-3D8B-4273-B218-71FC9916D390}">
      <dgm:prSet phldrT="[Text]" custT="1"/>
      <dgm:spPr/>
      <dgm:t>
        <a:bodyPr/>
        <a:lstStyle/>
        <a:p>
          <a:pPr>
            <a:buClrTx/>
            <a:buFont typeface="Arial" panose="020B0604020202020204" pitchFamily="34" charset="0"/>
            <a:buChar char="•"/>
          </a:pPr>
          <a:r>
            <a:rPr lang="en-US" sz="2400" dirty="0"/>
            <a:t>Bills, Debts &amp; Creditors</a:t>
          </a:r>
        </a:p>
      </dgm:t>
    </dgm:pt>
    <dgm:pt modelId="{B75E50F4-5CA5-4D92-8235-BA9830D810BC}" type="parTrans" cxnId="{C933E81A-872E-4AC1-9289-4BD6DD1F01B3}">
      <dgm:prSet/>
      <dgm:spPr/>
      <dgm:t>
        <a:bodyPr/>
        <a:lstStyle/>
        <a:p>
          <a:endParaRPr lang="en-US"/>
        </a:p>
      </dgm:t>
    </dgm:pt>
    <dgm:pt modelId="{2EA36C53-9D1C-43D0-B0FB-D20611401E03}" type="sibTrans" cxnId="{C933E81A-872E-4AC1-9289-4BD6DD1F01B3}">
      <dgm:prSet/>
      <dgm:spPr/>
      <dgm:t>
        <a:bodyPr/>
        <a:lstStyle/>
        <a:p>
          <a:endParaRPr lang="en-US"/>
        </a:p>
      </dgm:t>
    </dgm:pt>
    <dgm:pt modelId="{BF919E52-275C-4BA6-993A-5DCCB9E88204}" type="pres">
      <dgm:prSet presAssocID="{77B2A505-E3FD-4655-97FC-B3294FB7FE16}" presName="linear" presStyleCnt="0">
        <dgm:presLayoutVars>
          <dgm:dir/>
          <dgm:animLvl val="lvl"/>
          <dgm:resizeHandles val="exact"/>
        </dgm:presLayoutVars>
      </dgm:prSet>
      <dgm:spPr/>
    </dgm:pt>
    <dgm:pt modelId="{D7CA128E-A77F-4184-ADE7-483D94D5E453}" type="pres">
      <dgm:prSet presAssocID="{24C0F562-ABA1-41B6-89D1-553B0B4668FB}" presName="parentLin" presStyleCnt="0"/>
      <dgm:spPr/>
    </dgm:pt>
    <dgm:pt modelId="{028910BA-46C4-4499-8F8A-D3651AC57146}" type="pres">
      <dgm:prSet presAssocID="{24C0F562-ABA1-41B6-89D1-553B0B4668FB}" presName="parentLeftMargin" presStyleLbl="node1" presStyleIdx="0" presStyleCnt="1"/>
      <dgm:spPr/>
    </dgm:pt>
    <dgm:pt modelId="{2D9B882D-C6E7-4F3A-8F66-3FCD3643E855}" type="pres">
      <dgm:prSet presAssocID="{24C0F562-ABA1-41B6-89D1-553B0B4668FB}" presName="parentText" presStyleLbl="node1" presStyleIdx="0" presStyleCnt="1" custScaleX="129756" custScaleY="67845">
        <dgm:presLayoutVars>
          <dgm:chMax val="0"/>
          <dgm:bulletEnabled val="1"/>
        </dgm:presLayoutVars>
      </dgm:prSet>
      <dgm:spPr/>
    </dgm:pt>
    <dgm:pt modelId="{24258913-253F-4CCF-B7D0-9D817E2C965A}" type="pres">
      <dgm:prSet presAssocID="{24C0F562-ABA1-41B6-89D1-553B0B4668FB}" presName="negativeSpace" presStyleCnt="0"/>
      <dgm:spPr/>
    </dgm:pt>
    <dgm:pt modelId="{8E0DDD83-788C-4C6E-8227-4F3567259722}" type="pres">
      <dgm:prSet presAssocID="{24C0F562-ABA1-41B6-89D1-553B0B4668FB}" presName="childText" presStyleLbl="conFgAcc1" presStyleIdx="0" presStyleCnt="1" custScaleY="92157" custLinFactY="3230" custLinFactNeighborY="100000">
        <dgm:presLayoutVars>
          <dgm:bulletEnabled val="1"/>
        </dgm:presLayoutVars>
      </dgm:prSet>
      <dgm:spPr/>
    </dgm:pt>
  </dgm:ptLst>
  <dgm:cxnLst>
    <dgm:cxn modelId="{696C3B00-BA8A-4F4C-A421-D0122D63273E}" type="presOf" srcId="{C468CD7A-CFE1-4EDC-9E1C-39E79DB36001}" destId="{8E0DDD83-788C-4C6E-8227-4F3567259722}" srcOrd="0" destOrd="2" presId="urn:microsoft.com/office/officeart/2005/8/layout/list1"/>
    <dgm:cxn modelId="{05DDB902-6843-4887-90A2-C024E6DFB78D}" type="presOf" srcId="{24C0F562-ABA1-41B6-89D1-553B0B4668FB}" destId="{028910BA-46C4-4499-8F8A-D3651AC57146}" srcOrd="0" destOrd="0" presId="urn:microsoft.com/office/officeart/2005/8/layout/list1"/>
    <dgm:cxn modelId="{42508A07-4D48-4378-944C-7217162B0DF2}" type="presOf" srcId="{64BBE4E2-DBEF-411D-9C80-09BAEFC3C742}" destId="{8E0DDD83-788C-4C6E-8227-4F3567259722}" srcOrd="0" destOrd="3" presId="urn:microsoft.com/office/officeart/2005/8/layout/list1"/>
    <dgm:cxn modelId="{C933E81A-872E-4AC1-9289-4BD6DD1F01B3}" srcId="{24C0F562-ABA1-41B6-89D1-553B0B4668FB}" destId="{4E6111E2-3D8B-4273-B218-71FC9916D390}" srcOrd="1" destOrd="0" parTransId="{B75E50F4-5CA5-4D92-8235-BA9830D810BC}" sibTransId="{2EA36C53-9D1C-43D0-B0FB-D20611401E03}"/>
    <dgm:cxn modelId="{5CCD9D25-C8F2-4652-B13C-9615596782DC}" srcId="{77B2A505-E3FD-4655-97FC-B3294FB7FE16}" destId="{24C0F562-ABA1-41B6-89D1-553B0B4668FB}" srcOrd="0" destOrd="0" parTransId="{BD78E0DF-E15B-4220-B923-52BEB1EACBE3}" sibTransId="{BF0FAF4A-9F6C-4842-86AA-12EF4220E3BD}"/>
    <dgm:cxn modelId="{B662D032-F1F6-4F38-B82A-D705C025D9E0}" type="presOf" srcId="{77B2A505-E3FD-4655-97FC-B3294FB7FE16}" destId="{BF919E52-275C-4BA6-993A-5DCCB9E88204}" srcOrd="0" destOrd="0" presId="urn:microsoft.com/office/officeart/2005/8/layout/list1"/>
    <dgm:cxn modelId="{0345F433-E092-4EAF-96B3-2D53BB1A4E7F}" srcId="{24C0F562-ABA1-41B6-89D1-553B0B4668FB}" destId="{F6213994-F0E3-44E0-A339-0F2C65275DE7}" srcOrd="4" destOrd="0" parTransId="{12F38A48-A988-4C99-82A8-4DFDD880E950}" sibTransId="{30B1E284-C9CC-4A70-B3FD-2BC05145B09D}"/>
    <dgm:cxn modelId="{F15CC367-677C-4698-980C-9133A86F09B4}" srcId="{24C0F562-ABA1-41B6-89D1-553B0B4668FB}" destId="{C468CD7A-CFE1-4EDC-9E1C-39E79DB36001}" srcOrd="2" destOrd="0" parTransId="{43910FDE-7004-468B-BA52-47022BA2F8DB}" sibTransId="{E4F35F04-DDE5-45C0-A031-0BF6ECF8647A}"/>
    <dgm:cxn modelId="{97A99B6A-E67E-461C-9F4A-A797320C9799}" type="presOf" srcId="{F6213994-F0E3-44E0-A339-0F2C65275DE7}" destId="{8E0DDD83-788C-4C6E-8227-4F3567259722}" srcOrd="0" destOrd="4" presId="urn:microsoft.com/office/officeart/2005/8/layout/list1"/>
    <dgm:cxn modelId="{14AEB67C-2801-4351-8C6A-3C7DF8E1DD84}" type="presOf" srcId="{24C0F562-ABA1-41B6-89D1-553B0B4668FB}" destId="{2D9B882D-C6E7-4F3A-8F66-3FCD3643E855}" srcOrd="1" destOrd="0" presId="urn:microsoft.com/office/officeart/2005/8/layout/list1"/>
    <dgm:cxn modelId="{D1E5B092-946C-4FE1-A901-52EE945EB272}" srcId="{24C0F562-ABA1-41B6-89D1-553B0B4668FB}" destId="{3BB8E2CB-01F6-453F-BE6D-C2B4FE2920E8}" srcOrd="0" destOrd="0" parTransId="{713AE09D-AFD7-4178-A935-324CD722832B}" sibTransId="{F7C85FF9-1974-476F-B4E6-0AFE8650BFE9}"/>
    <dgm:cxn modelId="{571A98A6-4EB9-4057-8233-6370F5A9F42A}" type="presOf" srcId="{3BB8E2CB-01F6-453F-BE6D-C2B4FE2920E8}" destId="{8E0DDD83-788C-4C6E-8227-4F3567259722}" srcOrd="0" destOrd="0" presId="urn:microsoft.com/office/officeart/2005/8/layout/list1"/>
    <dgm:cxn modelId="{9BB5CFD5-489A-473A-AFCA-F597079D772D}" srcId="{24C0F562-ABA1-41B6-89D1-553B0B4668FB}" destId="{64BBE4E2-DBEF-411D-9C80-09BAEFC3C742}" srcOrd="3" destOrd="0" parTransId="{E872D272-DCDB-4444-B461-4558EB861A5A}" sibTransId="{82E6C658-9404-4E50-AC76-7A668E752EB0}"/>
    <dgm:cxn modelId="{ED617CFC-B52D-47D4-A743-907142C52062}" type="presOf" srcId="{4E6111E2-3D8B-4273-B218-71FC9916D390}" destId="{8E0DDD83-788C-4C6E-8227-4F3567259722}" srcOrd="0" destOrd="1" presId="urn:microsoft.com/office/officeart/2005/8/layout/list1"/>
    <dgm:cxn modelId="{E7DD33F2-2F71-4060-A59D-BF5A108BDC8F}" type="presParOf" srcId="{BF919E52-275C-4BA6-993A-5DCCB9E88204}" destId="{D7CA128E-A77F-4184-ADE7-483D94D5E453}" srcOrd="0" destOrd="0" presId="urn:microsoft.com/office/officeart/2005/8/layout/list1"/>
    <dgm:cxn modelId="{D49D5502-B8AA-4632-ABD4-E3F25C927604}" type="presParOf" srcId="{D7CA128E-A77F-4184-ADE7-483D94D5E453}" destId="{028910BA-46C4-4499-8F8A-D3651AC57146}" srcOrd="0" destOrd="0" presId="urn:microsoft.com/office/officeart/2005/8/layout/list1"/>
    <dgm:cxn modelId="{76D14C6F-4BF3-49CB-A5EF-63D630D9D3F4}" type="presParOf" srcId="{D7CA128E-A77F-4184-ADE7-483D94D5E453}" destId="{2D9B882D-C6E7-4F3A-8F66-3FCD3643E855}" srcOrd="1" destOrd="0" presId="urn:microsoft.com/office/officeart/2005/8/layout/list1"/>
    <dgm:cxn modelId="{1D90D2ED-B4EF-4D4A-A0F0-8F3B12628CD5}" type="presParOf" srcId="{BF919E52-275C-4BA6-993A-5DCCB9E88204}" destId="{24258913-253F-4CCF-B7D0-9D817E2C965A}" srcOrd="1" destOrd="0" presId="urn:microsoft.com/office/officeart/2005/8/layout/list1"/>
    <dgm:cxn modelId="{1090B631-C7D2-4888-8462-D3C057054641}" type="presParOf" srcId="{BF919E52-275C-4BA6-993A-5DCCB9E88204}" destId="{8E0DDD83-788C-4C6E-8227-4F3567259722}"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CA7ACA-8992-4CA9-AE6E-0E64ED389EBC}"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3B462683-61EF-4CAD-9820-E387B9393153}">
      <dgm:prSet phldrT="[Text]" custT="1"/>
      <dgm:spPr/>
      <dgm:t>
        <a:bodyPr/>
        <a:lstStyle/>
        <a:p>
          <a:r>
            <a:rPr lang="en-US" sz="2800" dirty="0"/>
            <a:t>Traditional Planning: Optimization</a:t>
          </a:r>
        </a:p>
      </dgm:t>
    </dgm:pt>
    <dgm:pt modelId="{ADE7C7B7-D6A2-4EE2-8556-35C4DCFD8172}" type="parTrans" cxnId="{79135357-0D0D-487D-93F4-14F616D666FE}">
      <dgm:prSet/>
      <dgm:spPr/>
      <dgm:t>
        <a:bodyPr/>
        <a:lstStyle/>
        <a:p>
          <a:endParaRPr lang="en-US"/>
        </a:p>
      </dgm:t>
    </dgm:pt>
    <dgm:pt modelId="{5662B246-BFCD-4A7D-9696-73A1C1851ED6}" type="sibTrans" cxnId="{79135357-0D0D-487D-93F4-14F616D666FE}">
      <dgm:prSet/>
      <dgm:spPr/>
      <dgm:t>
        <a:bodyPr/>
        <a:lstStyle/>
        <a:p>
          <a:endParaRPr lang="en-US"/>
        </a:p>
      </dgm:t>
    </dgm:pt>
    <dgm:pt modelId="{5E77F12C-A473-45C2-ACE8-5565903DDDEC}">
      <dgm:prSet phldrT="[Text]" custT="1"/>
      <dgm:spPr/>
      <dgm:t>
        <a:bodyPr/>
        <a:lstStyle/>
        <a:p>
          <a:r>
            <a:rPr lang="en-US" sz="2400" dirty="0"/>
            <a:t>Investments</a:t>
          </a:r>
        </a:p>
      </dgm:t>
    </dgm:pt>
    <dgm:pt modelId="{4D9EC0FA-8751-44B0-BDBB-8CC65FA9F731}" type="parTrans" cxnId="{EC2086D6-EB78-4F54-9BF0-723C9F21AFFF}">
      <dgm:prSet/>
      <dgm:spPr/>
      <dgm:t>
        <a:bodyPr/>
        <a:lstStyle/>
        <a:p>
          <a:endParaRPr lang="en-US"/>
        </a:p>
      </dgm:t>
    </dgm:pt>
    <dgm:pt modelId="{A2C8C682-FC69-4896-B9E8-7F80D6669F0D}" type="sibTrans" cxnId="{EC2086D6-EB78-4F54-9BF0-723C9F21AFFF}">
      <dgm:prSet/>
      <dgm:spPr/>
      <dgm:t>
        <a:bodyPr/>
        <a:lstStyle/>
        <a:p>
          <a:endParaRPr lang="en-US"/>
        </a:p>
      </dgm:t>
    </dgm:pt>
    <dgm:pt modelId="{44A4A5C8-8B34-42C7-88CA-8E56C30D792C}">
      <dgm:prSet phldrT="[Text]" custT="1"/>
      <dgm:spPr/>
      <dgm:t>
        <a:bodyPr/>
        <a:lstStyle/>
        <a:p>
          <a:r>
            <a:rPr lang="en-US" sz="2400" dirty="0"/>
            <a:t>Retirement Planning</a:t>
          </a:r>
        </a:p>
      </dgm:t>
    </dgm:pt>
    <dgm:pt modelId="{3A39378E-DB61-491F-85E7-63CC867C42B3}" type="parTrans" cxnId="{6BD2311D-5F52-41D8-A43A-9428392EB900}">
      <dgm:prSet/>
      <dgm:spPr/>
      <dgm:t>
        <a:bodyPr/>
        <a:lstStyle/>
        <a:p>
          <a:endParaRPr lang="en-US"/>
        </a:p>
      </dgm:t>
    </dgm:pt>
    <dgm:pt modelId="{D3E36891-FFF4-41FE-8B45-2A5DEBBCB8AB}" type="sibTrans" cxnId="{6BD2311D-5F52-41D8-A43A-9428392EB900}">
      <dgm:prSet/>
      <dgm:spPr/>
      <dgm:t>
        <a:bodyPr/>
        <a:lstStyle/>
        <a:p>
          <a:endParaRPr lang="en-US"/>
        </a:p>
      </dgm:t>
    </dgm:pt>
    <dgm:pt modelId="{7D11FA43-EAAC-47A9-BC63-4B70EA3465D2}">
      <dgm:prSet phldrT="[Text]" custT="1"/>
      <dgm:spPr/>
      <dgm:t>
        <a:bodyPr/>
        <a:lstStyle/>
        <a:p>
          <a:r>
            <a:rPr lang="en-US" sz="2400" dirty="0"/>
            <a:t>Ownership Transfers</a:t>
          </a:r>
        </a:p>
      </dgm:t>
    </dgm:pt>
    <dgm:pt modelId="{819A0FE0-2D4D-4278-A78E-F58E5CD88B6E}" type="parTrans" cxnId="{819F7DB9-9DD0-48FB-9D8C-FD9712296876}">
      <dgm:prSet/>
      <dgm:spPr/>
      <dgm:t>
        <a:bodyPr/>
        <a:lstStyle/>
        <a:p>
          <a:endParaRPr lang="en-US"/>
        </a:p>
      </dgm:t>
    </dgm:pt>
    <dgm:pt modelId="{E95B4B9A-5113-4FA2-9897-65A121E8A564}" type="sibTrans" cxnId="{819F7DB9-9DD0-48FB-9D8C-FD9712296876}">
      <dgm:prSet/>
      <dgm:spPr/>
      <dgm:t>
        <a:bodyPr/>
        <a:lstStyle/>
        <a:p>
          <a:endParaRPr lang="en-US"/>
        </a:p>
      </dgm:t>
    </dgm:pt>
    <dgm:pt modelId="{828C8EDE-ADFF-48FB-9295-FECEF3818BB5}">
      <dgm:prSet phldrT="[Text]" custT="1"/>
      <dgm:spPr/>
      <dgm:t>
        <a:bodyPr/>
        <a:lstStyle/>
        <a:p>
          <a:r>
            <a:rPr lang="en-US" sz="2400" dirty="0"/>
            <a:t>Legal Documents</a:t>
          </a:r>
        </a:p>
      </dgm:t>
    </dgm:pt>
    <dgm:pt modelId="{2A1B1847-D0F5-497E-8E8C-8E025917F02B}" type="parTrans" cxnId="{DA44C993-132C-4D30-BDD9-9F0398C18437}">
      <dgm:prSet/>
      <dgm:spPr/>
      <dgm:t>
        <a:bodyPr/>
        <a:lstStyle/>
        <a:p>
          <a:endParaRPr lang="en-US"/>
        </a:p>
      </dgm:t>
    </dgm:pt>
    <dgm:pt modelId="{78C98E79-C00B-4B86-BD88-5E59F602449C}" type="sibTrans" cxnId="{DA44C993-132C-4D30-BDD9-9F0398C18437}">
      <dgm:prSet/>
      <dgm:spPr/>
      <dgm:t>
        <a:bodyPr/>
        <a:lstStyle/>
        <a:p>
          <a:endParaRPr lang="en-US"/>
        </a:p>
      </dgm:t>
    </dgm:pt>
    <dgm:pt modelId="{216FCFB8-BA7C-4E4F-A36F-2F469891DCE6}">
      <dgm:prSet phldrT="[Text]" custT="1"/>
      <dgm:spPr/>
      <dgm:t>
        <a:bodyPr/>
        <a:lstStyle/>
        <a:p>
          <a:r>
            <a:rPr lang="en-US" sz="2400" dirty="0"/>
            <a:t>Insurance Adjustments</a:t>
          </a:r>
        </a:p>
      </dgm:t>
    </dgm:pt>
    <dgm:pt modelId="{0CD9AC50-A6A3-40FB-A54D-5D93FC3D2C8B}" type="parTrans" cxnId="{94203F59-191E-4531-A729-691151041C9C}">
      <dgm:prSet/>
      <dgm:spPr/>
      <dgm:t>
        <a:bodyPr/>
        <a:lstStyle/>
        <a:p>
          <a:endParaRPr lang="en-US"/>
        </a:p>
      </dgm:t>
    </dgm:pt>
    <dgm:pt modelId="{D309F821-67FB-48F2-ABF8-419118F894D8}" type="sibTrans" cxnId="{94203F59-191E-4531-A729-691151041C9C}">
      <dgm:prSet/>
      <dgm:spPr/>
      <dgm:t>
        <a:bodyPr/>
        <a:lstStyle/>
        <a:p>
          <a:endParaRPr lang="en-US"/>
        </a:p>
      </dgm:t>
    </dgm:pt>
    <dgm:pt modelId="{B069AE5B-C048-4B5A-99BF-88890119F691}">
      <dgm:prSet phldrT="[Text]" custT="1"/>
      <dgm:spPr/>
      <dgm:t>
        <a:bodyPr/>
        <a:lstStyle/>
        <a:p>
          <a:r>
            <a:rPr lang="en-US" sz="2400" dirty="0"/>
            <a:t>Tax Planning</a:t>
          </a:r>
        </a:p>
      </dgm:t>
    </dgm:pt>
    <dgm:pt modelId="{F03E6E2A-C10F-425C-A873-6CFD815450A4}" type="parTrans" cxnId="{631BDC5F-E220-41C0-9C8C-E5CAB43EABD4}">
      <dgm:prSet/>
      <dgm:spPr/>
      <dgm:t>
        <a:bodyPr/>
        <a:lstStyle/>
        <a:p>
          <a:endParaRPr lang="en-US"/>
        </a:p>
      </dgm:t>
    </dgm:pt>
    <dgm:pt modelId="{02998AFD-61D1-40A2-8C00-18E4E195D746}" type="sibTrans" cxnId="{631BDC5F-E220-41C0-9C8C-E5CAB43EABD4}">
      <dgm:prSet/>
      <dgm:spPr/>
      <dgm:t>
        <a:bodyPr/>
        <a:lstStyle/>
        <a:p>
          <a:endParaRPr lang="en-US"/>
        </a:p>
      </dgm:t>
    </dgm:pt>
    <dgm:pt modelId="{84063FAF-0376-4750-B389-CF6DEC8B1A0E}" type="pres">
      <dgm:prSet presAssocID="{11CA7ACA-8992-4CA9-AE6E-0E64ED389EBC}" presName="linear" presStyleCnt="0">
        <dgm:presLayoutVars>
          <dgm:dir/>
          <dgm:animLvl val="lvl"/>
          <dgm:resizeHandles val="exact"/>
        </dgm:presLayoutVars>
      </dgm:prSet>
      <dgm:spPr/>
    </dgm:pt>
    <dgm:pt modelId="{91EAEAB0-9424-4EB1-B550-07127F36F07C}" type="pres">
      <dgm:prSet presAssocID="{3B462683-61EF-4CAD-9820-E387B9393153}" presName="parentLin" presStyleCnt="0"/>
      <dgm:spPr/>
    </dgm:pt>
    <dgm:pt modelId="{9BE27792-883D-4BCD-A1A0-8103D402D687}" type="pres">
      <dgm:prSet presAssocID="{3B462683-61EF-4CAD-9820-E387B9393153}" presName="parentLeftMargin" presStyleLbl="node1" presStyleIdx="0" presStyleCnt="1"/>
      <dgm:spPr/>
    </dgm:pt>
    <dgm:pt modelId="{55CC2DCF-585B-4797-9EF8-1FA6FC83DEE8}" type="pres">
      <dgm:prSet presAssocID="{3B462683-61EF-4CAD-9820-E387B9393153}" presName="parentText" presStyleLbl="node1" presStyleIdx="0" presStyleCnt="1" custScaleX="138949" custScaleY="1276950" custLinFactX="78147" custLinFactY="-120044" custLinFactNeighborX="100000" custLinFactNeighborY="-200000">
        <dgm:presLayoutVars>
          <dgm:chMax val="0"/>
          <dgm:bulletEnabled val="1"/>
        </dgm:presLayoutVars>
      </dgm:prSet>
      <dgm:spPr/>
    </dgm:pt>
    <dgm:pt modelId="{2B2CB426-300F-4623-A6F2-CDFE9BBDF938}" type="pres">
      <dgm:prSet presAssocID="{3B462683-61EF-4CAD-9820-E387B9393153}" presName="negativeSpace" presStyleCnt="0"/>
      <dgm:spPr/>
    </dgm:pt>
    <dgm:pt modelId="{AB970424-BC47-4E26-A588-4871964C1F13}" type="pres">
      <dgm:prSet presAssocID="{3B462683-61EF-4CAD-9820-E387B9393153}" presName="childText" presStyleLbl="conFgAcc1" presStyleIdx="0" presStyleCnt="1" custScaleY="155030" custLinFactY="43445" custLinFactNeighborX="-2237" custLinFactNeighborY="100000">
        <dgm:presLayoutVars>
          <dgm:bulletEnabled val="1"/>
        </dgm:presLayoutVars>
      </dgm:prSet>
      <dgm:spPr/>
    </dgm:pt>
  </dgm:ptLst>
  <dgm:cxnLst>
    <dgm:cxn modelId="{E1ABDD04-A4FA-4160-804C-4E7CD1792285}" type="presOf" srcId="{216FCFB8-BA7C-4E4F-A36F-2F469891DCE6}" destId="{AB970424-BC47-4E26-A588-4871964C1F13}" srcOrd="0" destOrd="4" presId="urn:microsoft.com/office/officeart/2005/8/layout/list1"/>
    <dgm:cxn modelId="{6BD2311D-5F52-41D8-A43A-9428392EB900}" srcId="{3B462683-61EF-4CAD-9820-E387B9393153}" destId="{44A4A5C8-8B34-42C7-88CA-8E56C30D792C}" srcOrd="1" destOrd="0" parTransId="{3A39378E-DB61-491F-85E7-63CC867C42B3}" sibTransId="{D3E36891-FFF4-41FE-8B45-2A5DEBBCB8AB}"/>
    <dgm:cxn modelId="{631BDC5F-E220-41C0-9C8C-E5CAB43EABD4}" srcId="{3B462683-61EF-4CAD-9820-E387B9393153}" destId="{B069AE5B-C048-4B5A-99BF-88890119F691}" srcOrd="5" destOrd="0" parTransId="{F03E6E2A-C10F-425C-A873-6CFD815450A4}" sibTransId="{02998AFD-61D1-40A2-8C00-18E4E195D746}"/>
    <dgm:cxn modelId="{B3F4FB6B-A4FF-4360-8688-9EE494C8E7E8}" type="presOf" srcId="{3B462683-61EF-4CAD-9820-E387B9393153}" destId="{55CC2DCF-585B-4797-9EF8-1FA6FC83DEE8}" srcOrd="1" destOrd="0" presId="urn:microsoft.com/office/officeart/2005/8/layout/list1"/>
    <dgm:cxn modelId="{79135357-0D0D-487D-93F4-14F616D666FE}" srcId="{11CA7ACA-8992-4CA9-AE6E-0E64ED389EBC}" destId="{3B462683-61EF-4CAD-9820-E387B9393153}" srcOrd="0" destOrd="0" parTransId="{ADE7C7B7-D6A2-4EE2-8556-35C4DCFD8172}" sibTransId="{5662B246-BFCD-4A7D-9696-73A1C1851ED6}"/>
    <dgm:cxn modelId="{94203F59-191E-4531-A729-691151041C9C}" srcId="{3B462683-61EF-4CAD-9820-E387B9393153}" destId="{216FCFB8-BA7C-4E4F-A36F-2F469891DCE6}" srcOrd="4" destOrd="0" parTransId="{0CD9AC50-A6A3-40FB-A54D-5D93FC3D2C8B}" sibTransId="{D309F821-67FB-48F2-ABF8-419118F894D8}"/>
    <dgm:cxn modelId="{DA44C993-132C-4D30-BDD9-9F0398C18437}" srcId="{3B462683-61EF-4CAD-9820-E387B9393153}" destId="{828C8EDE-ADFF-48FB-9295-FECEF3818BB5}" srcOrd="3" destOrd="0" parTransId="{2A1B1847-D0F5-497E-8E8C-8E025917F02B}" sibTransId="{78C98E79-C00B-4B86-BD88-5E59F602449C}"/>
    <dgm:cxn modelId="{6FF5BA95-C8DB-4105-B374-A7383925C31C}" type="presOf" srcId="{7D11FA43-EAAC-47A9-BC63-4B70EA3465D2}" destId="{AB970424-BC47-4E26-A588-4871964C1F13}" srcOrd="0" destOrd="2" presId="urn:microsoft.com/office/officeart/2005/8/layout/list1"/>
    <dgm:cxn modelId="{10D1FDB6-44E7-4DDD-981E-294EF28D3AF3}" type="presOf" srcId="{3B462683-61EF-4CAD-9820-E387B9393153}" destId="{9BE27792-883D-4BCD-A1A0-8103D402D687}" srcOrd="0" destOrd="0" presId="urn:microsoft.com/office/officeart/2005/8/layout/list1"/>
    <dgm:cxn modelId="{819F7DB9-9DD0-48FB-9D8C-FD9712296876}" srcId="{3B462683-61EF-4CAD-9820-E387B9393153}" destId="{7D11FA43-EAAC-47A9-BC63-4B70EA3465D2}" srcOrd="2" destOrd="0" parTransId="{819A0FE0-2D4D-4278-A78E-F58E5CD88B6E}" sibTransId="{E95B4B9A-5113-4FA2-9897-65A121E8A564}"/>
    <dgm:cxn modelId="{12D052D5-D2B2-4958-973B-E9F02C9CA233}" type="presOf" srcId="{B069AE5B-C048-4B5A-99BF-88890119F691}" destId="{AB970424-BC47-4E26-A588-4871964C1F13}" srcOrd="0" destOrd="5" presId="urn:microsoft.com/office/officeart/2005/8/layout/list1"/>
    <dgm:cxn modelId="{EC2086D6-EB78-4F54-9BF0-723C9F21AFFF}" srcId="{3B462683-61EF-4CAD-9820-E387B9393153}" destId="{5E77F12C-A473-45C2-ACE8-5565903DDDEC}" srcOrd="0" destOrd="0" parTransId="{4D9EC0FA-8751-44B0-BDBB-8CC65FA9F731}" sibTransId="{A2C8C682-FC69-4896-B9E8-7F80D6669F0D}"/>
    <dgm:cxn modelId="{376F80D9-1360-4719-9FF1-85284B2949F6}" type="presOf" srcId="{44A4A5C8-8B34-42C7-88CA-8E56C30D792C}" destId="{AB970424-BC47-4E26-A588-4871964C1F13}" srcOrd="0" destOrd="1" presId="urn:microsoft.com/office/officeart/2005/8/layout/list1"/>
    <dgm:cxn modelId="{4C0B73E0-28EE-48A1-8798-9865237F2BAC}" type="presOf" srcId="{5E77F12C-A473-45C2-ACE8-5565903DDDEC}" destId="{AB970424-BC47-4E26-A588-4871964C1F13}" srcOrd="0" destOrd="0" presId="urn:microsoft.com/office/officeart/2005/8/layout/list1"/>
    <dgm:cxn modelId="{D9FC0BE8-F018-48EB-9A0D-EDAEF8DFAB56}" type="presOf" srcId="{11CA7ACA-8992-4CA9-AE6E-0E64ED389EBC}" destId="{84063FAF-0376-4750-B389-CF6DEC8B1A0E}" srcOrd="0" destOrd="0" presId="urn:microsoft.com/office/officeart/2005/8/layout/list1"/>
    <dgm:cxn modelId="{C21A09F0-64F3-4DD2-B8CB-0C7A5F35AA38}" type="presOf" srcId="{828C8EDE-ADFF-48FB-9295-FECEF3818BB5}" destId="{AB970424-BC47-4E26-A588-4871964C1F13}" srcOrd="0" destOrd="3" presId="urn:microsoft.com/office/officeart/2005/8/layout/list1"/>
    <dgm:cxn modelId="{6D26A36A-3EF5-4789-AA68-6510530DB8B8}" type="presParOf" srcId="{84063FAF-0376-4750-B389-CF6DEC8B1A0E}" destId="{91EAEAB0-9424-4EB1-B550-07127F36F07C}" srcOrd="0" destOrd="0" presId="urn:microsoft.com/office/officeart/2005/8/layout/list1"/>
    <dgm:cxn modelId="{D5A9AF38-48D1-4C80-B394-257505457070}" type="presParOf" srcId="{91EAEAB0-9424-4EB1-B550-07127F36F07C}" destId="{9BE27792-883D-4BCD-A1A0-8103D402D687}" srcOrd="0" destOrd="0" presId="urn:microsoft.com/office/officeart/2005/8/layout/list1"/>
    <dgm:cxn modelId="{D22404E6-9884-4625-8BE4-52518EB0F8D7}" type="presParOf" srcId="{91EAEAB0-9424-4EB1-B550-07127F36F07C}" destId="{55CC2DCF-585B-4797-9EF8-1FA6FC83DEE8}" srcOrd="1" destOrd="0" presId="urn:microsoft.com/office/officeart/2005/8/layout/list1"/>
    <dgm:cxn modelId="{476E3AF8-5AF8-4000-B678-4E1B2013FD04}" type="presParOf" srcId="{84063FAF-0376-4750-B389-CF6DEC8B1A0E}" destId="{2B2CB426-300F-4623-A6F2-CDFE9BBDF938}" srcOrd="1" destOrd="0" presId="urn:microsoft.com/office/officeart/2005/8/layout/list1"/>
    <dgm:cxn modelId="{0DE47872-5108-404B-BAF6-33E145C4CD5E}" type="presParOf" srcId="{84063FAF-0376-4750-B389-CF6DEC8B1A0E}" destId="{AB970424-BC47-4E26-A588-4871964C1F13}"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7B5C9-D0E9-46A1-9F14-D57AF4E06878}">
      <dsp:nvSpPr>
        <dsp:cNvPr id="0" name=""/>
        <dsp:cNvSpPr/>
      </dsp:nvSpPr>
      <dsp:spPr>
        <a:xfrm>
          <a:off x="1397259" y="51653"/>
          <a:ext cx="2479349" cy="2479349"/>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Financial Strain</a:t>
          </a:r>
        </a:p>
      </dsp:txBody>
      <dsp:txXfrm>
        <a:off x="1727839" y="485539"/>
        <a:ext cx="1818189" cy="1115707"/>
      </dsp:txXfrm>
    </dsp:sp>
    <dsp:sp modelId="{F5C1D3E4-0544-44F5-ADBD-0083C055626C}">
      <dsp:nvSpPr>
        <dsp:cNvPr id="0" name=""/>
        <dsp:cNvSpPr/>
      </dsp:nvSpPr>
      <dsp:spPr>
        <a:xfrm>
          <a:off x="2259536" y="1591924"/>
          <a:ext cx="2479349" cy="2479349"/>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Emotional Stress</a:t>
          </a:r>
        </a:p>
      </dsp:txBody>
      <dsp:txXfrm>
        <a:off x="3017803" y="2232422"/>
        <a:ext cx="1487609" cy="1363642"/>
      </dsp:txXfrm>
    </dsp:sp>
    <dsp:sp modelId="{7902C40C-B228-4659-8ECA-B92270E53715}">
      <dsp:nvSpPr>
        <dsp:cNvPr id="0" name=""/>
        <dsp:cNvSpPr/>
      </dsp:nvSpPr>
      <dsp:spPr>
        <a:xfrm>
          <a:off x="502627" y="1601246"/>
          <a:ext cx="2479349" cy="2479349"/>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Parenting Responsibilities</a:t>
          </a:r>
        </a:p>
      </dsp:txBody>
      <dsp:txXfrm>
        <a:off x="736099" y="2241745"/>
        <a:ext cx="1487609" cy="13636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74884-1DEA-463C-AAB1-DF16F2C806AD}">
      <dsp:nvSpPr>
        <dsp:cNvPr id="0" name=""/>
        <dsp:cNvSpPr/>
      </dsp:nvSpPr>
      <dsp:spPr>
        <a:xfrm>
          <a:off x="5767" y="2448580"/>
          <a:ext cx="7461412" cy="891023"/>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Empathy</a:t>
          </a:r>
        </a:p>
      </dsp:txBody>
      <dsp:txXfrm>
        <a:off x="31864" y="2474677"/>
        <a:ext cx="7409218" cy="838829"/>
      </dsp:txXfrm>
    </dsp:sp>
    <dsp:sp modelId="{1802CA4E-1018-42E1-B641-29EBE962B891}">
      <dsp:nvSpPr>
        <dsp:cNvPr id="0" name=""/>
        <dsp:cNvSpPr/>
      </dsp:nvSpPr>
      <dsp:spPr>
        <a:xfrm>
          <a:off x="13049" y="1604792"/>
          <a:ext cx="7446847" cy="665195"/>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Patience</a:t>
          </a:r>
        </a:p>
      </dsp:txBody>
      <dsp:txXfrm>
        <a:off x="32532" y="1624275"/>
        <a:ext cx="7407881" cy="626229"/>
      </dsp:txXfrm>
    </dsp:sp>
    <dsp:sp modelId="{2AABFED3-43CD-46A5-84E9-928259DCC3A5}">
      <dsp:nvSpPr>
        <dsp:cNvPr id="0" name=""/>
        <dsp:cNvSpPr/>
      </dsp:nvSpPr>
      <dsp:spPr>
        <a:xfrm>
          <a:off x="13049" y="700"/>
          <a:ext cx="2558530" cy="1425500"/>
        </a:xfrm>
        <a:prstGeom prst="roundRect">
          <a:avLst>
            <a:gd name="adj" fmla="val 10000"/>
          </a:avLst>
        </a:prstGeom>
        <a:solidFill>
          <a:schemeClr val="accent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Proactive Planning</a:t>
          </a:r>
        </a:p>
      </dsp:txBody>
      <dsp:txXfrm>
        <a:off x="54800" y="42451"/>
        <a:ext cx="2475028" cy="1341998"/>
      </dsp:txXfrm>
    </dsp:sp>
    <dsp:sp modelId="{224C9C34-8D86-4A0F-A5EA-36F5CD7AD619}">
      <dsp:nvSpPr>
        <dsp:cNvPr id="0" name=""/>
        <dsp:cNvSpPr/>
      </dsp:nvSpPr>
      <dsp:spPr>
        <a:xfrm>
          <a:off x="2662129" y="700"/>
          <a:ext cx="2551286" cy="1425500"/>
        </a:xfrm>
        <a:prstGeom prst="roundRect">
          <a:avLst>
            <a:gd name="adj" fmla="val 10000"/>
          </a:avLst>
        </a:prstGeom>
        <a:solidFill>
          <a:schemeClr val="accent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Comprehensive Support</a:t>
          </a:r>
        </a:p>
      </dsp:txBody>
      <dsp:txXfrm>
        <a:off x="2703880" y="42451"/>
        <a:ext cx="2467784" cy="1341998"/>
      </dsp:txXfrm>
    </dsp:sp>
    <dsp:sp modelId="{0256881E-652A-4500-B11D-F0CB284D959C}">
      <dsp:nvSpPr>
        <dsp:cNvPr id="0" name=""/>
        <dsp:cNvSpPr/>
      </dsp:nvSpPr>
      <dsp:spPr>
        <a:xfrm>
          <a:off x="5303965" y="0"/>
          <a:ext cx="2155931" cy="1425500"/>
        </a:xfrm>
        <a:prstGeom prst="roundRect">
          <a:avLst>
            <a:gd name="adj" fmla="val 10000"/>
          </a:avLst>
        </a:prstGeom>
        <a:solidFill>
          <a:schemeClr val="accent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Consistency</a:t>
          </a:r>
        </a:p>
      </dsp:txBody>
      <dsp:txXfrm>
        <a:off x="5345716" y="41751"/>
        <a:ext cx="2072429" cy="13419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1CC03-3998-4233-B70A-3932CBE30C0A}">
      <dsp:nvSpPr>
        <dsp:cNvPr id="0" name=""/>
        <dsp:cNvSpPr/>
      </dsp:nvSpPr>
      <dsp:spPr>
        <a:xfrm>
          <a:off x="583" y="0"/>
          <a:ext cx="2463358" cy="1292290"/>
        </a:xfrm>
        <a:prstGeom prst="roundRect">
          <a:avLst>
            <a:gd name="adj" fmla="val 10000"/>
          </a:avLst>
        </a:prstGeom>
        <a:solidFill>
          <a:srgbClr val="92D050"/>
        </a:soli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Adjusting Communications</a:t>
          </a:r>
        </a:p>
      </dsp:txBody>
      <dsp:txXfrm>
        <a:off x="38433" y="37850"/>
        <a:ext cx="2387658" cy="1216590"/>
      </dsp:txXfrm>
    </dsp:sp>
    <dsp:sp modelId="{82542187-C7F3-47A3-828C-6260CA7553A5}">
      <dsp:nvSpPr>
        <dsp:cNvPr id="0" name=""/>
        <dsp:cNvSpPr/>
      </dsp:nvSpPr>
      <dsp:spPr>
        <a:xfrm>
          <a:off x="2754067" y="0"/>
          <a:ext cx="2295206" cy="1292290"/>
        </a:xfrm>
        <a:prstGeom prst="roundRect">
          <a:avLst>
            <a:gd name="adj" fmla="val 10000"/>
          </a:avLst>
        </a:prstGeom>
        <a:solidFill>
          <a:srgbClr val="92D050"/>
        </a:soli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Thoughtful Education</a:t>
          </a:r>
        </a:p>
      </dsp:txBody>
      <dsp:txXfrm>
        <a:off x="2791917" y="37850"/>
        <a:ext cx="2219506" cy="1216590"/>
      </dsp:txXfrm>
    </dsp:sp>
    <dsp:sp modelId="{1EFD922D-2644-41B9-B35E-0C453BCE0105}">
      <dsp:nvSpPr>
        <dsp:cNvPr id="0" name=""/>
        <dsp:cNvSpPr/>
      </dsp:nvSpPr>
      <dsp:spPr>
        <a:xfrm>
          <a:off x="5339399" y="0"/>
          <a:ext cx="2035975" cy="1292290"/>
        </a:xfrm>
        <a:prstGeom prst="roundRect">
          <a:avLst>
            <a:gd name="adj" fmla="val 10000"/>
          </a:avLst>
        </a:prstGeom>
        <a:solidFill>
          <a:srgbClr val="92D050"/>
        </a:soli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Sensitivity</a:t>
          </a:r>
        </a:p>
      </dsp:txBody>
      <dsp:txXfrm>
        <a:off x="5377249" y="37850"/>
        <a:ext cx="1960275" cy="12165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DDD83-788C-4C6E-8227-4F3567259722}">
      <dsp:nvSpPr>
        <dsp:cNvPr id="0" name=""/>
        <dsp:cNvSpPr/>
      </dsp:nvSpPr>
      <dsp:spPr>
        <a:xfrm>
          <a:off x="0" y="522733"/>
          <a:ext cx="4062845" cy="3344193"/>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15322" tIns="1041400" rIns="315322" bIns="170688" numCol="1" spcCol="1270" anchor="t" anchorCtr="0">
          <a:noAutofit/>
        </a:bodyPr>
        <a:lstStyle/>
        <a:p>
          <a:pPr marL="228600" lvl="1" indent="-228600" algn="l" defTabSz="1066800">
            <a:lnSpc>
              <a:spcPct val="90000"/>
            </a:lnSpc>
            <a:spcBef>
              <a:spcPct val="0"/>
            </a:spcBef>
            <a:spcAft>
              <a:spcPct val="15000"/>
            </a:spcAft>
            <a:buClrTx/>
            <a:buFont typeface="Arial" panose="020B0604020202020204" pitchFamily="34" charset="0"/>
            <a:buChar char="•"/>
          </a:pPr>
          <a:r>
            <a:rPr lang="en-US" sz="2400" kern="1200" dirty="0"/>
            <a:t>Cash Flow</a:t>
          </a:r>
        </a:p>
        <a:p>
          <a:pPr marL="228600" lvl="1" indent="-228600" algn="l" defTabSz="1066800">
            <a:lnSpc>
              <a:spcPct val="90000"/>
            </a:lnSpc>
            <a:spcBef>
              <a:spcPct val="0"/>
            </a:spcBef>
            <a:spcAft>
              <a:spcPct val="15000"/>
            </a:spcAft>
            <a:buClrTx/>
            <a:buFont typeface="Arial" panose="020B0604020202020204" pitchFamily="34" charset="0"/>
            <a:buChar char="•"/>
          </a:pPr>
          <a:r>
            <a:rPr lang="en-US" sz="2400" kern="1200" dirty="0"/>
            <a:t>Bills, Debts &amp; Creditors</a:t>
          </a:r>
        </a:p>
        <a:p>
          <a:pPr marL="228600" lvl="1" indent="-228600" algn="l" defTabSz="1066800">
            <a:lnSpc>
              <a:spcPct val="90000"/>
            </a:lnSpc>
            <a:spcBef>
              <a:spcPct val="0"/>
            </a:spcBef>
            <a:spcAft>
              <a:spcPct val="15000"/>
            </a:spcAft>
            <a:buClrTx/>
            <a:buFont typeface="Arial" panose="020B0604020202020204" pitchFamily="34" charset="0"/>
            <a:buChar char="•"/>
          </a:pPr>
          <a:r>
            <a:rPr lang="en-US" sz="2400" kern="1200" dirty="0"/>
            <a:t>Asset &amp; Banking Access</a:t>
          </a:r>
        </a:p>
        <a:p>
          <a:pPr marL="228600" lvl="1" indent="-228600" algn="l" defTabSz="1066800">
            <a:lnSpc>
              <a:spcPct val="90000"/>
            </a:lnSpc>
            <a:spcBef>
              <a:spcPct val="0"/>
            </a:spcBef>
            <a:spcAft>
              <a:spcPct val="15000"/>
            </a:spcAft>
            <a:buClrTx/>
            <a:buFont typeface="Arial" panose="020B0604020202020204" pitchFamily="34" charset="0"/>
            <a:buChar char="•"/>
          </a:pPr>
          <a:r>
            <a:rPr lang="en-US" sz="2400" kern="1200" dirty="0"/>
            <a:t>Social Security Benefits</a:t>
          </a:r>
        </a:p>
        <a:p>
          <a:pPr marL="228600" lvl="1" indent="-228600" algn="l" defTabSz="1066800">
            <a:lnSpc>
              <a:spcPct val="90000"/>
            </a:lnSpc>
            <a:spcBef>
              <a:spcPct val="0"/>
            </a:spcBef>
            <a:spcAft>
              <a:spcPct val="15000"/>
            </a:spcAft>
            <a:buClrTx/>
            <a:buFont typeface="Arial" panose="020B0604020202020204" pitchFamily="34" charset="0"/>
            <a:buChar char="•"/>
          </a:pPr>
          <a:r>
            <a:rPr lang="en-US" sz="2400" kern="1200" dirty="0"/>
            <a:t>Will &amp; Probate</a:t>
          </a:r>
        </a:p>
      </dsp:txBody>
      <dsp:txXfrm>
        <a:off x="0" y="522733"/>
        <a:ext cx="4062845" cy="3344193"/>
      </dsp:txXfrm>
    </dsp:sp>
    <dsp:sp modelId="{2D9B882D-C6E7-4F3A-8F66-3FCD3643E855}">
      <dsp:nvSpPr>
        <dsp:cNvPr id="0" name=""/>
        <dsp:cNvSpPr/>
      </dsp:nvSpPr>
      <dsp:spPr>
        <a:xfrm>
          <a:off x="203142" y="92795"/>
          <a:ext cx="3690249" cy="1281782"/>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496" tIns="0" rIns="107496" bIns="0" numCol="1" spcCol="1270" anchor="ctr" anchorCtr="0">
          <a:noAutofit/>
        </a:bodyPr>
        <a:lstStyle/>
        <a:p>
          <a:pPr marL="0" lvl="0" indent="0" algn="l" defTabSz="1244600">
            <a:lnSpc>
              <a:spcPct val="90000"/>
            </a:lnSpc>
            <a:spcBef>
              <a:spcPct val="0"/>
            </a:spcBef>
            <a:spcAft>
              <a:spcPct val="35000"/>
            </a:spcAft>
            <a:buNone/>
          </a:pPr>
          <a:r>
            <a:rPr lang="en-US" sz="2800" kern="1200" dirty="0"/>
            <a:t>Crisis Planning: Stabilization</a:t>
          </a:r>
        </a:p>
      </dsp:txBody>
      <dsp:txXfrm>
        <a:off x="265713" y="155366"/>
        <a:ext cx="3565107" cy="1156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70424-BC47-4E26-A588-4871964C1F13}">
      <dsp:nvSpPr>
        <dsp:cNvPr id="0" name=""/>
        <dsp:cNvSpPr/>
      </dsp:nvSpPr>
      <dsp:spPr>
        <a:xfrm>
          <a:off x="0" y="1234030"/>
          <a:ext cx="4062845" cy="2585269"/>
        </a:xfrm>
        <a:prstGeom prst="rect">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15322" tIns="229108" rIns="315322"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Investments</a:t>
          </a:r>
        </a:p>
        <a:p>
          <a:pPr marL="228600" lvl="1" indent="-228600" algn="l" defTabSz="1066800">
            <a:lnSpc>
              <a:spcPct val="90000"/>
            </a:lnSpc>
            <a:spcBef>
              <a:spcPct val="0"/>
            </a:spcBef>
            <a:spcAft>
              <a:spcPct val="15000"/>
            </a:spcAft>
            <a:buChar char="•"/>
          </a:pPr>
          <a:r>
            <a:rPr lang="en-US" sz="2400" kern="1200" dirty="0"/>
            <a:t>Retirement Planning</a:t>
          </a:r>
        </a:p>
        <a:p>
          <a:pPr marL="228600" lvl="1" indent="-228600" algn="l" defTabSz="1066800">
            <a:lnSpc>
              <a:spcPct val="90000"/>
            </a:lnSpc>
            <a:spcBef>
              <a:spcPct val="0"/>
            </a:spcBef>
            <a:spcAft>
              <a:spcPct val="15000"/>
            </a:spcAft>
            <a:buChar char="•"/>
          </a:pPr>
          <a:r>
            <a:rPr lang="en-US" sz="2400" kern="1200" dirty="0"/>
            <a:t>Ownership Transfers</a:t>
          </a:r>
        </a:p>
        <a:p>
          <a:pPr marL="228600" lvl="1" indent="-228600" algn="l" defTabSz="1066800">
            <a:lnSpc>
              <a:spcPct val="90000"/>
            </a:lnSpc>
            <a:spcBef>
              <a:spcPct val="0"/>
            </a:spcBef>
            <a:spcAft>
              <a:spcPct val="15000"/>
            </a:spcAft>
            <a:buChar char="•"/>
          </a:pPr>
          <a:r>
            <a:rPr lang="en-US" sz="2400" kern="1200" dirty="0"/>
            <a:t>Legal Documents</a:t>
          </a:r>
        </a:p>
        <a:p>
          <a:pPr marL="228600" lvl="1" indent="-228600" algn="l" defTabSz="1066800">
            <a:lnSpc>
              <a:spcPct val="90000"/>
            </a:lnSpc>
            <a:spcBef>
              <a:spcPct val="0"/>
            </a:spcBef>
            <a:spcAft>
              <a:spcPct val="15000"/>
            </a:spcAft>
            <a:buChar char="•"/>
          </a:pPr>
          <a:r>
            <a:rPr lang="en-US" sz="2400" kern="1200" dirty="0"/>
            <a:t>Insurance Adjustments</a:t>
          </a:r>
        </a:p>
        <a:p>
          <a:pPr marL="228600" lvl="1" indent="-228600" algn="l" defTabSz="1066800">
            <a:lnSpc>
              <a:spcPct val="90000"/>
            </a:lnSpc>
            <a:spcBef>
              <a:spcPct val="0"/>
            </a:spcBef>
            <a:spcAft>
              <a:spcPct val="15000"/>
            </a:spcAft>
            <a:buChar char="•"/>
          </a:pPr>
          <a:r>
            <a:rPr lang="en-US" sz="2400" kern="1200" dirty="0"/>
            <a:t>Tax Planning</a:t>
          </a:r>
        </a:p>
      </dsp:txBody>
      <dsp:txXfrm>
        <a:off x="0" y="1234030"/>
        <a:ext cx="4062845" cy="2585269"/>
      </dsp:txXfrm>
    </dsp:sp>
    <dsp:sp modelId="{55CC2DCF-585B-4797-9EF8-1FA6FC83DEE8}">
      <dsp:nvSpPr>
        <dsp:cNvPr id="0" name=""/>
        <dsp:cNvSpPr/>
      </dsp:nvSpPr>
      <dsp:spPr>
        <a:xfrm>
          <a:off x="199906" y="0"/>
          <a:ext cx="3862938" cy="1279219"/>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496" tIns="0" rIns="107496" bIns="0" numCol="1" spcCol="1270" anchor="ctr" anchorCtr="0">
          <a:noAutofit/>
        </a:bodyPr>
        <a:lstStyle/>
        <a:p>
          <a:pPr marL="0" lvl="0" indent="0" algn="l" defTabSz="1244600">
            <a:lnSpc>
              <a:spcPct val="90000"/>
            </a:lnSpc>
            <a:spcBef>
              <a:spcPct val="0"/>
            </a:spcBef>
            <a:spcAft>
              <a:spcPct val="35000"/>
            </a:spcAft>
            <a:buNone/>
          </a:pPr>
          <a:r>
            <a:rPr lang="en-US" sz="2800" kern="1200" dirty="0"/>
            <a:t>Traditional Planning: Optimization</a:t>
          </a:r>
        </a:p>
      </dsp:txBody>
      <dsp:txXfrm>
        <a:off x="262352" y="62446"/>
        <a:ext cx="3738046" cy="115432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975" tIns="45988" rIns="91975" bIns="45988"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1975" tIns="45988" rIns="91975" bIns="45988" rtlCol="0"/>
          <a:lstStyle>
            <a:lvl1pPr algn="r">
              <a:defRPr sz="1200"/>
            </a:lvl1pPr>
          </a:lstStyle>
          <a:p>
            <a:fld id="{CBA9D31C-B701-4586-B26B-D475E2659351}" type="datetimeFigureOut">
              <a:rPr lang="en-US" smtClean="0"/>
              <a:t>4/21/2025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975" tIns="45988" rIns="91975" bIns="45988"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1975" tIns="45988" rIns="91975" bIns="459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1975" tIns="45988" rIns="91975" bIns="459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1975" tIns="45988" rIns="91975" bIns="45988" rtlCol="0" anchor="b"/>
          <a:lstStyle>
            <a:lvl1pPr algn="r">
              <a:defRPr sz="1200"/>
            </a:lvl1pPr>
          </a:lstStyle>
          <a:p>
            <a:fld id="{0F670BB1-0AE6-4A33-9B5F-D839C2EAFD83}" type="slidenum">
              <a:rPr lang="en-US" smtClean="0"/>
              <a:t>‹#›</a:t>
            </a:fld>
            <a:endParaRPr lang="en-US"/>
          </a:p>
        </p:txBody>
      </p:sp>
    </p:spTree>
    <p:extLst>
      <p:ext uri="{BB962C8B-B14F-4D97-AF65-F5344CB8AC3E}">
        <p14:creationId xmlns:p14="http://schemas.microsoft.com/office/powerpoint/2010/main" val="2959679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ingsforwidows.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mn-lt"/>
                <a:cs typeface="Calibri"/>
              </a:rPr>
              <a:t>Good Afternoon!</a:t>
            </a:r>
          </a:p>
          <a:p>
            <a:endParaRPr lang="en-US" sz="1400" b="1" dirty="0">
              <a:latin typeface="+mn-lt"/>
              <a:ea typeface="Calibri"/>
              <a:cs typeface="Calibri"/>
            </a:endParaRPr>
          </a:p>
          <a:p>
            <a:r>
              <a:rPr lang="en-US" sz="1400" b="1" dirty="0">
                <a:latin typeface="+mn-lt"/>
                <a:ea typeface="Calibri"/>
                <a:cs typeface="Calibri"/>
              </a:rPr>
              <a:t>Thank you, FPA Central Ohio, for inviting me to be with you today. It’s great to see so many of you.</a:t>
            </a:r>
          </a:p>
          <a:p>
            <a:endParaRPr lang="en-US" sz="1400" b="1" dirty="0">
              <a:latin typeface="+mn-lt"/>
              <a:cs typeface="Calibri"/>
            </a:endParaRPr>
          </a:p>
          <a:p>
            <a:r>
              <a:rPr lang="en-US" sz="1400" b="1" dirty="0">
                <a:latin typeface="+mn-lt"/>
                <a:cs typeface="Calibri"/>
              </a:rPr>
              <a:t>To set the scene for our discussion, let me start with the problem.</a:t>
            </a:r>
          </a:p>
          <a:p>
            <a:endParaRPr lang="en-US" sz="1400" b="1" dirty="0">
              <a:latin typeface="+mn-lt"/>
              <a:cs typeface="Calibri"/>
            </a:endParaRPr>
          </a:p>
          <a:p>
            <a:r>
              <a:rPr lang="en-US" sz="1400" b="1" dirty="0">
                <a:latin typeface="+mn-lt"/>
                <a:cs typeface="Calibri"/>
              </a:rPr>
              <a:t>NEXT</a:t>
            </a:r>
          </a:p>
          <a:p>
            <a:endParaRPr lang="en-US" sz="1400" b="1" dirty="0">
              <a:latin typeface="+mn-lt"/>
              <a:cs typeface="Calibri"/>
            </a:endParaRPr>
          </a:p>
          <a:p>
            <a:endParaRPr lang="en-US" sz="1400" b="1" dirty="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670BB1-0AE6-4A33-9B5F-D839C2EAF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00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b="1" dirty="0">
                <a:latin typeface="+mn-lt"/>
                <a:ea typeface="Cambria"/>
                <a:cs typeface="Calibri"/>
              </a:rPr>
              <a:t>The loss of a spouse can be crippling—emotionally, physically, spiritually, socially, and especially financially.</a:t>
            </a:r>
            <a:br>
              <a:rPr lang="en-US" sz="1400" b="1" dirty="0">
                <a:ea typeface="Cambria"/>
                <a:cs typeface="+mn-lt"/>
              </a:rPr>
            </a:br>
            <a:endParaRPr lang="en-US" sz="1400" b="1" dirty="0">
              <a:ea typeface="Cambria"/>
              <a:cs typeface="Calibri"/>
            </a:endParaRPr>
          </a:p>
          <a:p>
            <a:r>
              <a:rPr lang="en-US" sz="1400" b="0" dirty="0">
                <a:ea typeface="Cambria"/>
                <a:cs typeface="Calibri"/>
              </a:rPr>
              <a:t>For many widowed individuals, the ache for financial stability and security is a constant companion as they navigate their new reality.</a:t>
            </a:r>
          </a:p>
          <a:p>
            <a:pPr defTabSz="902604">
              <a:lnSpc>
                <a:spcPct val="90000"/>
              </a:lnSpc>
              <a:spcBef>
                <a:spcPts val="1006"/>
              </a:spcBef>
              <a:buClr>
                <a:srgbClr val="DC8F14"/>
              </a:buClr>
              <a:defRPr/>
            </a:pPr>
            <a:endParaRPr lang="en-US" sz="1400" b="1" dirty="0">
              <a:latin typeface="+mn-lt"/>
              <a:ea typeface="Cambria"/>
              <a:cs typeface="Calibri"/>
            </a:endParaRPr>
          </a:p>
          <a:p>
            <a:pPr defTabSz="902604">
              <a:lnSpc>
                <a:spcPct val="90000"/>
              </a:lnSpc>
              <a:spcBef>
                <a:spcPts val="1006"/>
              </a:spcBef>
              <a:buClr>
                <a:srgbClr val="DC8F14"/>
              </a:buClr>
              <a:defRPr/>
            </a:pPr>
            <a:r>
              <a:rPr lang="en-US" sz="1400" b="1" dirty="0">
                <a:latin typeface="+mn-lt"/>
                <a:ea typeface="Cambria"/>
                <a:cs typeface="Calibri"/>
              </a:rPr>
              <a:t>Let’s look at the financial impact of losing a spouse.</a:t>
            </a:r>
            <a:endParaRPr lang="en-US" sz="1400" b="1" dirty="0">
              <a:latin typeface="+mn-lt"/>
              <a:cs typeface="Calibri" panose="020F0502020204030204" pitchFamily="34" charset="0"/>
            </a:endParaRPr>
          </a:p>
          <a:p>
            <a:pPr algn="l" rtl="0" fontAlgn="base"/>
            <a:endParaRPr lang="en-US" sz="1400" b="1" dirty="0">
              <a:solidFill>
                <a:srgbClr val="000000"/>
              </a:solidFill>
              <a:latin typeface="+mn-lt"/>
            </a:endParaRPr>
          </a:p>
          <a:p>
            <a:r>
              <a:rPr lang="en-US" sz="1400" b="0" dirty="0">
                <a:latin typeface="+mn-lt"/>
                <a:cs typeface="Calibri"/>
              </a:rPr>
              <a:t>NEXT</a:t>
            </a:r>
          </a:p>
        </p:txBody>
      </p:sp>
      <p:sp>
        <p:nvSpPr>
          <p:cNvPr id="4" name="Slide Number Placeholder 3"/>
          <p:cNvSpPr>
            <a:spLocks noGrp="1"/>
          </p:cNvSpPr>
          <p:nvPr>
            <p:ph type="sldNum" sz="quarter" idx="5"/>
          </p:nvPr>
        </p:nvSpPr>
        <p:spPr/>
        <p:txBody>
          <a:bodyPr/>
          <a:lstStyle/>
          <a:p>
            <a:fld id="{0F670BB1-0AE6-4A33-9B5F-D839C2EAFD83}" type="slidenum">
              <a:rPr lang="en-US" smtClean="0"/>
              <a:t>10</a:t>
            </a:fld>
            <a:endParaRPr lang="en-US"/>
          </a:p>
        </p:txBody>
      </p:sp>
    </p:spTree>
    <p:extLst>
      <p:ext uri="{BB962C8B-B14F-4D97-AF65-F5344CB8AC3E}">
        <p14:creationId xmlns:p14="http://schemas.microsoft.com/office/powerpoint/2010/main" val="1364607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9ED5C-BDD6-0BC4-D0A5-A9645619F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3D83D-D228-F97E-BDE5-4930AD6C6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9BFA3-FE9B-D242-6B20-93DA8A8BC1A8}"/>
              </a:ext>
            </a:extLst>
          </p:cNvPr>
          <p:cNvSpPr>
            <a:spLocks noGrp="1"/>
          </p:cNvSpPr>
          <p:nvPr>
            <p:ph type="body" idx="1"/>
          </p:nvPr>
        </p:nvSpPr>
        <p:spPr/>
        <p:txBody>
          <a:bodyPr/>
          <a:lstStyle/>
          <a:p>
            <a:pPr>
              <a:buNone/>
            </a:pPr>
            <a:r>
              <a:rPr lang="en-US" sz="2000" b="1" dirty="0"/>
              <a:t>This cascade of financial challenges creates the perfect storm for newly widowed clients, striking precisely when their decision-making capacity is most compromised. </a:t>
            </a:r>
          </a:p>
          <a:p>
            <a:pPr>
              <a:buNone/>
            </a:pPr>
            <a:endParaRPr lang="en-US" sz="2000" dirty="0"/>
          </a:p>
          <a:p>
            <a:pPr>
              <a:buNone/>
            </a:pPr>
            <a:r>
              <a:rPr lang="en-US" sz="2000" dirty="0"/>
              <a:t>The 33-50% drop in household income coincides with potential increases in healthcare costs, childcare expenses, and tax obligations, to name just a few.</a:t>
            </a:r>
          </a:p>
          <a:p>
            <a:pPr>
              <a:buNone/>
            </a:pPr>
            <a:endParaRPr lang="en-US" sz="2000" dirty="0"/>
          </a:p>
          <a:p>
            <a:pPr>
              <a:buNone/>
            </a:pPr>
            <a:r>
              <a:rPr lang="en-US" sz="2000" b="1" dirty="0"/>
              <a:t>As financial advisors, we have a unique opportunity to provide critical support during this transition. </a:t>
            </a:r>
          </a:p>
          <a:p>
            <a:pPr>
              <a:buNone/>
            </a:pPr>
            <a:endParaRPr lang="en-US" sz="2000" dirty="0"/>
          </a:p>
          <a:p>
            <a:pPr>
              <a:buNone/>
            </a:pPr>
            <a:r>
              <a:rPr lang="en-US" sz="2000" dirty="0"/>
              <a:t>By proactively addressing these financial challenges with sensitivity, you demonstrate value that addresses their most pressing concerns. More importantly, you build trust.</a:t>
            </a:r>
          </a:p>
          <a:p>
            <a:pPr>
              <a:buNone/>
            </a:pPr>
            <a:endParaRPr lang="en-US" sz="2000" dirty="0"/>
          </a:p>
          <a:p>
            <a:r>
              <a:rPr lang="en-US" sz="2000" b="1" dirty="0"/>
              <a:t>Failing to recognize these unique needs is precisely why 70% of widows change advisors within a year. </a:t>
            </a:r>
          </a:p>
          <a:p>
            <a:endParaRPr lang="en-US" sz="2000" b="0" dirty="0">
              <a:ea typeface="Cambria" panose="02040503050406030204" pitchFamily="18" charset="0"/>
              <a:cs typeface="+mn-lt"/>
            </a:endParaRPr>
          </a:p>
          <a:p>
            <a:r>
              <a:rPr lang="en-US" sz="1400" b="0" dirty="0">
                <a:solidFill>
                  <a:srgbClr val="000000"/>
                </a:solidFill>
                <a:latin typeface="+mn-lt"/>
              </a:rPr>
              <a:t>All widows are subject to the “Widow Tax.” You may be familiar with this, but let’s look at an example.</a:t>
            </a:r>
            <a:endParaRPr lang="en-US" sz="1400" b="0" dirty="0">
              <a:solidFill>
                <a:srgbClr val="000000"/>
              </a:solidFill>
              <a:latin typeface="+mn-lt"/>
              <a:cs typeface="Calibri"/>
            </a:endParaRPr>
          </a:p>
          <a:p>
            <a:pPr defTabSz="459877">
              <a:lnSpc>
                <a:spcPct val="90000"/>
              </a:lnSpc>
              <a:spcBef>
                <a:spcPts val="1006"/>
              </a:spcBef>
              <a:buClr>
                <a:srgbClr val="DC8F14"/>
              </a:buClr>
              <a:buSzPct val="100000"/>
              <a:defRPr/>
            </a:pPr>
            <a:endParaRPr lang="en-US" sz="1400" b="1" dirty="0">
              <a:cs typeface="Calibri"/>
            </a:endParaRPr>
          </a:p>
          <a:p>
            <a:pPr defTabSz="459877">
              <a:lnSpc>
                <a:spcPct val="90000"/>
              </a:lnSpc>
              <a:spcBef>
                <a:spcPts val="1006"/>
              </a:spcBef>
              <a:buClr>
                <a:srgbClr val="DC8F14"/>
              </a:buClr>
              <a:buSzPct val="100000"/>
              <a:defRPr/>
            </a:pPr>
            <a:r>
              <a:rPr lang="en-US" sz="1400" b="0" dirty="0">
                <a:cs typeface="Calibri"/>
              </a:rPr>
              <a:t>NEXT</a:t>
            </a:r>
          </a:p>
        </p:txBody>
      </p:sp>
      <p:sp>
        <p:nvSpPr>
          <p:cNvPr id="4" name="Slide Number Placeholder 3">
            <a:extLst>
              <a:ext uri="{FF2B5EF4-FFF2-40B4-BE49-F238E27FC236}">
                <a16:creationId xmlns:a16="http://schemas.microsoft.com/office/drawing/2014/main" id="{B6DF6C58-A16C-003A-F0E7-D63608527E29}"/>
              </a:ext>
            </a:extLst>
          </p:cNvPr>
          <p:cNvSpPr>
            <a:spLocks noGrp="1"/>
          </p:cNvSpPr>
          <p:nvPr>
            <p:ph type="sldNum" sz="quarter" idx="5"/>
          </p:nvPr>
        </p:nvSpPr>
        <p:spPr/>
        <p:txBody>
          <a:bodyPr/>
          <a:lstStyle/>
          <a:p>
            <a:fld id="{0F670BB1-0AE6-4A33-9B5F-D839C2EAFD83}" type="slidenum">
              <a:rPr lang="en-US" smtClean="0"/>
              <a:t>11</a:t>
            </a:fld>
            <a:endParaRPr lang="en-US"/>
          </a:p>
        </p:txBody>
      </p:sp>
    </p:spTree>
    <p:extLst>
      <p:ext uri="{BB962C8B-B14F-4D97-AF65-F5344CB8AC3E}">
        <p14:creationId xmlns:p14="http://schemas.microsoft.com/office/powerpoint/2010/main" val="1264103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6"/>
              </a:spcBef>
              <a:buClr>
                <a:srgbClr val="DC8F14"/>
              </a:buClr>
            </a:pPr>
            <a:r>
              <a:rPr lang="en-US" sz="1400" b="1" dirty="0">
                <a:latin typeface="+mn-lt"/>
                <a:cs typeface="Calibri"/>
              </a:rPr>
              <a:t>Let me tell you about </a:t>
            </a:r>
            <a:r>
              <a:rPr lang="en-US" sz="1400" b="1" dirty="0">
                <a:solidFill>
                  <a:srgbClr val="000000"/>
                </a:solidFill>
                <a:latin typeface="+mn-lt"/>
              </a:rPr>
              <a:t>Roberto and Dorothy, residents of Florida. </a:t>
            </a:r>
            <a:r>
              <a:rPr lang="en-US" sz="1400" b="1" dirty="0">
                <a:solidFill>
                  <a:srgbClr val="444444"/>
                </a:solidFill>
                <a:latin typeface="+mn-lt"/>
              </a:rPr>
              <a:t>​</a:t>
            </a:r>
            <a:br>
              <a:rPr lang="en-US" sz="1400" b="1" dirty="0">
                <a:cs typeface="+mn-lt"/>
              </a:rPr>
            </a:br>
            <a:endParaRPr lang="en-US" sz="1400" b="1" i="0" dirty="0">
              <a:solidFill>
                <a:srgbClr val="444444"/>
              </a:solidFill>
              <a:effectLst/>
              <a:latin typeface="+mn-lt"/>
            </a:endParaRPr>
          </a:p>
          <a:p>
            <a:pPr fontAlgn="base">
              <a:buFont typeface="Arial" panose="020B0604020202020204" pitchFamily="34" charset="0"/>
              <a:buNone/>
            </a:pPr>
            <a:r>
              <a:rPr lang="en-US" sz="1400" b="1" dirty="0">
                <a:solidFill>
                  <a:srgbClr val="000000"/>
                </a:solidFill>
                <a:latin typeface="+mn-lt"/>
              </a:rPr>
              <a:t>Roberto was an accountant and Dorothy was a nurse.</a:t>
            </a:r>
            <a:r>
              <a:rPr lang="en-US" sz="1400" b="1" dirty="0">
                <a:solidFill>
                  <a:srgbClr val="000000"/>
                </a:solidFill>
              </a:rPr>
              <a:t> </a:t>
            </a:r>
            <a:r>
              <a:rPr lang="en-US" sz="1400" b="1" dirty="0">
                <a:solidFill>
                  <a:srgbClr val="000000"/>
                </a:solidFill>
                <a:latin typeface="+mn-lt"/>
              </a:rPr>
              <a:t> They have 4 adult children.</a:t>
            </a:r>
            <a:br>
              <a:rPr lang="en-US" sz="1400" b="1" dirty="0">
                <a:cs typeface="+mn-lt"/>
              </a:rPr>
            </a:br>
            <a:endParaRPr lang="en-US" sz="1400" b="1" i="0" dirty="0">
              <a:solidFill>
                <a:srgbClr val="444444"/>
              </a:solidFill>
              <a:effectLst/>
              <a:latin typeface="+mn-lt"/>
            </a:endParaRPr>
          </a:p>
          <a:p>
            <a:pPr fontAlgn="base">
              <a:buFont typeface="Arial" panose="020B0604020202020204" pitchFamily="34" charset="0"/>
              <a:buNone/>
            </a:pPr>
            <a:r>
              <a:rPr lang="en-US" sz="1400" b="0" dirty="0">
                <a:solidFill>
                  <a:srgbClr val="000000"/>
                </a:solidFill>
                <a:latin typeface="+mn-lt"/>
              </a:rPr>
              <a:t>Roberto’s health began to decline soon after retiring; Dorothy spent a year taking care of him until he passed away in December 2019.</a:t>
            </a:r>
            <a:r>
              <a:rPr lang="en-US" sz="1400" b="0" dirty="0">
                <a:solidFill>
                  <a:srgbClr val="444444"/>
                </a:solidFill>
                <a:latin typeface="+mn-lt"/>
              </a:rPr>
              <a:t>​</a:t>
            </a:r>
            <a:endParaRPr lang="en-US" sz="1400" b="0" i="0" dirty="0">
              <a:solidFill>
                <a:srgbClr val="444444"/>
              </a:solidFill>
              <a:effectLst/>
              <a:latin typeface="+mn-lt"/>
              <a:ea typeface="Calibri"/>
              <a:cs typeface="Calibri"/>
            </a:endParaRPr>
          </a:p>
          <a:p>
            <a:pPr fontAlgn="base"/>
            <a:r>
              <a:rPr lang="en-US" sz="1400" b="1" i="0" dirty="0">
                <a:solidFill>
                  <a:srgbClr val="000000"/>
                </a:solidFill>
                <a:effectLst/>
                <a:latin typeface="+mn-lt"/>
              </a:rPr>
              <a:t> </a:t>
            </a:r>
            <a:endParaRPr lang="en-US" sz="1400" b="1" i="0" dirty="0">
              <a:solidFill>
                <a:srgbClr val="444444"/>
              </a:solidFill>
              <a:effectLst/>
              <a:latin typeface="+mn-lt"/>
            </a:endParaRPr>
          </a:p>
          <a:p>
            <a:pPr marL="0" indent="0">
              <a:buFont typeface="Arial" panose="020B0604020202020204" pitchFamily="34" charset="0"/>
              <a:buNone/>
            </a:pPr>
            <a:r>
              <a:rPr lang="en-US" sz="1400" b="1" dirty="0">
                <a:latin typeface="+mn-lt"/>
                <a:cs typeface="Calibri"/>
              </a:rPr>
              <a:t>In 2019, their financial situation looked like this:</a:t>
            </a:r>
          </a:p>
          <a:p>
            <a:pPr marL="0" indent="0">
              <a:buFont typeface="Arial" panose="020B0604020202020204" pitchFamily="34" charset="0"/>
              <a:buNone/>
            </a:pPr>
            <a:endParaRPr lang="en-US" sz="1400" b="1" dirty="0">
              <a:latin typeface="+mn-lt"/>
              <a:cs typeface="Calibri"/>
            </a:endParaRPr>
          </a:p>
          <a:p>
            <a:pPr marL="0" indent="0">
              <a:buFont typeface="Arial" panose="020B0604020202020204" pitchFamily="34" charset="0"/>
              <a:buNone/>
            </a:pPr>
            <a:r>
              <a:rPr lang="en-US" sz="1400" b="1" dirty="0">
                <a:latin typeface="+mn-lt"/>
                <a:cs typeface="Calibri"/>
              </a:rPr>
              <a:t>CLICK</a:t>
            </a:r>
            <a:endParaRPr lang="en-US" sz="1400" b="1" dirty="0">
              <a:latin typeface="+mn-lt"/>
              <a:ea typeface="Calibri"/>
              <a:cs typeface="Calibri"/>
            </a:endParaRPr>
          </a:p>
          <a:p>
            <a:endParaRPr lang="en-US" sz="1400" b="1" dirty="0">
              <a:latin typeface="+mn-lt"/>
              <a:cs typeface="Calibri"/>
            </a:endParaRPr>
          </a:p>
          <a:p>
            <a:pPr marL="0" algn="l" rtl="0" eaLnBrk="1" fontAlgn="t" latinLnBrk="0" hangingPunct="1">
              <a:spcBef>
                <a:spcPts val="0"/>
              </a:spcBef>
              <a:spcAft>
                <a:spcPts val="0"/>
              </a:spcAft>
            </a:pPr>
            <a:r>
              <a:rPr lang="en-US" sz="1400" b="1" i="0" u="none" strike="noStrike" kern="1200" dirty="0">
                <a:solidFill>
                  <a:srgbClr val="000000"/>
                </a:solidFill>
                <a:effectLst/>
                <a:latin typeface="+mn-lt"/>
              </a:rPr>
              <a:t>Income </a:t>
            </a:r>
            <a:r>
              <a:rPr lang="en-US" sz="1400" b="1" dirty="0">
                <a:solidFill>
                  <a:srgbClr val="000000"/>
                </a:solidFill>
              </a:rPr>
              <a:t>from IRAs (RMD): $100,000</a:t>
            </a:r>
          </a:p>
          <a:p>
            <a:r>
              <a:rPr lang="en-US" sz="1400" b="1" dirty="0">
                <a:solidFill>
                  <a:srgbClr val="000000"/>
                </a:solidFill>
              </a:rPr>
              <a:t>Roberto’s</a:t>
            </a:r>
            <a:r>
              <a:rPr lang="en-US" sz="1400" b="1" i="0" u="none" strike="noStrike" kern="1200" dirty="0">
                <a:solidFill>
                  <a:srgbClr val="000000"/>
                </a:solidFill>
                <a:effectLst/>
                <a:latin typeface="+mn-lt"/>
              </a:rPr>
              <a:t> Social Security benefit - $30,000</a:t>
            </a:r>
            <a:endParaRPr lang="en-US" sz="1400" b="1" i="0" u="none" strike="noStrike" dirty="0">
              <a:effectLst/>
              <a:latin typeface="+mn-lt"/>
              <a:ea typeface="Calibri" panose="020F0502020204030204"/>
              <a:cs typeface="Calibri" panose="020F0502020204030204"/>
            </a:endParaRPr>
          </a:p>
          <a:p>
            <a:pPr marL="0" algn="l" rtl="0" eaLnBrk="1" fontAlgn="t" latinLnBrk="0" hangingPunct="1">
              <a:spcBef>
                <a:spcPts val="0"/>
              </a:spcBef>
              <a:spcAft>
                <a:spcPts val="0"/>
              </a:spcAft>
            </a:pPr>
            <a:r>
              <a:rPr lang="en-US" sz="1400" b="1" i="0" u="none" strike="noStrike" kern="1200" dirty="0">
                <a:solidFill>
                  <a:srgbClr val="000000"/>
                </a:solidFill>
                <a:effectLst/>
                <a:latin typeface="+mn-lt"/>
              </a:rPr>
              <a:t>Dorothy’s Social Security benefit - $20,000</a:t>
            </a:r>
            <a:endParaRPr lang="en-US" sz="1400" b="1" i="0" u="none" strike="noStrike" dirty="0">
              <a:effectLst/>
              <a:latin typeface="+mn-lt"/>
            </a:endParaRPr>
          </a:p>
          <a:p>
            <a:pPr marL="0" algn="l" rtl="0" eaLnBrk="1" fontAlgn="t" latinLnBrk="0" hangingPunct="1">
              <a:spcBef>
                <a:spcPts val="0"/>
              </a:spcBef>
              <a:spcAft>
                <a:spcPts val="0"/>
              </a:spcAft>
            </a:pPr>
            <a:r>
              <a:rPr lang="en-US" sz="1400" b="1" i="0" u="none" strike="noStrike" kern="1200" dirty="0">
                <a:solidFill>
                  <a:srgbClr val="000000"/>
                </a:solidFill>
                <a:effectLst/>
                <a:latin typeface="+mn-lt"/>
              </a:rPr>
              <a:t>Total Income - $150,000</a:t>
            </a:r>
            <a:endParaRPr lang="en-US" sz="1400" b="1" i="0" u="none" strike="noStrike" kern="1200" dirty="0">
              <a:solidFill>
                <a:schemeClr val="tx1"/>
              </a:solidFill>
              <a:effectLst/>
              <a:latin typeface="+mn-lt"/>
            </a:endParaRPr>
          </a:p>
          <a:p>
            <a:pPr marL="0" algn="l" rtl="0" eaLnBrk="1" fontAlgn="t" latinLnBrk="0" hangingPunct="1">
              <a:spcBef>
                <a:spcPts val="0"/>
              </a:spcBef>
              <a:spcAft>
                <a:spcPts val="0"/>
              </a:spcAft>
            </a:pPr>
            <a:r>
              <a:rPr lang="en-US" sz="1400" b="1" i="0" u="none" strike="noStrike" kern="1200" dirty="0">
                <a:solidFill>
                  <a:srgbClr val="000000"/>
                </a:solidFill>
                <a:effectLst/>
                <a:latin typeface="+mn-lt"/>
              </a:rPr>
              <a:t>Total Federal Tax - $17,700</a:t>
            </a:r>
            <a:endParaRPr lang="en-US" sz="1400" b="1" i="0" u="none" strike="noStrike" kern="1200" dirty="0">
              <a:solidFill>
                <a:srgbClr val="000000"/>
              </a:solidFill>
              <a:effectLst/>
              <a:latin typeface="+mn-lt"/>
              <a:ea typeface="Calibri"/>
              <a:cs typeface="Calibri"/>
            </a:endParaRPr>
          </a:p>
          <a:p>
            <a:pPr marL="0" algn="l" rtl="0" eaLnBrk="1" fontAlgn="t" latinLnBrk="0" hangingPunct="1">
              <a:spcBef>
                <a:spcPts val="0"/>
              </a:spcBef>
              <a:spcAft>
                <a:spcPts val="0"/>
              </a:spcAft>
            </a:pPr>
            <a:r>
              <a:rPr lang="en-US" sz="1400" b="1" i="0" u="none" strike="noStrike" kern="1200" dirty="0">
                <a:solidFill>
                  <a:srgbClr val="000000"/>
                </a:solidFill>
                <a:effectLst/>
                <a:latin typeface="+mn-lt"/>
              </a:rPr>
              <a:t>No State Tax in FL</a:t>
            </a:r>
            <a:endParaRPr lang="en-US" sz="1400" b="1" i="0" u="none" strike="noStrike" dirty="0">
              <a:effectLst/>
              <a:latin typeface="+mn-lt"/>
            </a:endParaRPr>
          </a:p>
          <a:p>
            <a:endParaRPr lang="en-US" sz="1400" b="1" dirty="0">
              <a:latin typeface="+mn-lt"/>
              <a:cs typeface="Calibri"/>
            </a:endParaRPr>
          </a:p>
          <a:p>
            <a:r>
              <a:rPr lang="en-US" sz="1400" b="1" dirty="0">
                <a:latin typeface="+mn-lt"/>
                <a:cs typeface="Calibri"/>
              </a:rPr>
              <a:t>NEXT</a:t>
            </a:r>
            <a:endParaRPr lang="en-US" sz="1400" b="1" dirty="0">
              <a:latin typeface="+mn-lt"/>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F670BB1-0AE6-4A33-9B5F-D839C2EAFD83}" type="slidenum">
              <a:rPr lang="en-US" smtClean="0"/>
              <a:t>12</a:t>
            </a:fld>
            <a:endParaRPr lang="en-US"/>
          </a:p>
        </p:txBody>
      </p:sp>
    </p:spTree>
    <p:extLst>
      <p:ext uri="{BB962C8B-B14F-4D97-AF65-F5344CB8AC3E}">
        <p14:creationId xmlns:p14="http://schemas.microsoft.com/office/powerpoint/2010/main" val="1842576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mn-lt"/>
                <a:cs typeface="Calibri"/>
              </a:rPr>
              <a:t>So, what changed for Dorothy, now a widow, when she files for the year after Roberto died?</a:t>
            </a:r>
            <a:endParaRPr lang="en-US" sz="1400" b="1" dirty="0">
              <a:latin typeface="+mn-lt"/>
              <a:ea typeface="Calibri"/>
              <a:cs typeface="Calibri"/>
            </a:endParaRPr>
          </a:p>
          <a:p>
            <a:endParaRPr lang="en-US" sz="1400" b="1" dirty="0">
              <a:latin typeface="+mn-lt"/>
              <a:cs typeface="Calibri"/>
            </a:endParaRPr>
          </a:p>
          <a:p>
            <a:r>
              <a:rPr lang="en-US" sz="1400" b="1" dirty="0">
                <a:latin typeface="+mn-lt"/>
                <a:cs typeface="Calibri"/>
              </a:rPr>
              <a:t>There were no minor children, so Dorothy’s filing status is now Single.</a:t>
            </a:r>
            <a:endParaRPr lang="en-US" sz="1400" b="1" dirty="0">
              <a:latin typeface="+mn-lt"/>
              <a:ea typeface="Calibri"/>
              <a:cs typeface="Calibri"/>
            </a:endParaRPr>
          </a:p>
          <a:p>
            <a:endParaRPr lang="en-US" sz="1400" b="1" dirty="0">
              <a:solidFill>
                <a:srgbClr val="000000"/>
              </a:solidFill>
            </a:endParaRPr>
          </a:p>
          <a:p>
            <a:pPr marL="0" algn="l" rtl="0" eaLnBrk="1" fontAlgn="t" latinLnBrk="0" hangingPunct="1">
              <a:spcBef>
                <a:spcPts val="0"/>
              </a:spcBef>
              <a:spcAft>
                <a:spcPts val="0"/>
              </a:spcAft>
            </a:pPr>
            <a:r>
              <a:rPr lang="en-US" sz="1400" b="1" dirty="0">
                <a:solidFill>
                  <a:srgbClr val="000000"/>
                </a:solidFill>
              </a:rPr>
              <a:t>Income</a:t>
            </a:r>
            <a:r>
              <a:rPr lang="en-US" sz="1400" b="1" dirty="0">
                <a:solidFill>
                  <a:srgbClr val="000000"/>
                </a:solidFill>
                <a:ea typeface="Calibri"/>
                <a:cs typeface="Calibri"/>
              </a:rPr>
              <a:t> from IRA – still $100,000</a:t>
            </a:r>
          </a:p>
          <a:p>
            <a:pPr marL="0" algn="l">
              <a:spcBef>
                <a:spcPts val="0"/>
              </a:spcBef>
              <a:spcAft>
                <a:spcPts val="0"/>
              </a:spcAft>
            </a:pPr>
            <a:r>
              <a:rPr lang="en-US" sz="1400" b="1" i="0" u="none" strike="noStrike" kern="1200" dirty="0">
                <a:solidFill>
                  <a:srgbClr val="000000"/>
                </a:solidFill>
                <a:effectLst/>
                <a:latin typeface="+mn-lt"/>
              </a:rPr>
              <a:t>Roberto’s Social Security benefit - now ZERO</a:t>
            </a:r>
            <a:endParaRPr lang="en-US" sz="1400" b="1" i="0" u="none" strike="noStrike" dirty="0">
              <a:effectLst/>
              <a:latin typeface="+mn-lt"/>
              <a:ea typeface="Calibri"/>
              <a:cs typeface="Calibri"/>
            </a:endParaRPr>
          </a:p>
          <a:p>
            <a:pPr marL="0" algn="l" rtl="0" eaLnBrk="1" fontAlgn="t" latinLnBrk="0" hangingPunct="1">
              <a:spcBef>
                <a:spcPts val="0"/>
              </a:spcBef>
              <a:spcAft>
                <a:spcPts val="0"/>
              </a:spcAft>
            </a:pPr>
            <a:r>
              <a:rPr lang="en-US" sz="1400" b="1" i="0" u="none" strike="noStrike" kern="1200" dirty="0">
                <a:solidFill>
                  <a:srgbClr val="000000"/>
                </a:solidFill>
                <a:effectLst/>
                <a:latin typeface="+mn-lt"/>
              </a:rPr>
              <a:t>Dorothy’s Social Security benefit – now $30,000 with the surviving spouse benefit step-up</a:t>
            </a:r>
            <a:endParaRPr lang="en-US" sz="1400" b="1" i="0" u="none" strike="noStrike" dirty="0">
              <a:effectLst/>
              <a:latin typeface="+mn-lt"/>
            </a:endParaRPr>
          </a:p>
          <a:p>
            <a:pPr marL="0" algn="l" rtl="0" eaLnBrk="1" fontAlgn="t" latinLnBrk="0" hangingPunct="1">
              <a:spcBef>
                <a:spcPts val="0"/>
              </a:spcBef>
              <a:spcAft>
                <a:spcPts val="0"/>
              </a:spcAft>
            </a:pPr>
            <a:endParaRPr lang="en-US" sz="1400" b="1" i="0" u="none" strike="noStrike" kern="1200" dirty="0">
              <a:solidFill>
                <a:srgbClr val="000000"/>
              </a:solidFill>
              <a:effectLst/>
              <a:latin typeface="+mn-lt"/>
            </a:endParaRPr>
          </a:p>
          <a:p>
            <a:pPr marL="0" algn="l" rtl="0" eaLnBrk="1" fontAlgn="t" latinLnBrk="0" hangingPunct="1">
              <a:spcBef>
                <a:spcPts val="0"/>
              </a:spcBef>
              <a:spcAft>
                <a:spcPts val="0"/>
              </a:spcAft>
            </a:pPr>
            <a:r>
              <a:rPr lang="en-US" sz="1400" b="1" i="0" u="none" strike="noStrike" kern="1200" dirty="0">
                <a:solidFill>
                  <a:srgbClr val="000000"/>
                </a:solidFill>
                <a:effectLst/>
                <a:latin typeface="+mn-lt"/>
              </a:rPr>
              <a:t>You can see:</a:t>
            </a:r>
            <a:endParaRPr lang="en-US" sz="1400" b="1" i="0" u="none" strike="noStrike" kern="1200" dirty="0">
              <a:solidFill>
                <a:srgbClr val="000000"/>
              </a:solidFill>
              <a:effectLst/>
              <a:latin typeface="+mn-lt"/>
              <a:ea typeface="Calibri"/>
              <a:cs typeface="Calibri"/>
            </a:endParaRPr>
          </a:p>
          <a:p>
            <a:pPr marL="0" algn="l" rtl="0" eaLnBrk="1" fontAlgn="t" latinLnBrk="0" hangingPunct="1">
              <a:spcBef>
                <a:spcPts val="0"/>
              </a:spcBef>
              <a:spcAft>
                <a:spcPts val="0"/>
              </a:spcAft>
            </a:pPr>
            <a:r>
              <a:rPr lang="en-US" sz="1400" b="1" i="0" u="none" strike="noStrike" kern="1200" dirty="0">
                <a:solidFill>
                  <a:srgbClr val="000000"/>
                </a:solidFill>
                <a:effectLst/>
                <a:latin typeface="+mn-lt"/>
              </a:rPr>
              <a:t>Total Income dropped to - $130,000</a:t>
            </a:r>
            <a:endParaRPr lang="en-US" sz="1400" b="1" i="0" u="none" strike="noStrike" kern="1200" dirty="0">
              <a:solidFill>
                <a:schemeClr val="tx1"/>
              </a:solidFill>
              <a:effectLst/>
              <a:latin typeface="+mn-lt"/>
            </a:endParaRPr>
          </a:p>
          <a:p>
            <a:pPr marL="0" algn="l" rtl="0" eaLnBrk="1" fontAlgn="t" latinLnBrk="0" hangingPunct="1">
              <a:spcBef>
                <a:spcPts val="0"/>
              </a:spcBef>
              <a:spcAft>
                <a:spcPts val="0"/>
              </a:spcAft>
            </a:pPr>
            <a:r>
              <a:rPr lang="en-US" sz="1400" b="1" i="0" u="none" strike="noStrike" kern="1200" dirty="0">
                <a:solidFill>
                  <a:srgbClr val="000000"/>
                </a:solidFill>
                <a:effectLst/>
                <a:latin typeface="+mn-lt"/>
              </a:rPr>
              <a:t>Total Federal Tax increased to - $21,300</a:t>
            </a:r>
            <a:endParaRPr lang="en-US" sz="1400" b="1" i="0" u="none" strike="noStrike" dirty="0">
              <a:effectLst/>
              <a:latin typeface="+mn-lt"/>
            </a:endParaRPr>
          </a:p>
          <a:p>
            <a:endParaRPr lang="en-US" sz="1400" b="1" dirty="0">
              <a:latin typeface="+mn-lt"/>
              <a:cs typeface="Calibri"/>
            </a:endParaRPr>
          </a:p>
          <a:p>
            <a:r>
              <a:rPr lang="en-US" sz="1400" b="1" dirty="0">
                <a:latin typeface="+mn-lt"/>
                <a:cs typeface="Calibri"/>
              </a:rPr>
              <a:t>CLICK</a:t>
            </a:r>
          </a:p>
          <a:p>
            <a:endParaRPr lang="en-US" sz="1400" b="1" dirty="0">
              <a:latin typeface="+mn-lt"/>
              <a:cs typeface="Calibri"/>
            </a:endParaRPr>
          </a:p>
          <a:p>
            <a:r>
              <a:rPr lang="en-US" sz="1400" b="1" u="none" strike="noStrike" dirty="0">
                <a:solidFill>
                  <a:srgbClr val="000000"/>
                </a:solidFill>
                <a:latin typeface="+mn-lt"/>
                <a:cs typeface="Calibri"/>
              </a:rPr>
              <a:t>That’s a reduction of at least $23,600 due to Roberto’s death.</a:t>
            </a:r>
            <a:endParaRPr lang="en-US" sz="1400" b="1" u="none" strike="noStrike" kern="1200" dirty="0">
              <a:solidFill>
                <a:srgbClr val="000000"/>
              </a:solidFill>
              <a:latin typeface="+mn-lt"/>
              <a:ea typeface="Calibri"/>
              <a:cs typeface="Calibri"/>
            </a:endParaRPr>
          </a:p>
          <a:p>
            <a:pPr marL="281940" indent="-281940" fontAlgn="base">
              <a:buClr>
                <a:srgbClr val="E98242"/>
              </a:buClr>
              <a:buFont typeface="Wingdings" panose="05000000000000000000" pitchFamily="2" charset="2"/>
              <a:buChar char="Ø"/>
            </a:pPr>
            <a:endParaRPr lang="en-US" sz="1400" b="1" u="none" strike="noStrike" kern="1200" dirty="0">
              <a:solidFill>
                <a:srgbClr val="000000"/>
              </a:solidFill>
              <a:latin typeface="+mn-lt"/>
              <a:ea typeface="+mn-ea"/>
              <a:cs typeface="Calibri"/>
            </a:endParaRPr>
          </a:p>
          <a:p>
            <a:pPr marL="0" indent="0" fontAlgn="base">
              <a:buClr>
                <a:srgbClr val="E98242"/>
              </a:buClr>
              <a:buFont typeface="Wingdings" panose="05000000000000000000" pitchFamily="2" charset="2"/>
              <a:buNone/>
            </a:pPr>
            <a:r>
              <a:rPr lang="en-US" sz="1400" b="1" u="none" strike="noStrike" kern="1200" dirty="0">
                <a:solidFill>
                  <a:srgbClr val="000000"/>
                </a:solidFill>
                <a:latin typeface="+mn-lt"/>
                <a:ea typeface="+mn-ea"/>
                <a:cs typeface="Calibri"/>
              </a:rPr>
              <a:t>Two things are fueling this:</a:t>
            </a:r>
            <a:endParaRPr lang="en-US" sz="1400" b="1" u="none" strike="noStrike" kern="1200" dirty="0">
              <a:solidFill>
                <a:srgbClr val="000000"/>
              </a:solidFill>
              <a:latin typeface="+mn-lt"/>
              <a:ea typeface="Calibri"/>
              <a:cs typeface="Calibri"/>
            </a:endParaRPr>
          </a:p>
          <a:p>
            <a:pPr marL="457200" marR="0" lvl="1" indent="0" algn="l" defTabSz="914400" rtl="0" eaLnBrk="1" fontAlgn="base" latinLnBrk="0" hangingPunct="1">
              <a:lnSpc>
                <a:spcPct val="100000"/>
              </a:lnSpc>
              <a:spcBef>
                <a:spcPts val="0"/>
              </a:spcBef>
              <a:spcAft>
                <a:spcPts val="0"/>
              </a:spcAft>
              <a:buClr>
                <a:srgbClr val="E98242"/>
              </a:buClr>
              <a:buSzTx/>
              <a:buFont typeface="Wingdings" panose="05000000000000000000" pitchFamily="2" charset="2"/>
              <a:buNone/>
              <a:tabLst/>
              <a:defRPr/>
            </a:pPr>
            <a:r>
              <a:rPr lang="en-US" sz="1400" b="1" u="none" strike="noStrike" kern="1200" dirty="0">
                <a:solidFill>
                  <a:srgbClr val="000000"/>
                </a:solidFill>
                <a:latin typeface="+mn-lt"/>
                <a:ea typeface="+mn-ea"/>
                <a:cs typeface="Calibri"/>
              </a:rPr>
              <a:t>1. The standard deduction gets cut in half. This means that Dorothy will be left with less tax-free income.</a:t>
            </a:r>
            <a:endParaRPr lang="en-US" sz="1400" b="1" u="none" strike="noStrike" kern="1200" dirty="0">
              <a:solidFill>
                <a:srgbClr val="000000"/>
              </a:solidFill>
              <a:latin typeface="+mn-lt"/>
              <a:ea typeface="Calibri"/>
              <a:cs typeface="Calibri"/>
            </a:endParaRPr>
          </a:p>
          <a:p>
            <a:pPr marL="457200" lvl="1" indent="0" fontAlgn="base">
              <a:buClr>
                <a:srgbClr val="E98242"/>
              </a:buClr>
              <a:buFont typeface="Wingdings" panose="05000000000000000000" pitchFamily="2" charset="2"/>
              <a:buNone/>
            </a:pPr>
            <a:r>
              <a:rPr lang="en-US" sz="1400" b="1" u="none" strike="noStrike" kern="1200" dirty="0">
                <a:solidFill>
                  <a:srgbClr val="000000"/>
                </a:solidFill>
                <a:latin typeface="+mn-lt"/>
                <a:ea typeface="+mn-ea"/>
                <a:cs typeface="Calibri"/>
              </a:rPr>
              <a:t>2. The tax brackets are smaller. $130,00 of taxable income puts a married couple in the 22% bracket vs. the 24% bracket as a single filer.</a:t>
            </a:r>
            <a:endParaRPr lang="en-US" sz="1400" b="1" u="none" strike="noStrike" kern="1200" dirty="0">
              <a:solidFill>
                <a:srgbClr val="000000"/>
              </a:solidFill>
              <a:latin typeface="+mn-lt"/>
              <a:ea typeface="Calibri"/>
              <a:cs typeface="Calibri"/>
            </a:endParaRPr>
          </a:p>
          <a:p>
            <a:endParaRPr lang="en-US" sz="1400" b="1" dirty="0">
              <a:latin typeface="+mn-lt"/>
              <a:cs typeface="Calibri"/>
            </a:endParaRPr>
          </a:p>
          <a:p>
            <a:r>
              <a:rPr lang="en-US" sz="1400" b="1" dirty="0">
                <a:latin typeface="+mn-lt"/>
                <a:cs typeface="Calibri"/>
              </a:rPr>
              <a:t>This is “The Widow Tax,” also known as the Penalty Tax. Why do we penalize people for losing a spouse? </a:t>
            </a:r>
            <a:r>
              <a:rPr lang="en-US" sz="1400" b="1" dirty="0">
                <a:cs typeface="Calibri"/>
              </a:rPr>
              <a:t> </a:t>
            </a:r>
            <a:r>
              <a:rPr lang="en-US" sz="1400" b="1" dirty="0">
                <a:latin typeface="+mn-lt"/>
                <a:cs typeface="Calibri"/>
              </a:rPr>
              <a:t>It’s a bad deal for widowed people and you need to be aware of it.</a:t>
            </a:r>
            <a:endParaRPr lang="en-US" sz="1400" b="1" dirty="0">
              <a:latin typeface="+mn-lt"/>
              <a:ea typeface="Calibri"/>
              <a:cs typeface="Calibri"/>
            </a:endParaRPr>
          </a:p>
          <a:p>
            <a:endParaRPr lang="en-US" sz="1400" b="1" dirty="0">
              <a:latin typeface="+mn-lt"/>
              <a:cs typeface="Calibri"/>
            </a:endParaRPr>
          </a:p>
          <a:p>
            <a:endParaRPr lang="en-US" sz="1400" b="1" dirty="0">
              <a:latin typeface="+mn-lt"/>
              <a:ea typeface="Calibri"/>
              <a:cs typeface="Calibri"/>
            </a:endParaRPr>
          </a:p>
        </p:txBody>
      </p:sp>
      <p:sp>
        <p:nvSpPr>
          <p:cNvPr id="4" name="Slide Number Placeholder 3"/>
          <p:cNvSpPr>
            <a:spLocks noGrp="1"/>
          </p:cNvSpPr>
          <p:nvPr>
            <p:ph type="sldNum" sz="quarter" idx="5"/>
          </p:nvPr>
        </p:nvSpPr>
        <p:spPr/>
        <p:txBody>
          <a:bodyPr/>
          <a:lstStyle/>
          <a:p>
            <a:fld id="{0F670BB1-0AE6-4A33-9B5F-D839C2EAFD83}" type="slidenum">
              <a:rPr lang="en-US" smtClean="0"/>
              <a:t>13</a:t>
            </a:fld>
            <a:endParaRPr lang="en-US"/>
          </a:p>
        </p:txBody>
      </p:sp>
    </p:spTree>
    <p:extLst>
      <p:ext uri="{BB962C8B-B14F-4D97-AF65-F5344CB8AC3E}">
        <p14:creationId xmlns:p14="http://schemas.microsoft.com/office/powerpoint/2010/main" val="4165139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6"/>
              </a:spcBef>
              <a:spcAft>
                <a:spcPts val="0"/>
              </a:spcAft>
              <a:buClr>
                <a:srgbClr val="DC8F14"/>
              </a:buClr>
              <a:buSzTx/>
              <a:buFontTx/>
              <a:buNone/>
              <a:tabLst/>
              <a:defRPr/>
            </a:pPr>
            <a:r>
              <a:rPr lang="en-US" sz="2000" b="1" dirty="0"/>
              <a:t>When a parent passes away, the surviving spouse doesn't just grieve the loss of a partner—they also face the daunting task of single-handedly managing the household, finances, and the emotional well-being of their children.​ They become “solo parents.”</a:t>
            </a:r>
          </a:p>
          <a:p>
            <a:pPr>
              <a:lnSpc>
                <a:spcPct val="90000"/>
              </a:lnSpc>
              <a:spcBef>
                <a:spcPts val="1006"/>
              </a:spcBef>
              <a:buClr>
                <a:srgbClr val="DC8F14"/>
              </a:buClr>
            </a:pPr>
            <a:endParaRPr lang="en-US" sz="2000" b="0" i="0" dirty="0">
              <a:solidFill>
                <a:srgbClr val="001D35"/>
              </a:solidFill>
              <a:effectLst/>
              <a:latin typeface="Google Sans"/>
            </a:endParaRPr>
          </a:p>
          <a:p>
            <a:pPr>
              <a:lnSpc>
                <a:spcPct val="90000"/>
              </a:lnSpc>
              <a:spcBef>
                <a:spcPts val="1006"/>
              </a:spcBef>
              <a:buClr>
                <a:srgbClr val="DC8F14"/>
              </a:buClr>
            </a:pPr>
            <a:r>
              <a:rPr lang="en-US" sz="2000" b="0" i="0" dirty="0">
                <a:solidFill>
                  <a:srgbClr val="001D35"/>
                </a:solidFill>
                <a:effectLst/>
                <a:latin typeface="Google Sans"/>
              </a:rPr>
              <a:t>Solo parents often experience a significant overlap between financial strain, emotional stress, and parenting responsibilities. </a:t>
            </a:r>
          </a:p>
          <a:p>
            <a:pPr>
              <a:lnSpc>
                <a:spcPct val="90000"/>
              </a:lnSpc>
              <a:spcBef>
                <a:spcPts val="1006"/>
              </a:spcBef>
              <a:buClr>
                <a:srgbClr val="DC8F14"/>
              </a:buClr>
            </a:pPr>
            <a:endParaRPr lang="en-US" sz="2000" b="0" i="0" dirty="0">
              <a:solidFill>
                <a:srgbClr val="001D35"/>
              </a:solidFill>
              <a:effectLst/>
              <a:latin typeface="Google Sans"/>
            </a:endParaRPr>
          </a:p>
          <a:p>
            <a:pPr>
              <a:lnSpc>
                <a:spcPct val="90000"/>
              </a:lnSpc>
              <a:spcBef>
                <a:spcPts val="1006"/>
              </a:spcBef>
              <a:buClr>
                <a:srgbClr val="DC8F14"/>
              </a:buClr>
            </a:pPr>
            <a:r>
              <a:rPr lang="en-US" sz="2000" b="1" i="0" dirty="0">
                <a:solidFill>
                  <a:srgbClr val="001D35"/>
                </a:solidFill>
                <a:effectLst/>
                <a:latin typeface="Google Sans"/>
              </a:rPr>
              <a:t>The financial burdens of single-parent households can really add to the emotional distress, and the emotional toll of managing grief and parenting simultaneously can negatively impact their ability to manage finances effectively. The situation becomes overwhelming and can lead to a cycle of stress, affecting both the parent's well-being and the children's development. </a:t>
            </a:r>
          </a:p>
          <a:p>
            <a:pPr>
              <a:lnSpc>
                <a:spcPct val="90000"/>
              </a:lnSpc>
              <a:spcBef>
                <a:spcPts val="1006"/>
              </a:spcBef>
              <a:buClr>
                <a:srgbClr val="DC8F14"/>
              </a:buClr>
            </a:pPr>
            <a:endParaRPr lang="en-US" sz="1400" b="1" i="0" kern="1200" dirty="0">
              <a:solidFill>
                <a:srgbClr val="333333"/>
              </a:solidFill>
              <a:effectLst/>
              <a:latin typeface="+mn-lt"/>
              <a:ea typeface="+mn-ea"/>
              <a:cs typeface="+mn-cs"/>
            </a:endParaRPr>
          </a:p>
          <a:p>
            <a:pPr>
              <a:buNone/>
            </a:pPr>
            <a:r>
              <a:rPr lang="en-US" sz="2000" dirty="0"/>
              <a:t>Studies show that 75% of widowed parents encounter unexpected financial burdens, and a significant number experience severe psychological distress, including depression and anxiety, even PTSD.</a:t>
            </a:r>
          </a:p>
          <a:p>
            <a:pPr>
              <a:buNone/>
            </a:pPr>
            <a:endParaRPr lang="en-US" sz="2000" dirty="0"/>
          </a:p>
          <a:p>
            <a:r>
              <a:rPr lang="en-US" sz="2000" b="1" dirty="0"/>
              <a:t>As financial advisors, it's crucial to recognize these compounded challenges. Providing appropriate support that addresses both the financial and emotional needs of widowed clients with minor children can make a profound difference in their journey toward healing and financial stability.</a:t>
            </a:r>
          </a:p>
          <a:p>
            <a:endParaRPr lang="en-US" sz="2000" dirty="0"/>
          </a:p>
          <a:p>
            <a:r>
              <a:rPr lang="en-US" sz="2000" dirty="0"/>
              <a:t>NEXT</a:t>
            </a:r>
          </a:p>
          <a:p>
            <a:pPr>
              <a:lnSpc>
                <a:spcPct val="90000"/>
              </a:lnSpc>
              <a:spcBef>
                <a:spcPts val="1006"/>
              </a:spcBef>
              <a:buClr>
                <a:srgbClr val="DC8F14"/>
              </a:buClr>
            </a:pPr>
            <a:endParaRPr lang="en-US" sz="1400" b="1" i="0" kern="1200" dirty="0">
              <a:solidFill>
                <a:srgbClr val="333333"/>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670BB1-0AE6-4A33-9B5F-D839C2EAFD83}" type="slidenum">
              <a:rPr lang="en-US" smtClean="0"/>
              <a:t>14</a:t>
            </a:fld>
            <a:endParaRPr lang="en-US"/>
          </a:p>
        </p:txBody>
      </p:sp>
    </p:spTree>
    <p:extLst>
      <p:ext uri="{BB962C8B-B14F-4D97-AF65-F5344CB8AC3E}">
        <p14:creationId xmlns:p14="http://schemas.microsoft.com/office/powerpoint/2010/main" val="1042897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000" b="1" i="0" dirty="0"/>
              <a:t>Are you getting a clearer picture of widowhood? </a:t>
            </a:r>
          </a:p>
          <a:p>
            <a:pPr>
              <a:buNone/>
            </a:pPr>
            <a:endParaRPr lang="en-US" sz="2000" i="0" dirty="0"/>
          </a:p>
          <a:p>
            <a:pPr>
              <a:buNone/>
            </a:pPr>
            <a:r>
              <a:rPr lang="en-US" sz="2000" i="0" dirty="0"/>
              <a:t>A newly widowed client is NOT your typical client. Their challenges are different, and the stakes are higher. </a:t>
            </a:r>
          </a:p>
          <a:p>
            <a:pPr>
              <a:buNone/>
            </a:pPr>
            <a:endParaRPr lang="en-US" sz="2000" i="0" dirty="0"/>
          </a:p>
          <a:p>
            <a:pPr>
              <a:buNone/>
            </a:pPr>
            <a:r>
              <a:rPr lang="en-US" sz="2000" i="0" dirty="0"/>
              <a:t>If Barbara was a client before she lost her husband, she’s a very different client after the loss.</a:t>
            </a:r>
          </a:p>
          <a:p>
            <a:pPr>
              <a:buNone/>
            </a:pPr>
            <a:endParaRPr lang="en-US" sz="2000" i="0" dirty="0"/>
          </a:p>
          <a:p>
            <a:pPr>
              <a:buNone/>
            </a:pPr>
            <a:r>
              <a:rPr lang="en-US" sz="2000" b="1" i="0" dirty="0"/>
              <a:t>Understanding the emotional load they carry is critical to serving them well.</a:t>
            </a:r>
          </a:p>
          <a:p>
            <a:pPr>
              <a:buNone/>
            </a:pPr>
            <a:endParaRPr lang="en-US" sz="2000" i="0" dirty="0"/>
          </a:p>
          <a:p>
            <a:pPr>
              <a:buNone/>
            </a:pPr>
            <a:r>
              <a:rPr lang="en-US" sz="2000" b="0" i="0" dirty="0"/>
              <a:t>And grief isn't the only thing they’re managing, right? Look at this list! They're navigating healthcare, pensions, probate, filing claims, legal paperwork, home maintenance, and childcare—sometimes all in the same week. Should anyone be asked to tackle all this, alone, during the most stressful time in their lives?</a:t>
            </a:r>
          </a:p>
          <a:p>
            <a:pPr>
              <a:buNone/>
            </a:pPr>
            <a:endParaRPr lang="en-US" sz="2000" b="1" i="0" dirty="0"/>
          </a:p>
          <a:p>
            <a:pPr>
              <a:buNone/>
            </a:pPr>
            <a:r>
              <a:rPr lang="en-US" sz="2000" b="1" i="0" dirty="0"/>
              <a:t>And with 86% having never made these decisions before, they are in crisis, and they desperately need you for guidance and support.</a:t>
            </a:r>
          </a:p>
          <a:p>
            <a:pPr defTabSz="902604">
              <a:lnSpc>
                <a:spcPct val="90000"/>
              </a:lnSpc>
              <a:spcBef>
                <a:spcPts val="1006"/>
              </a:spcBef>
              <a:buClr>
                <a:srgbClr val="DC8F14"/>
              </a:buClr>
              <a:defRPr/>
            </a:pPr>
            <a:endParaRPr lang="en-US" sz="1400" b="0" i="0" dirty="0">
              <a:solidFill>
                <a:srgbClr val="333333"/>
              </a:solidFill>
              <a:effectLst/>
              <a:latin typeface="+mn-lt"/>
              <a:ea typeface="Calibri"/>
              <a:cs typeface="Calibri"/>
            </a:endParaRPr>
          </a:p>
          <a:p>
            <a:pPr defTabSz="902604">
              <a:lnSpc>
                <a:spcPct val="90000"/>
              </a:lnSpc>
              <a:spcBef>
                <a:spcPts val="1006"/>
              </a:spcBef>
              <a:buClr>
                <a:srgbClr val="DC8F14"/>
              </a:buClr>
              <a:defRPr/>
            </a:pPr>
            <a:r>
              <a:rPr lang="en-US" sz="1400" b="0" i="0" dirty="0">
                <a:solidFill>
                  <a:srgbClr val="333333"/>
                </a:solidFill>
                <a:effectLst/>
                <a:latin typeface="+mn-lt"/>
                <a:ea typeface="Calibri"/>
                <a:cs typeface="Calibri"/>
              </a:rPr>
              <a:t>NEXT</a:t>
            </a:r>
          </a:p>
          <a:p>
            <a:pPr defTabSz="902604">
              <a:lnSpc>
                <a:spcPct val="90000"/>
              </a:lnSpc>
              <a:spcBef>
                <a:spcPts val="1006"/>
              </a:spcBef>
              <a:buClr>
                <a:srgbClr val="DC8F14"/>
              </a:buClr>
              <a:defRPr/>
            </a:pPr>
            <a:endParaRPr lang="en-US" sz="1400" b="1" i="0" dirty="0">
              <a:solidFill>
                <a:srgbClr val="333333"/>
              </a:solidFill>
              <a:effectLst/>
              <a:latin typeface="+mn-lt"/>
              <a:cs typeface="Calibri"/>
            </a:endParaRPr>
          </a:p>
        </p:txBody>
      </p:sp>
      <p:sp>
        <p:nvSpPr>
          <p:cNvPr id="4" name="Slide Number Placeholder 3"/>
          <p:cNvSpPr>
            <a:spLocks noGrp="1"/>
          </p:cNvSpPr>
          <p:nvPr>
            <p:ph type="sldNum" sz="quarter" idx="5"/>
          </p:nvPr>
        </p:nvSpPr>
        <p:spPr/>
        <p:txBody>
          <a:bodyPr/>
          <a:lstStyle/>
          <a:p>
            <a:fld id="{0F670BB1-0AE6-4A33-9B5F-D839C2EAFD83}" type="slidenum">
              <a:rPr lang="en-US" smtClean="0"/>
              <a:t>15</a:t>
            </a:fld>
            <a:endParaRPr lang="en-US"/>
          </a:p>
        </p:txBody>
      </p:sp>
    </p:spTree>
    <p:extLst>
      <p:ext uri="{BB962C8B-B14F-4D97-AF65-F5344CB8AC3E}">
        <p14:creationId xmlns:p14="http://schemas.microsoft.com/office/powerpoint/2010/main" val="2678918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5EF04-C0A9-118D-B965-051460859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13E2B-8F1C-EC26-4FA2-F0F25D070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3BEC8-6E1C-84B0-E4AA-DB5E8ECAFE6A}"/>
              </a:ext>
            </a:extLst>
          </p:cNvPr>
          <p:cNvSpPr>
            <a:spLocks noGrp="1"/>
          </p:cNvSpPr>
          <p:nvPr>
            <p:ph type="body" idx="1"/>
          </p:nvPr>
        </p:nvSpPr>
        <p:spPr/>
        <p:txBody>
          <a:bodyPr/>
          <a:lstStyle/>
          <a:p>
            <a:r>
              <a:rPr lang="en-US" sz="2400" i="0" dirty="0"/>
              <a:t>When I say, 'widowhood is the club nobody wants to join,’ you get it, right? And yet, 70% of widowed individuals go through this without any professional support. </a:t>
            </a:r>
          </a:p>
          <a:p>
            <a:pPr defTabSz="902604">
              <a:lnSpc>
                <a:spcPct val="90000"/>
              </a:lnSpc>
              <a:spcBef>
                <a:spcPts val="1006"/>
              </a:spcBef>
              <a:defRPr/>
            </a:pPr>
            <a:endParaRPr lang="en-US" sz="1400" b="1" dirty="0">
              <a:solidFill>
                <a:srgbClr val="333333"/>
              </a:solidFill>
            </a:endParaRPr>
          </a:p>
          <a:p>
            <a:pPr marL="0" marR="0" lvl="0" indent="0" algn="l" defTabSz="902604" rtl="0" eaLnBrk="1" fontAlgn="auto" latinLnBrk="0" hangingPunct="1">
              <a:lnSpc>
                <a:spcPct val="90000"/>
              </a:lnSpc>
              <a:spcBef>
                <a:spcPts val="1006"/>
              </a:spcBef>
              <a:spcAft>
                <a:spcPts val="0"/>
              </a:spcAft>
              <a:buClrTx/>
              <a:buSzTx/>
              <a:buFontTx/>
              <a:buNone/>
              <a:tabLst/>
              <a:defRPr/>
            </a:pPr>
            <a:r>
              <a:rPr lang="en-US" sz="1400" b="1" dirty="0">
                <a:solidFill>
                  <a:srgbClr val="333333"/>
                </a:solidFill>
              </a:rPr>
              <a:t>This was the impetus for Wings for Widows – I believed then, and still do, that all widowed people should have access to professional financial advice when they need it the most, whether they can afford it or not.</a:t>
            </a:r>
            <a:r>
              <a:rPr lang="en-US" sz="1400" b="1" i="0" dirty="0"/>
              <a:t> To make sure no one has to face all this alone.</a:t>
            </a:r>
          </a:p>
          <a:p>
            <a:pPr marL="0" marR="0" lvl="0" indent="0" algn="l" defTabSz="902604" rtl="0" eaLnBrk="1" fontAlgn="auto" latinLnBrk="0" hangingPunct="1">
              <a:lnSpc>
                <a:spcPct val="90000"/>
              </a:lnSpc>
              <a:spcBef>
                <a:spcPts val="1006"/>
              </a:spcBef>
              <a:spcAft>
                <a:spcPts val="0"/>
              </a:spcAft>
              <a:buClrTx/>
              <a:buSzTx/>
              <a:buFontTx/>
              <a:buNone/>
              <a:tabLst/>
              <a:defRPr/>
            </a:pPr>
            <a:endParaRPr lang="en-US" sz="1400" dirty="0"/>
          </a:p>
          <a:p>
            <a:pPr defTabSz="902604">
              <a:lnSpc>
                <a:spcPct val="90000"/>
              </a:lnSpc>
              <a:spcBef>
                <a:spcPts val="1006"/>
              </a:spcBef>
              <a:defRPr/>
            </a:pPr>
            <a:r>
              <a:rPr lang="en-US" sz="1400" b="1" dirty="0">
                <a:solidFill>
                  <a:srgbClr val="333333"/>
                </a:solidFill>
              </a:rPr>
              <a:t>So, when working with YOUR newly widowed clients, you must recognize that it is far from "business as usual." </a:t>
            </a:r>
            <a:endParaRPr lang="en-US" sz="1400" dirty="0"/>
          </a:p>
          <a:p>
            <a:pPr defTabSz="902604">
              <a:lnSpc>
                <a:spcPct val="90000"/>
              </a:lnSpc>
              <a:spcBef>
                <a:spcPts val="1006"/>
              </a:spcBef>
              <a:buClr>
                <a:srgbClr val="DC8F14"/>
              </a:buClr>
              <a:defRPr/>
            </a:pPr>
            <a:endParaRPr lang="en-US" sz="1600" b="1" dirty="0">
              <a:solidFill>
                <a:srgbClr val="333333"/>
              </a:solidFill>
              <a:cs typeface="Calibri"/>
            </a:endParaRPr>
          </a:p>
          <a:p>
            <a:pPr defTabSz="902604">
              <a:lnSpc>
                <a:spcPct val="90000"/>
              </a:lnSpc>
              <a:spcBef>
                <a:spcPts val="1006"/>
              </a:spcBef>
              <a:buClr>
                <a:srgbClr val="DC8F14"/>
              </a:buClr>
              <a:defRPr/>
            </a:pPr>
            <a:r>
              <a:rPr lang="en-US" sz="1600" b="0" i="0" dirty="0">
                <a:solidFill>
                  <a:srgbClr val="333333"/>
                </a:solidFill>
                <a:effectLst/>
                <a:latin typeface="+mn-lt"/>
                <a:cs typeface="Calibri"/>
              </a:rPr>
              <a:t>This means you will wear many hats in the relationship. If you don’t, or decide not to, you will likely see that client leave you for someone who is.</a:t>
            </a:r>
            <a:r>
              <a:rPr lang="en-US" sz="1600" b="0" dirty="0">
                <a:solidFill>
                  <a:srgbClr val="333333"/>
                </a:solidFill>
                <a:cs typeface="Calibri"/>
              </a:rPr>
              <a:t> </a:t>
            </a:r>
          </a:p>
          <a:p>
            <a:endParaRPr lang="en-US" sz="1400" b="1" dirty="0">
              <a:latin typeface="+mn-lt"/>
              <a:ea typeface="Calibri" panose="020F0502020204030204"/>
              <a:cs typeface="Calibri"/>
            </a:endParaRPr>
          </a:p>
          <a:p>
            <a:pPr marL="0" indent="0">
              <a:buFont typeface="Arial" panose="020B0604020202020204" pitchFamily="34" charset="0"/>
              <a:buNone/>
            </a:pPr>
            <a:r>
              <a:rPr lang="en-US" sz="1400" b="0" dirty="0">
                <a:solidFill>
                  <a:srgbClr val="333333"/>
                </a:solidFill>
                <a:latin typeface="+mn-lt"/>
                <a:ea typeface="Calibri" panose="020F0502020204030204"/>
                <a:cs typeface="Calibri"/>
              </a:rPr>
              <a:t>NEXT</a:t>
            </a:r>
            <a:endParaRPr lang="en-US" sz="1400" b="0" dirty="0">
              <a:cs typeface="Calibri"/>
            </a:endParaRPr>
          </a:p>
        </p:txBody>
      </p:sp>
      <p:sp>
        <p:nvSpPr>
          <p:cNvPr id="4" name="Slide Number Placeholder 3">
            <a:extLst>
              <a:ext uri="{FF2B5EF4-FFF2-40B4-BE49-F238E27FC236}">
                <a16:creationId xmlns:a16="http://schemas.microsoft.com/office/drawing/2014/main" id="{98D2CFB6-B33A-97C3-7624-D1C71D562A77}"/>
              </a:ext>
            </a:extLst>
          </p:cNvPr>
          <p:cNvSpPr>
            <a:spLocks noGrp="1"/>
          </p:cNvSpPr>
          <p:nvPr>
            <p:ph type="sldNum" sz="quarter" idx="5"/>
          </p:nvPr>
        </p:nvSpPr>
        <p:spPr/>
        <p:txBody>
          <a:bodyPr/>
          <a:lstStyle/>
          <a:p>
            <a:fld id="{0F670BB1-0AE6-4A33-9B5F-D839C2EAFD83}" type="slidenum">
              <a:rPr lang="en-US" smtClean="0"/>
              <a:t>16</a:t>
            </a:fld>
            <a:endParaRPr lang="en-US"/>
          </a:p>
        </p:txBody>
      </p:sp>
    </p:spTree>
    <p:extLst>
      <p:ext uri="{BB962C8B-B14F-4D97-AF65-F5344CB8AC3E}">
        <p14:creationId xmlns:p14="http://schemas.microsoft.com/office/powerpoint/2010/main" val="3076400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000" b="1" dirty="0"/>
              <a:t>Now that we’ve explored how widowhood changes </a:t>
            </a:r>
            <a:r>
              <a:rPr lang="en-US" sz="2000" b="1" i="1" dirty="0"/>
              <a:t>everything</a:t>
            </a:r>
            <a:r>
              <a:rPr lang="en-US" sz="2000" b="1" dirty="0"/>
              <a:t>, let’s talk about </a:t>
            </a:r>
            <a:r>
              <a:rPr lang="en-US" sz="2000" b="1" i="1" dirty="0"/>
              <a:t>how</a:t>
            </a:r>
            <a:r>
              <a:rPr lang="en-US" sz="2000" b="1" dirty="0"/>
              <a:t> financial advisors can show up </a:t>
            </a:r>
            <a:r>
              <a:rPr lang="en-US" sz="2000" b="1" i="1" dirty="0"/>
              <a:t>differently</a:t>
            </a:r>
            <a:r>
              <a:rPr lang="en-US" sz="2000" b="1" dirty="0"/>
              <a:t>—because a widowed client is </a:t>
            </a:r>
            <a:r>
              <a:rPr lang="en-US" sz="2000" b="1" i="1" dirty="0"/>
              <a:t>not</a:t>
            </a:r>
            <a:r>
              <a:rPr lang="en-US" sz="2000" b="1" dirty="0"/>
              <a:t> your typical client.</a:t>
            </a:r>
          </a:p>
          <a:p>
            <a:pPr>
              <a:buNone/>
            </a:pPr>
            <a:endParaRPr lang="en-US" sz="2000" dirty="0"/>
          </a:p>
          <a:p>
            <a:pPr>
              <a:buNone/>
            </a:pPr>
            <a:r>
              <a:rPr lang="en-US" sz="2000" dirty="0"/>
              <a:t>We need a new approach:</a:t>
            </a:r>
          </a:p>
          <a:p>
            <a:pPr>
              <a:buNone/>
            </a:pPr>
            <a:endParaRPr lang="en-US" sz="2000" dirty="0"/>
          </a:p>
          <a:p>
            <a:pPr>
              <a:buNone/>
            </a:pPr>
            <a:r>
              <a:rPr lang="en-US" sz="2000" b="1" dirty="0"/>
              <a:t> And not just a softer tone—this is rethinking the advisor role altogether. The most effective advisors blend technical expertise with emotional intelligence. What you say matters, but </a:t>
            </a:r>
            <a:r>
              <a:rPr lang="en-US" sz="2000" b="1" i="1" dirty="0"/>
              <a:t>how</a:t>
            </a:r>
            <a:r>
              <a:rPr lang="en-US" sz="2000" b="1" dirty="0"/>
              <a:t> you say it often matters more.</a:t>
            </a:r>
          </a:p>
          <a:p>
            <a:pPr>
              <a:buNone/>
            </a:pPr>
            <a:endParaRPr lang="en-US" sz="2000" dirty="0"/>
          </a:p>
          <a:p>
            <a:pPr>
              <a:buNone/>
            </a:pPr>
            <a:r>
              <a:rPr lang="en-US" sz="2000" dirty="0"/>
              <a:t>Let’s walk through the building blocks of this new approach.</a:t>
            </a:r>
          </a:p>
          <a:p>
            <a:pPr>
              <a:buNone/>
            </a:pPr>
            <a:endParaRPr lang="en-US" sz="2000" dirty="0"/>
          </a:p>
          <a:p>
            <a:pPr>
              <a:buNone/>
            </a:pPr>
            <a:r>
              <a:rPr lang="en-US" sz="2000" dirty="0"/>
              <a:t>🔹 </a:t>
            </a:r>
            <a:r>
              <a:rPr lang="en-US" sz="2000" b="1" dirty="0"/>
              <a:t>Adjusting Communication</a:t>
            </a:r>
            <a:r>
              <a:rPr lang="en-US" sz="2000" dirty="0"/>
              <a:t> means tailoring the pace and structure of your meetings. Think shorter, more focused conversations. Be willing to meet at their home. Morning meetings are often better. Provide meeting summaries with clear follow-up action items.</a:t>
            </a:r>
          </a:p>
          <a:p>
            <a:pPr>
              <a:buNone/>
            </a:pPr>
            <a:r>
              <a:rPr lang="en-US" sz="2000" dirty="0"/>
              <a:t>🔹 </a:t>
            </a:r>
            <a:r>
              <a:rPr lang="en-US" sz="2000" b="1" dirty="0"/>
              <a:t>Thoughtful Education</a:t>
            </a:r>
            <a:r>
              <a:rPr lang="en-US" sz="2000" dirty="0"/>
              <a:t> is about breaking complex ideas into digestible steps. Widowed clients are learning while grieving—don’t flood them with jargon. Use visual aids, timelines, and checklists to make information easier to understand. </a:t>
            </a:r>
          </a:p>
          <a:p>
            <a:pPr>
              <a:buNone/>
            </a:pPr>
            <a:r>
              <a:rPr lang="en-US" sz="2000" dirty="0"/>
              <a:t>🔹 </a:t>
            </a:r>
            <a:r>
              <a:rPr lang="en-US" sz="2000" b="1" dirty="0"/>
              <a:t>Sensitivity</a:t>
            </a:r>
            <a:r>
              <a:rPr lang="en-US" sz="2000" dirty="0"/>
              <a:t> is knowing what </a:t>
            </a:r>
            <a:r>
              <a:rPr lang="en-US" sz="2000" u="sng" dirty="0"/>
              <a:t>not</a:t>
            </a:r>
            <a:r>
              <a:rPr lang="en-US" sz="2000" dirty="0"/>
              <a:t> to say. It’s about reading cues, avoiding pressure, and recognizing emotional triggers. This helps your client feel safe—not judged or rushed.</a:t>
            </a:r>
            <a:br>
              <a:rPr lang="en-US" sz="2000" dirty="0"/>
            </a:br>
            <a:endParaRPr lang="en-US" sz="2000" dirty="0"/>
          </a:p>
          <a:p>
            <a:pPr>
              <a:buNone/>
            </a:pPr>
            <a:r>
              <a:rPr lang="en-US" sz="2000" dirty="0"/>
              <a:t>🔸 </a:t>
            </a:r>
            <a:r>
              <a:rPr lang="en-US" sz="2000" b="1" dirty="0"/>
              <a:t>Proactive Planning</a:t>
            </a:r>
            <a:r>
              <a:rPr lang="en-US" sz="2000" dirty="0"/>
              <a:t> means helping them see around corners. They may not know what questions to ask—so anticipate the road ahead. Help them plan and build the next chapter.</a:t>
            </a:r>
          </a:p>
          <a:p>
            <a:pPr>
              <a:buNone/>
            </a:pPr>
            <a:r>
              <a:rPr lang="en-US" sz="2000" dirty="0"/>
              <a:t>🔸 </a:t>
            </a:r>
            <a:r>
              <a:rPr lang="en-US" sz="2000" b="1" dirty="0"/>
              <a:t>Comprehensive Support</a:t>
            </a:r>
            <a:r>
              <a:rPr lang="en-US" sz="2000" dirty="0"/>
              <a:t> goes beyond investments. It includes helping with benefits, budgeting, insurance, and even home maintenance or family decisions. Bring in outside professionals when needed. Play quarterback and get them the help they need.</a:t>
            </a:r>
          </a:p>
          <a:p>
            <a:pPr>
              <a:buNone/>
            </a:pPr>
            <a:r>
              <a:rPr lang="en-US" sz="2000" dirty="0"/>
              <a:t>🔸 </a:t>
            </a:r>
            <a:r>
              <a:rPr lang="en-US" sz="2000" b="1" dirty="0"/>
              <a:t>Consistency</a:t>
            </a:r>
            <a:r>
              <a:rPr lang="en-US" sz="2000" dirty="0"/>
              <a:t> builds trust over time. Keep your word. Show up when you say you will. Stay steady through the chaos. Widows remember who followed through—and who didn’t.</a:t>
            </a:r>
            <a:br>
              <a:rPr lang="en-US" sz="2000" dirty="0"/>
            </a:br>
            <a:endParaRPr lang="en-US" sz="2000" dirty="0"/>
          </a:p>
          <a:p>
            <a:pPr>
              <a:buNone/>
            </a:pPr>
            <a:r>
              <a:rPr lang="en-US" sz="2000" dirty="0"/>
              <a:t>🔹 </a:t>
            </a:r>
            <a:r>
              <a:rPr lang="en-US" sz="2000" b="1" dirty="0"/>
              <a:t>Patience</a:t>
            </a:r>
            <a:r>
              <a:rPr lang="en-US" sz="2000" dirty="0"/>
              <a:t> allows space for silence and tears. You may need to repeat information more than once. That’s not a lack of understanding—it’s a sign of overload. Be okay with going slowly. Proceed at their pace, not yours. </a:t>
            </a:r>
          </a:p>
          <a:p>
            <a:r>
              <a:rPr lang="en-US" sz="2000" dirty="0"/>
              <a:t>🔹 And at the foundation—</a:t>
            </a:r>
            <a:r>
              <a:rPr lang="en-US" sz="2000" b="1" dirty="0"/>
              <a:t>Empathy.</a:t>
            </a:r>
            <a:r>
              <a:rPr lang="en-US" sz="2000" dirty="0"/>
              <a:t> This isn’t just sympathy or being nice. It’s tuning in emotionally, putting yourself in their shoes. It’s being present, remaining calm and reassuring, and putting their needs ahead of your agenda. It’s the one skill that holds all the others together.</a:t>
            </a:r>
          </a:p>
          <a:p>
            <a:pPr defTabSz="902604">
              <a:lnSpc>
                <a:spcPct val="90000"/>
              </a:lnSpc>
              <a:spcBef>
                <a:spcPts val="1006"/>
              </a:spcBef>
              <a:buClr>
                <a:srgbClr val="DC8F14"/>
              </a:buClr>
              <a:defRPr/>
            </a:pPr>
            <a:endParaRPr lang="en-US" sz="1400" b="1" dirty="0">
              <a:solidFill>
                <a:srgbClr val="000000"/>
              </a:solidFill>
              <a:latin typeface="+mn-lt"/>
            </a:endParaRPr>
          </a:p>
          <a:p>
            <a:pPr defTabSz="902604">
              <a:lnSpc>
                <a:spcPct val="90000"/>
              </a:lnSpc>
              <a:spcBef>
                <a:spcPts val="1006"/>
              </a:spcBef>
              <a:buClr>
                <a:srgbClr val="DC8F14"/>
              </a:buClr>
              <a:defRPr/>
            </a:pPr>
            <a:r>
              <a:rPr lang="en-US" sz="2800" b="1" dirty="0"/>
              <a:t>If you lead with these building blocks, you won’t just retain a client—you’ll help rebuild a life. And that, more than any portfolio allocation, is what earns loyalty and referrals. </a:t>
            </a:r>
          </a:p>
          <a:p>
            <a:pPr defTabSz="902604">
              <a:lnSpc>
                <a:spcPct val="90000"/>
              </a:lnSpc>
              <a:spcBef>
                <a:spcPts val="1006"/>
              </a:spcBef>
              <a:buClr>
                <a:srgbClr val="DC8F14"/>
              </a:buClr>
              <a:defRPr/>
            </a:pPr>
            <a:endParaRPr lang="en-US" sz="2800" b="1" dirty="0"/>
          </a:p>
          <a:p>
            <a:pPr defTabSz="902604">
              <a:lnSpc>
                <a:spcPct val="90000"/>
              </a:lnSpc>
              <a:spcBef>
                <a:spcPts val="1006"/>
              </a:spcBef>
              <a:buClr>
                <a:srgbClr val="DC8F14"/>
              </a:buClr>
              <a:defRPr/>
            </a:pPr>
            <a:r>
              <a:rPr lang="en-US" sz="2800" b="1" dirty="0"/>
              <a:t>Because at the heart of all of this—empathy, consistency, sensitivity—is trust. And trust is the foundation for long-term relationships, deeper engagement, and truly meaningful work.</a:t>
            </a:r>
          </a:p>
          <a:p>
            <a:pPr defTabSz="902604">
              <a:lnSpc>
                <a:spcPct val="90000"/>
              </a:lnSpc>
              <a:spcBef>
                <a:spcPts val="1006"/>
              </a:spcBef>
              <a:buClr>
                <a:srgbClr val="DC8F14"/>
              </a:buClr>
              <a:defRPr/>
            </a:pP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defTabSz="902604">
              <a:lnSpc>
                <a:spcPct val="90000"/>
              </a:lnSpc>
              <a:spcBef>
                <a:spcPts val="1006"/>
              </a:spcBef>
              <a:buClr>
                <a:srgbClr val="DC8F14"/>
              </a:buClr>
              <a:defRPr/>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NEXT</a:t>
            </a:r>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F670BB1-0AE6-4A33-9B5F-D839C2EAFD83}" type="slidenum">
              <a:rPr lang="en-US" smtClean="0"/>
              <a:t>17</a:t>
            </a:fld>
            <a:endParaRPr lang="en-US"/>
          </a:p>
        </p:txBody>
      </p:sp>
    </p:spTree>
    <p:extLst>
      <p:ext uri="{BB962C8B-B14F-4D97-AF65-F5344CB8AC3E}">
        <p14:creationId xmlns:p14="http://schemas.microsoft.com/office/powerpoint/2010/main" val="222766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000" b="1" dirty="0"/>
              <a:t>Now that you have an approach for working with newly widowed clients, let’s talk about what kind of advice you should be giving—and when.</a:t>
            </a:r>
          </a:p>
          <a:p>
            <a:pPr>
              <a:buNone/>
            </a:pPr>
            <a:endParaRPr lang="en-US" sz="2000" dirty="0"/>
          </a:p>
          <a:p>
            <a:pPr>
              <a:buNone/>
            </a:pPr>
            <a:r>
              <a:rPr lang="en-US" sz="2000" dirty="0"/>
              <a:t>Most financial advisors start where they’re most comfortable: the portfolio. When I was practicing, I went there first—to reduce risk, enhance income, and so on. All with the best intentions. I didn’t know differently. </a:t>
            </a:r>
          </a:p>
          <a:p>
            <a:pPr>
              <a:buNone/>
            </a:pPr>
            <a:endParaRPr lang="en-US" sz="2000" dirty="0"/>
          </a:p>
          <a:p>
            <a:pPr>
              <a:buNone/>
            </a:pPr>
            <a:r>
              <a:rPr lang="en-US" sz="2000" b="1" dirty="0"/>
              <a:t>But that’s the </a:t>
            </a:r>
            <a:r>
              <a:rPr lang="en-US" sz="2000" b="1" i="1" dirty="0"/>
              <a:t>wrong</a:t>
            </a:r>
            <a:r>
              <a:rPr lang="en-US" sz="2000" b="1" dirty="0"/>
              <a:t> place to begin with a grieving client. </a:t>
            </a:r>
          </a:p>
          <a:p>
            <a:pPr>
              <a:buNone/>
            </a:pPr>
            <a:endParaRPr lang="en-US" sz="2000" dirty="0"/>
          </a:p>
          <a:p>
            <a:pPr>
              <a:buNone/>
            </a:pPr>
            <a:r>
              <a:rPr lang="en-US" sz="2000" dirty="0"/>
              <a:t>Early-stage widowhood is a </a:t>
            </a:r>
            <a:r>
              <a:rPr lang="en-US" sz="2000" b="1" i="1" dirty="0"/>
              <a:t>financial crisis</a:t>
            </a:r>
            <a:r>
              <a:rPr lang="en-US" sz="2000" dirty="0"/>
              <a:t>, and in a crisis, you don’t start with </a:t>
            </a:r>
            <a:r>
              <a:rPr lang="en-US" sz="2000" b="1" dirty="0"/>
              <a:t>optimization</a:t>
            </a:r>
            <a:r>
              <a:rPr lang="en-US" sz="2000" dirty="0"/>
              <a:t>. You start with </a:t>
            </a:r>
            <a:r>
              <a:rPr lang="en-US" sz="2000" b="1" dirty="0"/>
              <a:t>stabilization</a:t>
            </a:r>
            <a:r>
              <a:rPr lang="en-US" sz="2000" dirty="0"/>
              <a:t>.</a:t>
            </a:r>
          </a:p>
          <a:p>
            <a:pPr>
              <a:buNone/>
            </a:pPr>
            <a:endParaRPr lang="en-US" sz="2000" dirty="0"/>
          </a:p>
          <a:p>
            <a:pPr>
              <a:buNone/>
            </a:pPr>
            <a:r>
              <a:rPr lang="en-US" sz="2000" b="1" dirty="0"/>
              <a:t>That’s what we do at Wings for Widows. We address their most pressing needs and stop the bleeding. We get them stabilized. </a:t>
            </a:r>
          </a:p>
          <a:p>
            <a:pPr>
              <a:buNone/>
            </a:pPr>
            <a:endParaRPr lang="en-US" sz="2000" b="1" dirty="0"/>
          </a:p>
          <a:p>
            <a:pPr>
              <a:buNone/>
            </a:pPr>
            <a:r>
              <a:rPr lang="en-US" sz="2000" b="1" dirty="0"/>
              <a:t>So, initially, think Emergency Room. T</a:t>
            </a:r>
            <a:r>
              <a:rPr lang="en-US" sz="3200" b="1" dirty="0"/>
              <a:t>hink crisis triage.</a:t>
            </a:r>
            <a:endParaRPr lang="en-US" sz="2000" b="1" dirty="0"/>
          </a:p>
          <a:p>
            <a:pPr>
              <a:buNone/>
            </a:pPr>
            <a:endParaRPr lang="en-US" sz="2000" dirty="0"/>
          </a:p>
          <a:p>
            <a:pPr>
              <a:buNone/>
            </a:pPr>
            <a:r>
              <a:rPr lang="en-US" sz="2000" dirty="0"/>
              <a:t>This is why </a:t>
            </a:r>
            <a:r>
              <a:rPr lang="en-US" sz="2000" b="1" dirty="0"/>
              <a:t>Crisis Planning</a:t>
            </a:r>
            <a:r>
              <a:rPr lang="en-US" sz="2000" dirty="0"/>
              <a:t> must come first. It’s reactive, short-term, and focused on the urgent. What the widow really wants to know is:</a:t>
            </a:r>
            <a:br>
              <a:rPr lang="en-US" sz="2000" dirty="0"/>
            </a:br>
            <a:r>
              <a:rPr lang="en-US" sz="2000" b="1" dirty="0"/>
              <a:t>‘</a:t>
            </a:r>
            <a:r>
              <a:rPr lang="en-US" sz="2000" b="0" dirty="0"/>
              <a:t>Will I be okay?’</a:t>
            </a:r>
            <a:br>
              <a:rPr lang="en-US" sz="2000" dirty="0"/>
            </a:br>
            <a:endParaRPr lang="en-US" sz="2000" dirty="0"/>
          </a:p>
          <a:p>
            <a:pPr>
              <a:buNone/>
            </a:pPr>
            <a:r>
              <a:rPr lang="en-US" sz="2000" dirty="0"/>
              <a:t>What that translates to is:</a:t>
            </a:r>
            <a:br>
              <a:rPr lang="en-US" sz="2000" dirty="0"/>
            </a:br>
            <a:r>
              <a:rPr lang="en-US" sz="2000" dirty="0"/>
              <a:t>‘Do I have any income?’</a:t>
            </a:r>
            <a:br>
              <a:rPr lang="en-US" sz="2000" dirty="0"/>
            </a:br>
            <a:r>
              <a:rPr lang="en-US" sz="2000" dirty="0"/>
              <a:t>‘Do I have cash?’</a:t>
            </a:r>
            <a:br>
              <a:rPr lang="en-US" sz="2000" dirty="0"/>
            </a:br>
            <a:r>
              <a:rPr lang="en-US" sz="2000" dirty="0"/>
              <a:t>‘Can I pay the bills?’</a:t>
            </a:r>
          </a:p>
          <a:p>
            <a:pPr>
              <a:buNone/>
            </a:pPr>
            <a:endParaRPr lang="en-US" sz="2000" dirty="0"/>
          </a:p>
          <a:p>
            <a:pPr>
              <a:buNone/>
            </a:pPr>
            <a:r>
              <a:rPr lang="en-US" sz="2000" b="1" dirty="0"/>
              <a:t>Addressing these immediate needs is where your value is. If you solve for that, you relieve fear. You build trust. You earn the right to do comprehensive planning later.</a:t>
            </a:r>
          </a:p>
          <a:p>
            <a:pPr>
              <a:buNone/>
            </a:pPr>
            <a:endParaRPr lang="en-US" sz="2000" dirty="0"/>
          </a:p>
          <a:p>
            <a:pPr>
              <a:buNone/>
            </a:pPr>
            <a:r>
              <a:rPr lang="en-US" sz="2000" dirty="0"/>
              <a:t>Think of it like driving in fog. They don’t need a roadmap for the next 10 years. They need headlights for the next 10 feet.</a:t>
            </a:r>
          </a:p>
          <a:p>
            <a:endParaRPr lang="en-US" sz="2000" dirty="0"/>
          </a:p>
          <a:p>
            <a:r>
              <a:rPr lang="en-US" sz="2000" b="1" dirty="0"/>
              <a:t>Once you’ve brought them out of the fog, then—and only then—can you safely transition into longer-term financial planning.</a:t>
            </a:r>
          </a:p>
          <a:p>
            <a:pPr marL="285750" indent="-285750">
              <a:lnSpc>
                <a:spcPct val="107000"/>
              </a:lnSpc>
              <a:spcAft>
                <a:spcPts val="800"/>
              </a:spcAft>
              <a:buFont typeface="Arial" panose="020B0604020202020204" pitchFamily="34" charset="0"/>
              <a:buChar char="•"/>
              <a:tabLst>
                <a:tab pos="457200" algn="l"/>
              </a:tabLst>
              <a:defRPr/>
            </a:pPr>
            <a:endParaRPr lang="en-US" sz="1400" b="1" kern="100" dirty="0">
              <a:effectLst/>
              <a:latin typeface="+mn-lt"/>
              <a:ea typeface="Calibri"/>
              <a:cs typeface="Calibri"/>
            </a:endParaRPr>
          </a:p>
          <a:p>
            <a:pPr marL="342900" indent="-342900">
              <a:lnSpc>
                <a:spcPct val="107000"/>
              </a:lnSpc>
              <a:spcAft>
                <a:spcPts val="800"/>
              </a:spcAft>
              <a:buFont typeface="Arial" panose="020B0604020202020204" pitchFamily="34" charset="0"/>
              <a:buChar char="•"/>
              <a:tabLst>
                <a:tab pos="457200" algn="l"/>
              </a:tabLst>
              <a:defRPr/>
            </a:pPr>
            <a:r>
              <a:rPr lang="en-US" sz="2000" dirty="0"/>
              <a:t>So, on the left, we’re answering the question: </a:t>
            </a:r>
            <a:r>
              <a:rPr lang="en-US" sz="2000" i="1" dirty="0"/>
              <a:t>Will I be okay?</a:t>
            </a:r>
          </a:p>
          <a:p>
            <a:pPr marL="342900" indent="-342900">
              <a:lnSpc>
                <a:spcPct val="107000"/>
              </a:lnSpc>
              <a:spcAft>
                <a:spcPts val="800"/>
              </a:spcAft>
              <a:buFont typeface="Arial" panose="020B0604020202020204" pitchFamily="34" charset="0"/>
              <a:buChar char="•"/>
              <a:tabLst>
                <a:tab pos="457200" algn="l"/>
              </a:tabLst>
              <a:defRPr/>
            </a:pPr>
            <a:r>
              <a:rPr lang="en-US" sz="2000" dirty="0"/>
              <a:t>On the right, we’re guiding them toward long-term financial independence. Absolutely important, but not a priority in the beginning.</a:t>
            </a:r>
          </a:p>
          <a:p>
            <a:pPr>
              <a:lnSpc>
                <a:spcPct val="107000"/>
              </a:lnSpc>
              <a:spcAft>
                <a:spcPts val="800"/>
              </a:spcAft>
              <a:tabLst>
                <a:tab pos="457200" algn="l"/>
              </a:tabLst>
              <a:defRPr/>
            </a:pPr>
            <a:endParaRPr lang="en-US" sz="2000" b="1" kern="100" dirty="0">
              <a:effectLst/>
              <a:latin typeface="+mn-lt"/>
              <a:ea typeface="Calibri"/>
              <a:cs typeface="Calibri"/>
            </a:endParaRPr>
          </a:p>
          <a:p>
            <a:pPr>
              <a:lnSpc>
                <a:spcPct val="107000"/>
              </a:lnSpc>
              <a:spcAft>
                <a:spcPts val="800"/>
              </a:spcAft>
              <a:tabLst>
                <a:tab pos="457200" algn="l"/>
              </a:tabLst>
              <a:defRPr/>
            </a:pPr>
            <a:r>
              <a:rPr lang="en-US" sz="2000" b="1" dirty="0"/>
              <a:t>If you can help them feel safe and stable in the short term, you’ll earn their trust for the long term.</a:t>
            </a:r>
          </a:p>
          <a:p>
            <a:pPr>
              <a:lnSpc>
                <a:spcPct val="107000"/>
              </a:lnSpc>
              <a:spcAft>
                <a:spcPts val="800"/>
              </a:spcAft>
              <a:tabLst>
                <a:tab pos="457200" algn="l"/>
              </a:tabLst>
              <a:defRPr/>
            </a:pPr>
            <a:endParaRPr lang="en-US" sz="2000" b="0" kern="100" dirty="0">
              <a:effectLst/>
              <a:latin typeface="+mn-lt"/>
              <a:ea typeface="Calibri"/>
              <a:cs typeface="Calibri"/>
            </a:endParaRPr>
          </a:p>
          <a:p>
            <a:pPr>
              <a:lnSpc>
                <a:spcPct val="107000"/>
              </a:lnSpc>
              <a:spcAft>
                <a:spcPts val="800"/>
              </a:spcAft>
              <a:tabLst>
                <a:tab pos="457200" algn="l"/>
              </a:tabLst>
              <a:defRPr/>
            </a:pPr>
            <a:r>
              <a:rPr lang="en-US" sz="2000" b="0" kern="100" dirty="0">
                <a:effectLst/>
                <a:latin typeface="+mn-lt"/>
                <a:ea typeface="Calibri"/>
                <a:cs typeface="Calibri"/>
              </a:rPr>
              <a:t>NEXT</a:t>
            </a:r>
            <a:endParaRPr lang="en-US" sz="1400" b="0"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endParaRPr lang="en-US" sz="1400" b="1" kern="100" dirty="0">
              <a:effectLst/>
              <a:latin typeface="+mn-lt"/>
              <a:ea typeface="Calibri"/>
              <a:cs typeface="Calibri"/>
            </a:endParaRPr>
          </a:p>
          <a:p>
            <a:pPr>
              <a:lnSpc>
                <a:spcPct val="107000"/>
              </a:lnSpc>
              <a:spcAft>
                <a:spcPts val="800"/>
              </a:spcAft>
              <a:tabLst>
                <a:tab pos="457200" algn="l"/>
              </a:tabLst>
              <a:defRPr/>
            </a:pPr>
            <a:r>
              <a:rPr lang="en-US" sz="1400" b="1" kern="100" dirty="0">
                <a:effectLst/>
                <a:latin typeface="+mn-lt"/>
                <a:ea typeface="Calibri"/>
                <a:cs typeface="Calibri"/>
              </a:rPr>
              <a:t>Now that we have an approach</a:t>
            </a:r>
            <a:r>
              <a:rPr lang="en-US" sz="1400" b="1" kern="100" dirty="0">
                <a:ea typeface="Calibri"/>
                <a:cs typeface="Calibri"/>
              </a:rPr>
              <a:t> for</a:t>
            </a:r>
            <a:r>
              <a:rPr lang="en-US" sz="1400" b="1" kern="100" dirty="0">
                <a:effectLst/>
                <a:latin typeface="+mn-lt"/>
                <a:ea typeface="Calibri"/>
                <a:cs typeface="Calibri"/>
              </a:rPr>
              <a:t> working with newly widowed clients, let’s talk about a better strategy for </a:t>
            </a:r>
            <a:r>
              <a:rPr lang="en-US" sz="1400" b="1" kern="100" dirty="0">
                <a:ea typeface="Calibri"/>
                <a:cs typeface="Calibri"/>
              </a:rPr>
              <a:t>providing them financial advice. At least initially.</a:t>
            </a:r>
            <a:br>
              <a:rPr lang="en-US" sz="1400" b="1" kern="100" dirty="0">
                <a:effectLst/>
                <a:ea typeface="Calibri" panose="020F0502020204030204" pitchFamily="34" charset="0"/>
                <a:cs typeface="+mn-lt"/>
              </a:rPr>
            </a:br>
            <a:endParaRPr lang="en-US" sz="1400" b="1" kern="100" dirty="0">
              <a:effectLst/>
              <a:latin typeface="+mn-lt"/>
              <a:ea typeface="Calibri" panose="020F0502020204030204" pitchFamily="34" charset="0"/>
              <a:cs typeface="Calibri"/>
            </a:endParaRPr>
          </a:p>
          <a:p>
            <a:pPr>
              <a:lnSpc>
                <a:spcPct val="107000"/>
              </a:lnSpc>
              <a:spcAft>
                <a:spcPts val="800"/>
              </a:spcAft>
              <a:tabLst>
                <a:tab pos="457200" algn="l"/>
              </a:tabLst>
              <a:defRPr/>
            </a:pPr>
            <a:r>
              <a:rPr lang="en-US" sz="1400" b="1" kern="100" dirty="0">
                <a:effectLst/>
                <a:latin typeface="+mn-lt"/>
                <a:ea typeface="Calibri"/>
                <a:cs typeface="Calibri"/>
              </a:rPr>
              <a:t>Crisis Planning is reactive and focuses on dealing with immediate financial emergencies or unexpected events</a:t>
            </a:r>
            <a:r>
              <a:rPr lang="en-US" sz="1400" b="1" kern="100" dirty="0">
                <a:ea typeface="Calibri"/>
                <a:cs typeface="Calibri"/>
              </a:rPr>
              <a:t>, like losing a spouse.</a:t>
            </a:r>
            <a:r>
              <a:rPr lang="en-US" sz="1400" b="1" kern="100" dirty="0">
                <a:effectLst/>
                <a:latin typeface="+mn-lt"/>
                <a:ea typeface="Calibri"/>
                <a:cs typeface="Calibri"/>
              </a:rPr>
              <a:t> </a:t>
            </a:r>
            <a:r>
              <a:rPr lang="en-US" sz="1400" b="1" kern="100" dirty="0">
                <a:ea typeface="Calibri"/>
                <a:cs typeface="Calibri"/>
              </a:rPr>
              <a:t>This</a:t>
            </a:r>
            <a:r>
              <a:rPr lang="en-US" sz="1400" b="1" kern="100" dirty="0">
                <a:effectLst/>
                <a:latin typeface="+mn-lt"/>
                <a:ea typeface="Calibri"/>
                <a:cs typeface="Calibri"/>
              </a:rPr>
              <a:t> type of planning is short-term and aims to mitigate the immediate impact of the crisis. For your newly widowed clients, this is job ONE. You need to do financial triage to treat the </a:t>
            </a:r>
            <a:r>
              <a:rPr lang="en-US" sz="1400" b="1" kern="100" dirty="0">
                <a:ea typeface="Calibri"/>
                <a:cs typeface="Calibri"/>
              </a:rPr>
              <a:t>crisis</a:t>
            </a:r>
            <a:r>
              <a:rPr lang="en-US" sz="1400" b="1" kern="100" dirty="0">
                <a:effectLst/>
                <a:latin typeface="+mn-lt"/>
                <a:ea typeface="Calibri"/>
                <a:cs typeface="Calibri"/>
              </a:rPr>
              <a:t>.</a:t>
            </a:r>
            <a:br>
              <a:rPr lang="en-US" sz="1400" b="1" kern="100" dirty="0">
                <a:effectLst/>
                <a:ea typeface="Calibri" panose="020F0502020204030204" pitchFamily="34" charset="0"/>
                <a:cs typeface="+mn-lt"/>
              </a:rPr>
            </a:br>
            <a:endParaRPr lang="en-US" sz="1400" b="1" kern="100" dirty="0">
              <a:effectLst/>
              <a:latin typeface="+mn-lt"/>
              <a:ea typeface="Calibri" panose="020F0502020204030204" pitchFamily="34" charset="0"/>
              <a:cs typeface="Calibri"/>
            </a:endParaRPr>
          </a:p>
          <a:p>
            <a:pPr>
              <a:lnSpc>
                <a:spcPct val="107000"/>
              </a:lnSpc>
              <a:spcAft>
                <a:spcPts val="800"/>
              </a:spcAft>
              <a:tabLst>
                <a:tab pos="457200" algn="l"/>
              </a:tabLst>
            </a:pPr>
            <a:r>
              <a:rPr lang="en-US" sz="1400" b="1" kern="100" dirty="0">
                <a:effectLst/>
                <a:latin typeface="+mn-lt"/>
                <a:ea typeface="Calibri"/>
                <a:cs typeface="Calibri"/>
              </a:rPr>
              <a:t>Financial Planning, as you know, is a comprehensive, ongoing process that involves strategizing to meet long-term financial goals. Great. You do this everyday. For widowed clients, this is necessary, but NOT until </a:t>
            </a:r>
            <a:r>
              <a:rPr lang="en-US" sz="1400" b="1" kern="100" dirty="0">
                <a:ea typeface="Calibri"/>
                <a:cs typeface="Calibri"/>
              </a:rPr>
              <a:t>they’ve resolved the immediate crisis.</a:t>
            </a:r>
            <a:endParaRPr lang="en-US" sz="1400" b="1" kern="100" dirty="0">
              <a:effectLst/>
              <a:latin typeface="+mn-lt"/>
              <a:ea typeface="Calibri"/>
              <a:cs typeface="Calibri"/>
            </a:endParaRPr>
          </a:p>
          <a:p>
            <a:pPr marL="0" indent="0" defTabSz="902604">
              <a:lnSpc>
                <a:spcPct val="90000"/>
              </a:lnSpc>
              <a:spcBef>
                <a:spcPts val="1006"/>
              </a:spcBef>
              <a:buClr>
                <a:srgbClr val="DC8F14"/>
              </a:buClr>
              <a:buFont typeface="Arial" panose="020B0604020202020204" pitchFamily="34" charset="0"/>
              <a:buNone/>
              <a:defRPr/>
            </a:pPr>
            <a:endParaRPr lang="en-US" sz="1400" b="1" dirty="0">
              <a:solidFill>
                <a:srgbClr val="000000"/>
              </a:solidFill>
              <a:latin typeface="+mn-lt"/>
              <a:ea typeface="Calibri"/>
              <a:cs typeface="Calibri"/>
            </a:endParaRPr>
          </a:p>
          <a:p>
            <a:pPr defTabSz="902604">
              <a:lnSpc>
                <a:spcPct val="90000"/>
              </a:lnSpc>
              <a:spcBef>
                <a:spcPts val="1006"/>
              </a:spcBef>
              <a:buClr>
                <a:srgbClr val="DC8F14"/>
              </a:buClr>
              <a:defRPr/>
            </a:pPr>
            <a:r>
              <a:rPr lang="en-US" sz="1400" b="1" dirty="0">
                <a:effectLst/>
                <a:latin typeface="+mn-lt"/>
                <a:ea typeface="Calibri"/>
                <a:cs typeface="Calibri"/>
              </a:rPr>
              <a:t>It makes sense to combine crisis planning with financial planning to address both urgent and less-urgent topics. A financial advisor should focus on crisis planning to </a:t>
            </a:r>
            <a:r>
              <a:rPr lang="en-US" sz="1400" b="1" dirty="0">
                <a:ea typeface="Calibri"/>
                <a:cs typeface="Calibri"/>
              </a:rPr>
              <a:t>stabilize</a:t>
            </a:r>
            <a:r>
              <a:rPr lang="en-US" sz="1400" b="1" dirty="0">
                <a:effectLst/>
                <a:latin typeface="+mn-lt"/>
                <a:ea typeface="Calibri"/>
                <a:cs typeface="Calibri"/>
              </a:rPr>
              <a:t> the client's financial situation. Once the immediate needs are met, the advisor can transition to broader financial planning </a:t>
            </a:r>
            <a:r>
              <a:rPr lang="en-US" sz="1400" b="1" dirty="0">
                <a:ea typeface="Calibri"/>
                <a:cs typeface="Calibri"/>
              </a:rPr>
              <a:t>topics to</a:t>
            </a:r>
            <a:r>
              <a:rPr lang="en-US" sz="1400" b="1" dirty="0">
                <a:effectLst/>
                <a:latin typeface="+mn-lt"/>
                <a:ea typeface="Calibri"/>
                <a:cs typeface="Calibri"/>
              </a:rPr>
              <a:t> secure the client's long-term financial well-being.</a:t>
            </a:r>
            <a:r>
              <a:rPr lang="en-US" sz="1400" b="1" kern="0" dirty="0">
                <a:solidFill>
                  <a:srgbClr val="0D0D0D"/>
                </a:solidFill>
                <a:ea typeface="Calibri"/>
              </a:rPr>
              <a:t> (It’s like driving in fog…)</a:t>
            </a:r>
            <a:endParaRPr lang="en-US" sz="1400" b="1" kern="0" dirty="0">
              <a:solidFill>
                <a:srgbClr val="0D0D0D"/>
              </a:solidFill>
              <a:effectLst/>
              <a:latin typeface="+mn-lt"/>
              <a:ea typeface="Calibri"/>
              <a:cs typeface="Calibri"/>
            </a:endParaRPr>
          </a:p>
          <a:p>
            <a:pPr marL="0" indent="0" defTabSz="902604">
              <a:lnSpc>
                <a:spcPct val="90000"/>
              </a:lnSpc>
              <a:spcBef>
                <a:spcPts val="1006"/>
              </a:spcBef>
              <a:buFontTx/>
              <a:buNone/>
              <a:defRPr/>
            </a:pPr>
            <a:endParaRPr lang="en-US" sz="1400" b="1" kern="0" dirty="0">
              <a:solidFill>
                <a:srgbClr val="0D0D0D"/>
              </a:solidFill>
              <a:effectLst/>
              <a:latin typeface="+mn-lt"/>
              <a:ea typeface="Calibri"/>
              <a:cs typeface="Calibri"/>
            </a:endParaRPr>
          </a:p>
          <a:p>
            <a:pPr defTabSz="902604">
              <a:lnSpc>
                <a:spcPct val="90000"/>
              </a:lnSpc>
              <a:spcBef>
                <a:spcPts val="1006"/>
              </a:spcBef>
              <a:defRPr/>
            </a:pPr>
            <a:r>
              <a:rPr lang="en-US" sz="1400" b="1" kern="0" dirty="0">
                <a:solidFill>
                  <a:srgbClr val="0D0D0D"/>
                </a:solidFill>
                <a:ea typeface="Calibri"/>
                <a:cs typeface="Calibri"/>
              </a:rPr>
              <a:t>We could debate what is a higher priority topic. Every situation is different and, indeed, investments may be more important to some than to others. What we have found is that cash-flow is #1. The big question is, "Will I be okay," and what they mean is, "Do I have any income?" “Do I have any money?” Answering this question as soon as possible provides some immediate relief. </a:t>
            </a:r>
          </a:p>
          <a:p>
            <a:pPr defTabSz="902604">
              <a:lnSpc>
                <a:spcPct val="90000"/>
              </a:lnSpc>
              <a:spcBef>
                <a:spcPts val="1006"/>
              </a:spcBef>
              <a:defRPr/>
            </a:pPr>
            <a:endParaRPr lang="en-US" sz="1400" b="1" kern="0" dirty="0">
              <a:solidFill>
                <a:srgbClr val="0D0D0D"/>
              </a:solidFill>
              <a:ea typeface="Calibri"/>
              <a:cs typeface="Calibri"/>
            </a:endParaRPr>
          </a:p>
          <a:p>
            <a:pPr defTabSz="902604">
              <a:lnSpc>
                <a:spcPct val="90000"/>
              </a:lnSpc>
              <a:spcBef>
                <a:spcPts val="1006"/>
              </a:spcBef>
              <a:defRPr/>
            </a:pPr>
            <a:r>
              <a:rPr lang="en-US" sz="1400" b="1" kern="0" dirty="0">
                <a:solidFill>
                  <a:srgbClr val="0D0D0D"/>
                </a:solidFill>
                <a:ea typeface="Calibri"/>
                <a:cs typeface="Calibri"/>
              </a:rPr>
              <a:t>If creditors are circling to get paid, this can't be put off. Managing creditors and debt is #2 in importance, if applicable. And so on. </a:t>
            </a:r>
            <a:endParaRPr lang="en-US" sz="1400" b="1" kern="0" dirty="0">
              <a:solidFill>
                <a:srgbClr val="0D0D0D"/>
              </a:solidFill>
              <a:effectLst/>
              <a:latin typeface="+mn-lt"/>
              <a:ea typeface="Calibri" panose="020F0502020204030204" pitchFamily="34" charset="0"/>
              <a:cs typeface="Calibri"/>
            </a:endParaRPr>
          </a:p>
          <a:p>
            <a:pPr defTabSz="902604">
              <a:lnSpc>
                <a:spcPct val="90000"/>
              </a:lnSpc>
              <a:spcBef>
                <a:spcPts val="1006"/>
              </a:spcBef>
              <a:buFont typeface="Arial" panose="020B0604020202020204" pitchFamily="34" charset="0"/>
              <a:defRPr/>
            </a:pPr>
            <a:endParaRPr lang="en-US" sz="1400" b="1" kern="0" dirty="0">
              <a:solidFill>
                <a:srgbClr val="0D0D0D"/>
              </a:solidFill>
              <a:ea typeface="Calibri"/>
              <a:cs typeface="Calibri"/>
            </a:endParaRPr>
          </a:p>
          <a:p>
            <a:pPr defTabSz="902604">
              <a:lnSpc>
                <a:spcPct val="90000"/>
              </a:lnSpc>
              <a:spcBef>
                <a:spcPts val="1006"/>
              </a:spcBef>
              <a:buFont typeface="Arial" panose="020B0604020202020204" pitchFamily="34" charset="0"/>
              <a:defRPr/>
            </a:pPr>
            <a:endParaRPr lang="en-US" sz="1400" b="1" kern="0" dirty="0">
              <a:solidFill>
                <a:srgbClr val="0D0D0D"/>
              </a:solidFill>
              <a:ea typeface="Calibri"/>
              <a:cs typeface="Calibri"/>
            </a:endParaRPr>
          </a:p>
          <a:p>
            <a:pPr defTabSz="902604">
              <a:lnSpc>
                <a:spcPct val="90000"/>
              </a:lnSpc>
              <a:spcBef>
                <a:spcPts val="1006"/>
              </a:spcBef>
              <a:buFont typeface="Arial" panose="020B0604020202020204" pitchFamily="34" charset="0"/>
              <a:defRPr/>
            </a:pPr>
            <a:endParaRPr lang="en-US" sz="1400" b="1" kern="0" dirty="0">
              <a:solidFill>
                <a:srgbClr val="0D0D0D"/>
              </a:solidFill>
              <a:ea typeface="Calibri"/>
              <a:cs typeface="Calibri"/>
            </a:endParaRPr>
          </a:p>
          <a:p>
            <a:pPr defTabSz="902604">
              <a:lnSpc>
                <a:spcPct val="90000"/>
              </a:lnSpc>
              <a:spcBef>
                <a:spcPts val="1006"/>
              </a:spcBef>
              <a:buClr>
                <a:srgbClr val="DC8F14"/>
              </a:buClr>
              <a:defRPr/>
            </a:pPr>
            <a:r>
              <a:rPr lang="en-US" sz="1400" b="1" kern="0" dirty="0">
                <a:solidFill>
                  <a:srgbClr val="0D0D0D"/>
                </a:solidFill>
                <a:ea typeface="Times New Roman" panose="02020603050405020304" pitchFamily="18" charset="0"/>
                <a:cs typeface="Calibri"/>
              </a:rPr>
              <a:t>IF NECESSARY</a:t>
            </a:r>
            <a:endParaRPr lang="en-US" sz="1400" b="1" kern="0" dirty="0">
              <a:solidFill>
                <a:srgbClr val="0D0D0D"/>
              </a:solidFill>
              <a:effectLst/>
              <a:latin typeface="+mn-lt"/>
              <a:ea typeface="Times New Roman" panose="02020603050405020304" pitchFamily="18" charset="0"/>
            </a:endParaRPr>
          </a:p>
          <a:p>
            <a:pPr marL="0" indent="0" defTabSz="902604">
              <a:lnSpc>
                <a:spcPct val="90000"/>
              </a:lnSpc>
              <a:spcBef>
                <a:spcPts val="1006"/>
              </a:spcBef>
              <a:buClr>
                <a:srgbClr val="DC8F14"/>
              </a:buClr>
              <a:buFont typeface="Arial" panose="020B0604020202020204" pitchFamily="34" charset="0"/>
              <a:buNone/>
              <a:defRPr/>
            </a:pPr>
            <a:endParaRPr lang="en-US" sz="1400" kern="100" dirty="0">
              <a:effectLst/>
              <a:latin typeface="+mn-lt"/>
              <a:ea typeface="Calibri" panose="020F0502020204030204" pitchFamily="34" charset="0"/>
              <a:cs typeface="Times New Roman" panose="02020603050405020304" pitchFamily="18" charset="0"/>
            </a:endParaRPr>
          </a:p>
          <a:p>
            <a:pPr algn="l"/>
            <a:r>
              <a:rPr lang="en-US" sz="1400" b="1" i="0" dirty="0">
                <a:solidFill>
                  <a:srgbClr val="0D0D0D"/>
                </a:solidFill>
                <a:effectLst/>
                <a:latin typeface="+mn-lt"/>
              </a:rPr>
              <a:t>[Immediate Needs (Urgent Topics):</a:t>
            </a:r>
            <a:endParaRPr lang="en-US" sz="1400" b="1" i="0" dirty="0">
              <a:solidFill>
                <a:srgbClr val="0D0D0D"/>
              </a:solidFill>
              <a:effectLst/>
              <a:latin typeface="+mn-lt"/>
              <a:ea typeface="Calibri"/>
              <a:cs typeface="Calibri"/>
            </a:endParaRPr>
          </a:p>
          <a:p>
            <a:pPr algn="l"/>
            <a:endParaRPr lang="en-US" sz="1400" b="0" i="0" dirty="0">
              <a:solidFill>
                <a:srgbClr val="0D0D0D"/>
              </a:solidFill>
              <a:effectLst/>
              <a:latin typeface="+mn-lt"/>
            </a:endParaRPr>
          </a:p>
          <a:p>
            <a:pPr algn="l">
              <a:buFont typeface="+mj-lt"/>
              <a:buAutoNum type="arabicPeriod"/>
            </a:pPr>
            <a:r>
              <a:rPr lang="en-US" sz="1400" b="1" i="0" dirty="0">
                <a:solidFill>
                  <a:srgbClr val="0D0D0D"/>
                </a:solidFill>
                <a:effectLst/>
                <a:latin typeface="+mn-lt"/>
              </a:rPr>
              <a:t>Cash Flow - Immediate Needs</a:t>
            </a:r>
            <a:r>
              <a:rPr lang="en-US" sz="1400" b="0" i="0" dirty="0">
                <a:solidFill>
                  <a:srgbClr val="0D0D0D"/>
                </a:solidFill>
                <a:effectLst/>
                <a:latin typeface="+mn-lt"/>
              </a:rPr>
              <a:t>: Ensure the widow has immediate liquidity for expenses such as funeral costs and daily living. This involves promptly accessing various accounts like checking, savings, and retirement accounts that may have cash or liquid assets.</a:t>
            </a:r>
            <a:endParaRPr lang="en-US" sz="1400" b="0" i="0" dirty="0">
              <a:solidFill>
                <a:srgbClr val="0D0D0D"/>
              </a:solidFill>
              <a:effectLst/>
              <a:latin typeface="+mn-lt"/>
              <a:ea typeface="Calibri"/>
              <a:cs typeface="Calibri"/>
            </a:endParaRPr>
          </a:p>
          <a:p>
            <a:pPr algn="l">
              <a:buFont typeface="+mj-lt"/>
              <a:buAutoNum type="arabicPeriod"/>
            </a:pPr>
            <a:endParaRPr lang="en-US" sz="1400" b="0" i="0" dirty="0">
              <a:solidFill>
                <a:srgbClr val="0D0D0D"/>
              </a:solidFill>
              <a:effectLst/>
              <a:latin typeface="+mn-lt"/>
            </a:endParaRPr>
          </a:p>
          <a:p>
            <a:pPr algn="l">
              <a:buFont typeface="+mj-lt"/>
              <a:buAutoNum type="arabicPeriod"/>
            </a:pPr>
            <a:r>
              <a:rPr lang="en-US" sz="1400" b="1" i="0" dirty="0">
                <a:solidFill>
                  <a:srgbClr val="0D0D0D"/>
                </a:solidFill>
                <a:effectLst/>
                <a:latin typeface="+mn-lt"/>
              </a:rPr>
              <a:t>Bill Payments and Financial Obligations</a:t>
            </a:r>
            <a:r>
              <a:rPr lang="en-US" sz="1400" b="0" i="0" dirty="0">
                <a:solidFill>
                  <a:srgbClr val="0D0D0D"/>
                </a:solidFill>
                <a:effectLst/>
                <a:latin typeface="+mn-lt"/>
              </a:rPr>
              <a:t>: Set up systems to continue regular payments, possibly automating routine bills and reassessing immediate financial obligations to prevent late fees or credit issues.</a:t>
            </a:r>
            <a:endParaRPr lang="en-US" sz="1400" b="0" i="0" dirty="0">
              <a:solidFill>
                <a:srgbClr val="0D0D0D"/>
              </a:solidFill>
              <a:effectLst/>
              <a:latin typeface="+mn-lt"/>
              <a:ea typeface="Calibri"/>
              <a:cs typeface="Calibri"/>
            </a:endParaRPr>
          </a:p>
          <a:p>
            <a:pPr algn="l">
              <a:buFont typeface="+mj-lt"/>
              <a:buAutoNum type="arabicPeriod"/>
            </a:pPr>
            <a:endParaRPr lang="en-US" sz="1400" b="0" i="0" dirty="0">
              <a:solidFill>
                <a:srgbClr val="0D0D0D"/>
              </a:solidFill>
              <a:effectLst/>
              <a:latin typeface="+mn-lt"/>
            </a:endParaRPr>
          </a:p>
          <a:p>
            <a:pPr algn="l">
              <a:buFont typeface="+mj-lt"/>
              <a:buAutoNum type="arabicPeriod"/>
            </a:pPr>
            <a:r>
              <a:rPr lang="en-US" sz="1400" b="1" i="0" dirty="0">
                <a:solidFill>
                  <a:srgbClr val="0D0D0D"/>
                </a:solidFill>
                <a:effectLst/>
                <a:latin typeface="+mn-lt"/>
              </a:rPr>
              <a:t>Social Security and Other Benefits</a:t>
            </a:r>
            <a:r>
              <a:rPr lang="en-US" sz="1400" b="0" i="0" dirty="0">
                <a:solidFill>
                  <a:srgbClr val="0D0D0D"/>
                </a:solidFill>
                <a:effectLst/>
                <a:latin typeface="+mn-lt"/>
              </a:rPr>
              <a:t>: Assist with applications or adjustments for Social Security benefits, life insurance payouts, annuity benefits, and any veterans' benefits. This ensures a continuation of income streams and leverages available financial supports.</a:t>
            </a:r>
            <a:endParaRPr lang="en-US" sz="1400" b="0" i="0" dirty="0">
              <a:solidFill>
                <a:srgbClr val="0D0D0D"/>
              </a:solidFill>
              <a:effectLst/>
              <a:latin typeface="+mn-lt"/>
              <a:ea typeface="Calibri"/>
              <a:cs typeface="Calibri"/>
            </a:endParaRPr>
          </a:p>
          <a:p>
            <a:pPr algn="l">
              <a:buFont typeface="+mj-lt"/>
              <a:buAutoNum type="arabicPeriod"/>
            </a:pPr>
            <a:endParaRPr lang="en-US" sz="1400" b="0" i="0" dirty="0">
              <a:solidFill>
                <a:srgbClr val="0D0D0D"/>
              </a:solidFill>
              <a:effectLst/>
              <a:latin typeface="+mn-lt"/>
            </a:endParaRPr>
          </a:p>
          <a:p>
            <a:pPr algn="l">
              <a:buFont typeface="+mj-lt"/>
              <a:buAutoNum type="arabicPeriod"/>
            </a:pPr>
            <a:r>
              <a:rPr lang="en-US" sz="1400" b="1" i="0" dirty="0">
                <a:solidFill>
                  <a:srgbClr val="0D0D0D"/>
                </a:solidFill>
                <a:effectLst/>
                <a:latin typeface="+mn-lt"/>
              </a:rPr>
              <a:t>Understanding the Deceased's Will and Probate Process</a:t>
            </a:r>
            <a:r>
              <a:rPr lang="en-US" sz="1400" b="0" i="0" dirty="0">
                <a:solidFill>
                  <a:srgbClr val="0D0D0D"/>
                </a:solidFill>
                <a:effectLst/>
                <a:latin typeface="+mn-lt"/>
              </a:rPr>
              <a:t>: Collaborate with an estate planning attorney to understand the will's directives and initiate the probate process, which will legally transfer asset ownership and ensure adherence to the deceased's wishes.</a:t>
            </a:r>
            <a:endParaRPr lang="en-US" sz="1400" b="0" i="0" dirty="0">
              <a:solidFill>
                <a:srgbClr val="0D0D0D"/>
              </a:solidFill>
              <a:effectLst/>
              <a:latin typeface="+mn-lt"/>
              <a:ea typeface="Calibri"/>
              <a:cs typeface="Calibri"/>
            </a:endParaRPr>
          </a:p>
          <a:p>
            <a:pPr algn="l">
              <a:buFont typeface="+mj-lt"/>
              <a:buAutoNum type="arabicPeriod"/>
            </a:pPr>
            <a:endParaRPr lang="en-US" sz="1400" b="0" i="0" dirty="0">
              <a:solidFill>
                <a:srgbClr val="0D0D0D"/>
              </a:solidFill>
              <a:effectLst/>
              <a:latin typeface="+mn-lt"/>
            </a:endParaRPr>
          </a:p>
          <a:p>
            <a:pPr algn="l">
              <a:buFont typeface="+mj-lt"/>
              <a:buAutoNum type="arabicPeriod"/>
            </a:pPr>
            <a:r>
              <a:rPr lang="en-US" sz="1400" b="1" i="0" dirty="0">
                <a:solidFill>
                  <a:srgbClr val="0D0D0D"/>
                </a:solidFill>
                <a:effectLst/>
                <a:latin typeface="+mn-lt"/>
              </a:rPr>
              <a:t>Updating Bank Account Information</a:t>
            </a:r>
            <a:r>
              <a:rPr lang="en-US" sz="1400" b="0" i="0" dirty="0">
                <a:solidFill>
                  <a:srgbClr val="0D0D0D"/>
                </a:solidFill>
                <a:effectLst/>
                <a:latin typeface="+mn-lt"/>
              </a:rPr>
              <a:t>: Update banking and financial service records to reflect the widow's sole ownership or to add trusted family members if needed for financial management.</a:t>
            </a:r>
            <a:endParaRPr lang="en-US" sz="1400" b="0" i="0" dirty="0">
              <a:solidFill>
                <a:srgbClr val="0D0D0D"/>
              </a:solidFill>
              <a:effectLst/>
              <a:latin typeface="+mn-lt"/>
              <a:ea typeface="Calibri"/>
              <a:cs typeface="Calibri"/>
            </a:endParaRPr>
          </a:p>
          <a:p>
            <a:pPr marL="0" marR="0">
              <a:lnSpc>
                <a:spcPct val="107000"/>
              </a:lnSpc>
              <a:spcBef>
                <a:spcPts val="0"/>
              </a:spcBef>
              <a:spcAft>
                <a:spcPts val="800"/>
              </a:spcAft>
            </a:pPr>
            <a:endParaRPr lang="en-US" sz="1400" kern="100" dirty="0">
              <a:effectLst/>
              <a:latin typeface="+mn-lt"/>
              <a:ea typeface="Calibri" panose="020F0502020204030204" pitchFamily="34" charset="0"/>
              <a:cs typeface="Times New Roman" panose="02020603050405020304" pitchFamily="18" charset="0"/>
            </a:endParaRPr>
          </a:p>
          <a:p>
            <a:pPr algn="l"/>
            <a:r>
              <a:rPr lang="en-US" sz="1400" b="1" i="0" dirty="0">
                <a:solidFill>
                  <a:srgbClr val="0D0D0D"/>
                </a:solidFill>
                <a:effectLst/>
                <a:latin typeface="+mn-lt"/>
              </a:rPr>
              <a:t>Longer-Term Planning (Less Urgent Topics):</a:t>
            </a:r>
            <a:endParaRPr lang="en-US" sz="1400" b="1" i="0" dirty="0">
              <a:solidFill>
                <a:srgbClr val="0D0D0D"/>
              </a:solidFill>
              <a:effectLst/>
              <a:latin typeface="+mn-lt"/>
              <a:ea typeface="Calibri"/>
              <a:cs typeface="Calibri"/>
            </a:endParaRPr>
          </a:p>
          <a:p>
            <a:pPr algn="l"/>
            <a:endParaRPr lang="en-US" sz="1400" b="0" i="0" dirty="0">
              <a:solidFill>
                <a:srgbClr val="0D0D0D"/>
              </a:solidFill>
              <a:effectLst/>
              <a:latin typeface="+mn-lt"/>
            </a:endParaRPr>
          </a:p>
          <a:p>
            <a:pPr algn="l">
              <a:buFont typeface="+mj-lt"/>
              <a:buAutoNum type="arabicPeriod" startAt="6"/>
            </a:pPr>
            <a:r>
              <a:rPr lang="en-US" sz="1400" b="1" i="0" dirty="0">
                <a:solidFill>
                  <a:srgbClr val="0D0D0D"/>
                </a:solidFill>
                <a:effectLst/>
                <a:latin typeface="+mn-lt"/>
              </a:rPr>
              <a:t>Investments &amp; Retirement Accounts</a:t>
            </a:r>
            <a:r>
              <a:rPr lang="en-US" sz="1400" b="0" i="0" dirty="0">
                <a:solidFill>
                  <a:srgbClr val="0D0D0D"/>
                </a:solidFill>
                <a:effectLst/>
                <a:latin typeface="+mn-lt"/>
              </a:rPr>
              <a:t>: Evaluate the spouse's investment and retirement strategies, making adjustments to align with the widow's current situation and future financial goals.</a:t>
            </a:r>
            <a:endParaRPr lang="en-US" sz="1400" b="0" i="0" dirty="0">
              <a:solidFill>
                <a:srgbClr val="0D0D0D"/>
              </a:solidFill>
              <a:effectLst/>
              <a:latin typeface="+mn-lt"/>
              <a:ea typeface="Calibri"/>
              <a:cs typeface="Calibri"/>
            </a:endParaRPr>
          </a:p>
          <a:p>
            <a:pPr algn="l">
              <a:buFont typeface="+mj-lt"/>
              <a:buAutoNum type="arabicPeriod" startAt="6"/>
            </a:pPr>
            <a:endParaRPr lang="en-US" sz="1400" b="0" i="0" dirty="0">
              <a:solidFill>
                <a:srgbClr val="0D0D0D"/>
              </a:solidFill>
              <a:effectLst/>
              <a:latin typeface="+mn-lt"/>
            </a:endParaRPr>
          </a:p>
          <a:p>
            <a:pPr algn="l">
              <a:buFont typeface="+mj-lt"/>
              <a:buAutoNum type="arabicPeriod" startAt="6"/>
            </a:pPr>
            <a:r>
              <a:rPr lang="en-US" sz="1400" b="1" i="0" dirty="0">
                <a:solidFill>
                  <a:srgbClr val="0D0D0D"/>
                </a:solidFill>
                <a:effectLst/>
                <a:latin typeface="+mn-lt"/>
              </a:rPr>
              <a:t>Ownership Transfer</a:t>
            </a:r>
            <a:r>
              <a:rPr lang="en-US" sz="1400" b="0" i="0" dirty="0">
                <a:solidFill>
                  <a:srgbClr val="0D0D0D"/>
                </a:solidFill>
                <a:effectLst/>
                <a:latin typeface="+mn-lt"/>
              </a:rPr>
              <a:t>: Work with legal professionals to transfer the ownership of assets such as real estate, vehicles, or business interests as dictated by estate plans or probate outcomes.</a:t>
            </a:r>
            <a:endParaRPr lang="en-US" sz="1400" b="0" i="0" dirty="0">
              <a:solidFill>
                <a:srgbClr val="0D0D0D"/>
              </a:solidFill>
              <a:effectLst/>
              <a:latin typeface="+mn-lt"/>
              <a:ea typeface="Calibri"/>
              <a:cs typeface="Calibri"/>
            </a:endParaRPr>
          </a:p>
          <a:p>
            <a:pPr algn="l">
              <a:buFont typeface="+mj-lt"/>
              <a:buAutoNum type="arabicPeriod" startAt="6"/>
            </a:pPr>
            <a:endParaRPr lang="en-US" sz="1400" b="0" i="0" dirty="0">
              <a:solidFill>
                <a:srgbClr val="0D0D0D"/>
              </a:solidFill>
              <a:effectLst/>
              <a:latin typeface="+mn-lt"/>
            </a:endParaRPr>
          </a:p>
          <a:p>
            <a:pPr algn="l">
              <a:buFont typeface="+mj-lt"/>
              <a:buAutoNum type="arabicPeriod" startAt="6"/>
            </a:pPr>
            <a:r>
              <a:rPr lang="en-US" sz="1400" b="1" i="0" dirty="0">
                <a:solidFill>
                  <a:srgbClr val="0D0D0D"/>
                </a:solidFill>
                <a:effectLst/>
                <a:latin typeface="+mn-lt"/>
              </a:rPr>
              <a:t>Estate Planning and Legal Documentation</a:t>
            </a:r>
            <a:r>
              <a:rPr lang="en-US" sz="1400" b="0" i="0" dirty="0">
                <a:solidFill>
                  <a:srgbClr val="0D0D0D"/>
                </a:solidFill>
                <a:effectLst/>
                <a:latin typeface="+mn-lt"/>
              </a:rPr>
              <a:t>: Update the widow's estate plan including wills, powers of attorney, healthcare proxies, and beneficiary designations to reflect the new circumstances.</a:t>
            </a:r>
            <a:endParaRPr lang="en-US" sz="1400" b="0" i="0" dirty="0">
              <a:solidFill>
                <a:srgbClr val="0D0D0D"/>
              </a:solidFill>
              <a:effectLst/>
              <a:latin typeface="+mn-lt"/>
              <a:ea typeface="Calibri"/>
              <a:cs typeface="Calibri"/>
            </a:endParaRPr>
          </a:p>
          <a:p>
            <a:pPr algn="l">
              <a:buFont typeface="+mj-lt"/>
              <a:buAutoNum type="arabicPeriod" startAt="6"/>
            </a:pPr>
            <a:endParaRPr lang="en-US" sz="1400" b="0" i="0" dirty="0">
              <a:solidFill>
                <a:srgbClr val="0D0D0D"/>
              </a:solidFill>
              <a:effectLst/>
              <a:latin typeface="+mn-lt"/>
            </a:endParaRPr>
          </a:p>
          <a:p>
            <a:pPr algn="l">
              <a:buFont typeface="+mj-lt"/>
              <a:buAutoNum type="arabicPeriod" startAt="6"/>
            </a:pPr>
            <a:r>
              <a:rPr lang="en-US" sz="1400" b="1" i="0" dirty="0">
                <a:solidFill>
                  <a:srgbClr val="0D0D0D"/>
                </a:solidFill>
                <a:effectLst/>
                <a:latin typeface="+mn-lt"/>
              </a:rPr>
              <a:t>Insurance</a:t>
            </a:r>
            <a:r>
              <a:rPr lang="en-US" sz="1400" b="0" i="0" dirty="0">
                <a:solidFill>
                  <a:srgbClr val="0D0D0D"/>
                </a:solidFill>
                <a:effectLst/>
                <a:latin typeface="+mn-lt"/>
              </a:rPr>
              <a:t>: Review and adjust insurance policies, ensuring the widow has adequate coverage for health, home, auto, and life without the deceased spouse.</a:t>
            </a:r>
            <a:endParaRPr lang="en-US" sz="1400" b="0" i="0" dirty="0">
              <a:solidFill>
                <a:srgbClr val="0D0D0D"/>
              </a:solidFill>
              <a:effectLst/>
              <a:latin typeface="+mn-lt"/>
              <a:ea typeface="Calibri"/>
              <a:cs typeface="Calibri"/>
            </a:endParaRPr>
          </a:p>
          <a:p>
            <a:pPr algn="l">
              <a:buFont typeface="+mj-lt"/>
              <a:buAutoNum type="arabicPeriod" startAt="6"/>
            </a:pPr>
            <a:endParaRPr lang="en-US" sz="1400" b="0" i="0" dirty="0">
              <a:solidFill>
                <a:srgbClr val="0D0D0D"/>
              </a:solidFill>
              <a:effectLst/>
              <a:latin typeface="+mn-lt"/>
            </a:endParaRPr>
          </a:p>
          <a:p>
            <a:pPr algn="l">
              <a:buFont typeface="+mj-lt"/>
              <a:buAutoNum type="arabicPeriod" startAt="6"/>
            </a:pPr>
            <a:r>
              <a:rPr lang="en-US" sz="1400" b="1" i="0" dirty="0">
                <a:solidFill>
                  <a:srgbClr val="0D0D0D"/>
                </a:solidFill>
                <a:effectLst/>
                <a:latin typeface="+mn-lt"/>
              </a:rPr>
              <a:t>Taxes</a:t>
            </a:r>
            <a:r>
              <a:rPr lang="en-US" sz="1400" b="0" i="0" dirty="0">
                <a:solidFill>
                  <a:srgbClr val="0D0D0D"/>
                </a:solidFill>
                <a:effectLst/>
                <a:latin typeface="+mn-lt"/>
              </a:rPr>
              <a:t>: Prepare for potential tax implications due to changes in income, filing status, and estate valuation, seeking the assistance of a tax professional to navigate complex tax matters.]</a:t>
            </a:r>
            <a:endParaRPr lang="en-US" sz="1400" b="0" i="0" dirty="0">
              <a:solidFill>
                <a:srgbClr val="0D0D0D"/>
              </a:solidFill>
              <a:effectLst/>
              <a:latin typeface="+mn-lt"/>
              <a:ea typeface="Calibri"/>
              <a:cs typeface="Calibri"/>
            </a:endParaRPr>
          </a:p>
          <a:p>
            <a:pPr algn="l">
              <a:buFont typeface="+mj-lt"/>
              <a:buAutoNum type="arabicPeriod" startAt="6"/>
            </a:pPr>
            <a:endParaRPr lang="en-US" sz="1400" b="0" i="0" dirty="0">
              <a:solidFill>
                <a:srgbClr val="0D0D0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1" kern="100" dirty="0">
                <a:effectLst/>
                <a:latin typeface="+mn-lt"/>
                <a:ea typeface="Calibri"/>
                <a:cs typeface="Calibri"/>
              </a:rPr>
              <a:t>These topics should be approached with sensitivity and at a pace comfortable for your client, recognizing that their capacity to make decisions can be affected by grief and stress. It's also important to provide ample time for them to process information and avoid pressuring them into hasty decisions. Advisors should act as a resource and guide, helping the widowed navigate through these complex and emotional decisions.</a:t>
            </a:r>
          </a:p>
          <a:p>
            <a:pPr algn="l">
              <a:buFont typeface="+mj-lt"/>
              <a:buAutoNum type="arabicPeriod" startAt="6"/>
            </a:pPr>
            <a:endParaRPr lang="en-US" sz="1400" b="0" i="0" dirty="0">
              <a:solidFill>
                <a:srgbClr val="0D0D0D"/>
              </a:solidFill>
              <a:effectLst/>
              <a:latin typeface="+mn-lt"/>
            </a:endParaRPr>
          </a:p>
          <a:p>
            <a:pPr marL="0" indent="0" defTabSz="902604">
              <a:lnSpc>
                <a:spcPct val="90000"/>
              </a:lnSpc>
              <a:spcBef>
                <a:spcPts val="1006"/>
              </a:spcBef>
              <a:buClr>
                <a:srgbClr val="DC8F14"/>
              </a:buClr>
              <a:buFont typeface="Arial" panose="020B0604020202020204" pitchFamily="34" charset="0"/>
              <a:buNone/>
              <a:defRPr/>
            </a:pPr>
            <a:endParaRPr lang="en-US" sz="1400" b="1" dirty="0">
              <a:solidFill>
                <a:srgbClr val="000000"/>
              </a:solidFill>
              <a:latin typeface="Calibri" panose="020F0502020204030204" pitchFamily="34" charset="0"/>
            </a:endParaRPr>
          </a:p>
          <a:p>
            <a:pPr defTabSz="902604">
              <a:lnSpc>
                <a:spcPct val="90000"/>
              </a:lnSpc>
              <a:spcBef>
                <a:spcPts val="1006"/>
              </a:spcBef>
              <a:buClr>
                <a:srgbClr val="DC8F14"/>
              </a:buClr>
              <a:defRPr/>
            </a:pPr>
            <a:endPar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F670BB1-0AE6-4A33-9B5F-D839C2EAFD83}" type="slidenum">
              <a:rPr lang="en-US" smtClean="0"/>
              <a:t>18</a:t>
            </a:fld>
            <a:endParaRPr lang="en-US"/>
          </a:p>
        </p:txBody>
      </p:sp>
    </p:spTree>
    <p:extLst>
      <p:ext uri="{BB962C8B-B14F-4D97-AF65-F5344CB8AC3E}">
        <p14:creationId xmlns:p14="http://schemas.microsoft.com/office/powerpoint/2010/main" val="3992788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000" b="1" dirty="0"/>
              <a:t>When working with newly widowed clients, one of the most helpful starter conversations you can have early on is about what </a:t>
            </a:r>
            <a:r>
              <a:rPr lang="en-US" sz="2000" b="1" i="1" dirty="0"/>
              <a:t>NOT</a:t>
            </a:r>
            <a:r>
              <a:rPr lang="en-US" sz="2000" b="1" dirty="0"/>
              <a:t> to do. These aren’t just legal or financial mistakes—they’re often emotional mistakes, if you will - decisions made in a fog that can have negative consequences.</a:t>
            </a:r>
          </a:p>
          <a:p>
            <a:pPr>
              <a:buNone/>
            </a:pPr>
            <a:endParaRPr lang="en-US" sz="2000" dirty="0"/>
          </a:p>
          <a:p>
            <a:pPr>
              <a:buNone/>
            </a:pPr>
            <a:r>
              <a:rPr lang="en-US" sz="2000" dirty="0"/>
              <a:t>Let’s walk through 6 key things to help your client avoid:</a:t>
            </a:r>
          </a:p>
          <a:p>
            <a:pPr>
              <a:buNone/>
            </a:pPr>
            <a:endParaRPr lang="en-US" sz="2000" dirty="0"/>
          </a:p>
          <a:p>
            <a:pPr>
              <a:buFont typeface="Arial" panose="020B0604020202020204" pitchFamily="34" charset="0"/>
              <a:buChar char="•"/>
            </a:pPr>
            <a:r>
              <a:rPr lang="en-US" sz="2000" b="1" dirty="0"/>
              <a:t>Don’t Go It Alone.</a:t>
            </a:r>
            <a:r>
              <a:rPr lang="en-US" sz="2000" dirty="0"/>
              <a:t> Encourage them to lean on you and other professionals—they don’t know what they don’t know. Let them know you’re available 24/7. Have them reach out to you, not staff – remember, it’s worth your time! So, make the time.</a:t>
            </a:r>
          </a:p>
          <a:p>
            <a:pPr>
              <a:buFont typeface="Arial" panose="020B0604020202020204" pitchFamily="34" charset="0"/>
              <a:buChar char="•"/>
            </a:pPr>
            <a:r>
              <a:rPr lang="en-US" sz="2000" b="1" dirty="0"/>
              <a:t>Don’t Pay Their Spouse’s Bills.</a:t>
            </a:r>
            <a:r>
              <a:rPr lang="en-US" sz="2000" dirty="0"/>
              <a:t> These may not be their responsibility. Always check with an estate attorney first. They always have questions about who’s responsible for medical bills after a loss – in most cases, the surviving spouse is unless the charges were put on a credit card owned by the decedent or paid with a loan owned by the decedent. Otherwise, it’s considered a joint debt.</a:t>
            </a:r>
          </a:p>
          <a:p>
            <a:pPr lvl="1">
              <a:buFont typeface="Arial" panose="020B0604020202020204" pitchFamily="34" charset="0"/>
              <a:buChar char="•"/>
            </a:pPr>
            <a:r>
              <a:rPr lang="en-US" sz="2000" b="1" dirty="0"/>
              <a:t>BTW, Don’t Use Their Spouse’s Credit or Debit Cards.</a:t>
            </a:r>
            <a:r>
              <a:rPr lang="en-US" sz="2000" dirty="0"/>
              <a:t> It feels harmless, but it’s illegal and could complicate the estate.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t>Don’t Let the Mail Pile Up.</a:t>
            </a:r>
            <a:r>
              <a:rPr lang="en-US" sz="2000" dirty="0"/>
              <a:t> Missed bills, notices, or forms can lead to late fees or lost benefits. Daily mail review is essential. (Story: Almost missed the COBRA letter!)</a:t>
            </a:r>
          </a:p>
          <a:p>
            <a:pPr>
              <a:buFont typeface="Arial" panose="020B0604020202020204" pitchFamily="34" charset="0"/>
              <a:buChar char="•"/>
            </a:pPr>
            <a:r>
              <a:rPr lang="en-US" sz="2000" b="1" dirty="0"/>
              <a:t>Don’t Sell Spouse’s Property Right Away.</a:t>
            </a:r>
            <a:r>
              <a:rPr lang="en-US" sz="2000" dirty="0"/>
              <a:t> Cars, collectibles, or real estate—hold off until ownership is legally transferred to you. </a:t>
            </a:r>
          </a:p>
          <a:p>
            <a:pPr>
              <a:buFont typeface="Arial" panose="020B0604020202020204" pitchFamily="34" charset="0"/>
              <a:buChar char="•"/>
            </a:pPr>
            <a:r>
              <a:rPr lang="en-US" sz="2000" b="1" dirty="0"/>
              <a:t>Don’t Close the Phone or Email Accounts.</a:t>
            </a:r>
            <a:r>
              <a:rPr lang="en-US" sz="2000" dirty="0"/>
              <a:t> These may contain vital photos, contacts, or login credentials. Keep them active for at least 6 months.</a:t>
            </a:r>
          </a:p>
          <a:p>
            <a:pPr>
              <a:buFont typeface="Arial" panose="020B0604020202020204" pitchFamily="34" charset="0"/>
              <a:buChar char="•"/>
            </a:pPr>
            <a:r>
              <a:rPr lang="en-US" sz="2000" b="1" dirty="0"/>
              <a:t>Don’t Make Large Purchases or Gifts.</a:t>
            </a:r>
            <a:r>
              <a:rPr lang="en-US" sz="2000" dirty="0"/>
              <a:t> Until they know where they stand financially, all spending should pause.</a:t>
            </a:r>
          </a:p>
          <a:p>
            <a:endParaRPr lang="en-US" sz="2000" dirty="0"/>
          </a:p>
          <a:p>
            <a:r>
              <a:rPr lang="en-US" sz="2000" b="1" dirty="0"/>
              <a:t>Each of these gives you a chance to protect your client and build lasting trust by being the guide they didn’t know they needed.</a:t>
            </a:r>
          </a:p>
          <a:p>
            <a:pPr marL="0" indent="0" defTabSz="902604">
              <a:lnSpc>
                <a:spcPct val="90000"/>
              </a:lnSpc>
              <a:spcBef>
                <a:spcPts val="1006"/>
              </a:spcBef>
              <a:buClr>
                <a:srgbClr val="DC8F14"/>
              </a:buClr>
              <a:buFont typeface="Arial" panose="020B0604020202020204" pitchFamily="34" charset="0"/>
              <a:buNone/>
              <a:defRPr/>
            </a:pPr>
            <a:endParaRPr lang="en-US" sz="1400" b="0" i="0" kern="1200" dirty="0">
              <a:solidFill>
                <a:schemeClr val="tx1"/>
              </a:solidFill>
              <a:effectLst/>
              <a:latin typeface="+mn-lt"/>
              <a:ea typeface="Calibri"/>
              <a:cs typeface="Calibri"/>
            </a:endParaRPr>
          </a:p>
          <a:p>
            <a:pPr marL="0" indent="0" defTabSz="902604">
              <a:lnSpc>
                <a:spcPct val="90000"/>
              </a:lnSpc>
              <a:spcBef>
                <a:spcPts val="1006"/>
              </a:spcBef>
              <a:buClr>
                <a:srgbClr val="DC8F14"/>
              </a:buClr>
              <a:buFont typeface="Arial" panose="020B0604020202020204" pitchFamily="34" charset="0"/>
              <a:buNone/>
              <a:defRPr/>
            </a:pPr>
            <a:r>
              <a:rPr lang="en-US" sz="1400" b="0" i="0" kern="1200" dirty="0">
                <a:solidFill>
                  <a:schemeClr val="tx1"/>
                </a:solidFill>
                <a:effectLst/>
                <a:latin typeface="+mn-lt"/>
                <a:ea typeface="Calibri"/>
                <a:cs typeface="Calibri"/>
              </a:rPr>
              <a:t>NEXT</a:t>
            </a:r>
          </a:p>
        </p:txBody>
      </p:sp>
      <p:sp>
        <p:nvSpPr>
          <p:cNvPr id="4" name="Slide Number Placeholder 3"/>
          <p:cNvSpPr>
            <a:spLocks noGrp="1"/>
          </p:cNvSpPr>
          <p:nvPr>
            <p:ph type="sldNum" sz="quarter" idx="5"/>
          </p:nvPr>
        </p:nvSpPr>
        <p:spPr/>
        <p:txBody>
          <a:bodyPr/>
          <a:lstStyle/>
          <a:p>
            <a:fld id="{0F670BB1-0AE6-4A33-9B5F-D839C2EAFD83}" type="slidenum">
              <a:rPr lang="en-US" smtClean="0"/>
              <a:t>19</a:t>
            </a:fld>
            <a:endParaRPr lang="en-US"/>
          </a:p>
        </p:txBody>
      </p:sp>
    </p:spTree>
    <p:extLst>
      <p:ext uri="{BB962C8B-B14F-4D97-AF65-F5344CB8AC3E}">
        <p14:creationId xmlns:p14="http://schemas.microsoft.com/office/powerpoint/2010/main" val="256772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panose="020B0604020202020204" pitchFamily="34" charset="0"/>
              <a:buNone/>
            </a:pPr>
            <a:r>
              <a:rPr lang="en-US" sz="2000" b="1" dirty="0"/>
              <a:t>The financial services industry faces a profound business and ethical failure in its approach to widowed clients. </a:t>
            </a:r>
          </a:p>
          <a:p>
            <a:pPr marL="0" indent="0">
              <a:buFont typeface="Arial,Sans-Serif" panose="020B0604020202020204" pitchFamily="34" charset="0"/>
              <a:buNone/>
            </a:pPr>
            <a:endParaRPr lang="en-US" sz="2000" dirty="0"/>
          </a:p>
          <a:p>
            <a:pPr marL="0" indent="0">
              <a:buFont typeface="Arial,Sans-Serif" panose="020B0604020202020204" pitchFamily="34" charset="0"/>
              <a:buNone/>
            </a:pPr>
            <a:r>
              <a:rPr lang="en-US" sz="2000" dirty="0"/>
              <a:t>The business implications are staggering - despite spending over $3,000 to acquire each client, firms lose 70% of their widowed clients within a year of their spouse's death. </a:t>
            </a:r>
          </a:p>
          <a:p>
            <a:pPr marL="0" indent="0">
              <a:buFont typeface="Arial,Sans-Serif" panose="020B0604020202020204" pitchFamily="34" charset="0"/>
              <a:buNone/>
            </a:pPr>
            <a:endParaRPr lang="en-US" sz="2000" dirty="0"/>
          </a:p>
          <a:p>
            <a:pPr marL="0" indent="0">
              <a:buFont typeface="Arial,Sans-Serif" panose="020B0604020202020204" pitchFamily="34" charset="0"/>
              <a:buNone/>
            </a:pPr>
            <a:r>
              <a:rPr lang="en-US" sz="2000" b="1" dirty="0"/>
              <a:t>With women outliving men by an average of 15 years and the significant wealth transfer currently underway and growing, this represents billions in forfeited revenue industry-wide.</a:t>
            </a:r>
          </a:p>
          <a:p>
            <a:pPr marL="0" indent="0">
              <a:buFont typeface="Arial,Sans-Serif" panose="020B0604020202020204" pitchFamily="34" charset="0"/>
              <a:buNone/>
            </a:pPr>
            <a:endParaRPr lang="en-US" sz="2000" b="1" dirty="0">
              <a:solidFill>
                <a:srgbClr val="333333"/>
              </a:solidFill>
              <a:latin typeface="+mn-lt"/>
              <a:ea typeface="Calibri" panose="020F0502020204030204"/>
              <a:cs typeface="Calibri"/>
            </a:endParaRPr>
          </a:p>
          <a:p>
            <a:pPr marL="0" indent="0">
              <a:buFont typeface="Arial,Sans-Serif" panose="020B0604020202020204" pitchFamily="34" charset="0"/>
              <a:buNone/>
            </a:pPr>
            <a:r>
              <a:rPr lang="en-US" sz="2000" b="0" dirty="0">
                <a:solidFill>
                  <a:srgbClr val="333333"/>
                </a:solidFill>
                <a:latin typeface="+mn-lt"/>
                <a:ea typeface="Calibri" panose="020F0502020204030204"/>
                <a:cs typeface="Calibri"/>
              </a:rPr>
              <a:t>NEXT</a:t>
            </a:r>
            <a:endParaRPr lang="en-US" sz="1400" b="0" dirty="0">
              <a:solidFill>
                <a:srgbClr val="333333"/>
              </a:solidFill>
              <a:latin typeface="+mn-lt"/>
              <a:ea typeface="Calibri" panose="020F0502020204030204"/>
              <a:cs typeface="Calibri"/>
            </a:endParaRPr>
          </a:p>
        </p:txBody>
      </p:sp>
      <p:sp>
        <p:nvSpPr>
          <p:cNvPr id="4" name="Slide Number Placeholder 3"/>
          <p:cNvSpPr>
            <a:spLocks noGrp="1"/>
          </p:cNvSpPr>
          <p:nvPr>
            <p:ph type="sldNum" sz="quarter" idx="5"/>
          </p:nvPr>
        </p:nvSpPr>
        <p:spPr/>
        <p:txBody>
          <a:bodyPr/>
          <a:lstStyle/>
          <a:p>
            <a:fld id="{0F670BB1-0AE6-4A33-9B5F-D839C2EAFD83}" type="slidenum">
              <a:rPr lang="en-US" smtClean="0"/>
              <a:t>2</a:t>
            </a:fld>
            <a:endParaRPr lang="en-US"/>
          </a:p>
        </p:txBody>
      </p:sp>
    </p:spTree>
    <p:extLst>
      <p:ext uri="{BB962C8B-B14F-4D97-AF65-F5344CB8AC3E}">
        <p14:creationId xmlns:p14="http://schemas.microsoft.com/office/powerpoint/2010/main" val="909255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6D62E-26C3-DC48-1FBD-4368726FB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CF6DD-646B-0838-F98D-268968886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16D6D-5D68-8FD9-619D-0E335CFDD6F7}"/>
              </a:ext>
            </a:extLst>
          </p:cNvPr>
          <p:cNvSpPr>
            <a:spLocks noGrp="1"/>
          </p:cNvSpPr>
          <p:nvPr>
            <p:ph type="body" idx="1"/>
          </p:nvPr>
        </p:nvSpPr>
        <p:spPr/>
        <p:txBody>
          <a:bodyPr/>
          <a:lstStyle/>
          <a:p>
            <a:pPr>
              <a:buNone/>
            </a:pPr>
            <a:r>
              <a:rPr lang="en-US" sz="3200" b="1" dirty="0"/>
              <a:t>Widows in the 30-45 age range face unique challenges, often juggling multiple life stages simultaneously. Their financial journey typically involves rebuilding financial security while supporting children who may range from toddlers to college students or even adult children.</a:t>
            </a:r>
          </a:p>
          <a:p>
            <a:pPr>
              <a:buNone/>
            </a:pPr>
            <a:endParaRPr lang="en-US" sz="3200" dirty="0"/>
          </a:p>
          <a:p>
            <a:pPr>
              <a:buNone/>
            </a:pPr>
            <a:r>
              <a:rPr lang="en-US" sz="3200" dirty="0"/>
              <a:t>Your first priority should be establishing immediate financial stability. Help create a 12-24 month cash flow plan that addresses fundamental questions about housing, income, and essential expenses during this transition period.</a:t>
            </a:r>
          </a:p>
          <a:p>
            <a:pPr>
              <a:buNone/>
            </a:pPr>
            <a:endParaRPr lang="en-US" sz="3200" dirty="0"/>
          </a:p>
          <a:p>
            <a:pPr>
              <a:buNone/>
            </a:pPr>
            <a:r>
              <a:rPr lang="en-US" sz="3200" b="1" dirty="0"/>
              <a:t>Insurance and benefits maximization may be critical. These clients often have substantial life insurance proceeds but need guidance on structuring these assets for both immediate needs and long-term security. Social Security survivor benefits for minor children can provide crucial monthly income until they turn 18 (or 19 if still in high school), but many widowed clients don't realize these benefits exist.</a:t>
            </a:r>
          </a:p>
          <a:p>
            <a:pPr>
              <a:buNone/>
            </a:pPr>
            <a:endParaRPr lang="en-US" sz="3200" dirty="0"/>
          </a:p>
          <a:p>
            <a:pPr>
              <a:buNone/>
            </a:pPr>
            <a:r>
              <a:rPr lang="en-US" sz="3200" dirty="0"/>
              <a:t>Career planning takes on new urgency, especially for those who reduced workforce participation to focus on family. Your guidance on educational investments, childcare solutions, and building earning potential becomes invaluable in creating sustainable independence.</a:t>
            </a:r>
          </a:p>
          <a:p>
            <a:pPr>
              <a:buNone/>
            </a:pPr>
            <a:endParaRPr lang="en-US" sz="3200" dirty="0"/>
          </a:p>
          <a:p>
            <a:pPr>
              <a:buNone/>
            </a:pPr>
            <a:r>
              <a:rPr lang="en-US" sz="3200" b="1" dirty="0"/>
              <a:t>The multi-generational nature of these families requires nuanced planning. For those with minor children, guardianship planning is essential—addressing the critical "What if something happens to me?" question. For those with college-aged children, education funding strategies may need immediate revision. And for those with adult children, boundaries around financial support must be established while the widow secures her future.</a:t>
            </a:r>
          </a:p>
          <a:p>
            <a:pPr>
              <a:buNone/>
            </a:pPr>
            <a:endParaRPr lang="en-US" sz="3200" dirty="0"/>
          </a:p>
          <a:p>
            <a:pPr>
              <a:buNone/>
            </a:pPr>
            <a:r>
              <a:rPr lang="en-US" sz="3200" dirty="0"/>
              <a:t>Housing decisions balance emotional attachments against practical constraints. Your analysis should consider proximity to work opportunities, family support networks, school quality, and long-term affordability.</a:t>
            </a:r>
          </a:p>
          <a:p>
            <a:pPr>
              <a:buNone/>
            </a:pPr>
            <a:endParaRPr lang="en-US" sz="3200" dirty="0"/>
          </a:p>
          <a:p>
            <a:r>
              <a:rPr lang="en-US" sz="3200" b="1" dirty="0"/>
              <a:t>These clients need more than financial expertise—they need a compassionate partner who can help them envision and create an entirely new financial future while addressing their family’s diverse needs.</a:t>
            </a:r>
          </a:p>
          <a:p>
            <a:pPr>
              <a:buNone/>
            </a:pPr>
            <a:endParaRPr lang="en-US" sz="2000" b="0" i="0" kern="1200" dirty="0">
              <a:solidFill>
                <a:schemeClr val="tx1"/>
              </a:solidFill>
              <a:effectLst/>
              <a:latin typeface="+mn-lt"/>
              <a:ea typeface="Calibri"/>
              <a:cs typeface="Calibri"/>
            </a:endParaRPr>
          </a:p>
          <a:p>
            <a:pPr>
              <a:buNone/>
            </a:pPr>
            <a:r>
              <a:rPr lang="en-US" sz="2000" b="0" i="0" kern="1200" dirty="0">
                <a:solidFill>
                  <a:schemeClr val="tx1"/>
                </a:solidFill>
                <a:effectLst/>
                <a:latin typeface="+mn-lt"/>
                <a:ea typeface="Calibri"/>
                <a:cs typeface="Calibri"/>
              </a:rPr>
              <a:t>NEXT</a:t>
            </a:r>
            <a:endParaRPr lang="en-US" sz="1400" b="0" i="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EA9303A3-AFFB-5188-14D3-30E2A480E3AD}"/>
              </a:ext>
            </a:extLst>
          </p:cNvPr>
          <p:cNvSpPr>
            <a:spLocks noGrp="1"/>
          </p:cNvSpPr>
          <p:nvPr>
            <p:ph type="sldNum" sz="quarter" idx="5"/>
          </p:nvPr>
        </p:nvSpPr>
        <p:spPr/>
        <p:txBody>
          <a:bodyPr/>
          <a:lstStyle/>
          <a:p>
            <a:fld id="{0F670BB1-0AE6-4A33-9B5F-D839C2EAFD83}" type="slidenum">
              <a:rPr lang="en-US" smtClean="0"/>
              <a:t>20</a:t>
            </a:fld>
            <a:endParaRPr lang="en-US"/>
          </a:p>
        </p:txBody>
      </p:sp>
    </p:spTree>
    <p:extLst>
      <p:ext uri="{BB962C8B-B14F-4D97-AF65-F5344CB8AC3E}">
        <p14:creationId xmlns:p14="http://schemas.microsoft.com/office/powerpoint/2010/main" val="961069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D0C8D-927E-2FC4-D30B-E3A4EC9BC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4137D-EE21-7C25-5BFA-4ABBF300A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DE903-0A83-A598-553A-553C4723F986}"/>
              </a:ext>
            </a:extLst>
          </p:cNvPr>
          <p:cNvSpPr>
            <a:spLocks noGrp="1"/>
          </p:cNvSpPr>
          <p:nvPr>
            <p:ph type="body" idx="1"/>
          </p:nvPr>
        </p:nvSpPr>
        <p:spPr/>
        <p:txBody>
          <a:bodyPr/>
          <a:lstStyle/>
          <a:p>
            <a:pPr>
              <a:buNone/>
            </a:pPr>
            <a:r>
              <a:rPr lang="en-US" sz="2000" b="1" dirty="0"/>
              <a:t>The median age of widowhood is around 59—and a significant majority of new widows are age 60 and above. That means most of the widowed clients we work with are at or near retirement. This segment brings a unique set of concerns—balancing security with longevity, making smart decisions with inherited retirement accounts, and figuring out how to navigate Social Security, healthcare, and the tax code.</a:t>
            </a:r>
          </a:p>
          <a:p>
            <a:pPr>
              <a:buNone/>
            </a:pPr>
            <a:endParaRPr lang="en-US" sz="2000" dirty="0"/>
          </a:p>
          <a:p>
            <a:pPr>
              <a:buNone/>
            </a:pPr>
            <a:r>
              <a:rPr lang="en-US" sz="2000" dirty="0"/>
              <a:t>Start with liquidity and cash flow and the other crisis planning topics, but know you’ll want to address these specific items for this age group sooner rather than later.</a:t>
            </a:r>
          </a:p>
          <a:p>
            <a:pPr>
              <a:buNone/>
            </a:pPr>
            <a:endParaRPr lang="en-US" sz="2000" dirty="0"/>
          </a:p>
          <a:p>
            <a:pPr>
              <a:buNone/>
            </a:pPr>
            <a:r>
              <a:rPr lang="en-US" sz="2000" b="1" dirty="0"/>
              <a:t>First, help them reassess investments based on their new life stage, including options regarding inherited retirement accounts, pensions, and annuities.</a:t>
            </a:r>
          </a:p>
          <a:p>
            <a:pPr>
              <a:buNone/>
            </a:pPr>
            <a:endParaRPr lang="en-US" sz="2000" dirty="0"/>
          </a:p>
          <a:p>
            <a:pPr>
              <a:buNone/>
            </a:pPr>
            <a:r>
              <a:rPr lang="en-US" sz="2000" dirty="0"/>
              <a:t>Guide them through survivor benefits and optimal claiming strategies, ensuring they understand their unique privileges as a surviving spouse.</a:t>
            </a:r>
          </a:p>
          <a:p>
            <a:pPr>
              <a:buNone/>
            </a:pPr>
            <a:endParaRPr lang="en-US" sz="2000" dirty="0"/>
          </a:p>
          <a:p>
            <a:pPr>
              <a:buNone/>
            </a:pPr>
            <a:r>
              <a:rPr lang="en-US" sz="2000" b="1" dirty="0"/>
              <a:t>Healthcare decisions may be urgent, especially for clients too young for Medicare. Know your COBRA, ACA, and Medicare timelines. </a:t>
            </a:r>
          </a:p>
          <a:p>
            <a:pPr>
              <a:buNone/>
            </a:pPr>
            <a:endParaRPr lang="en-US" sz="2000" dirty="0"/>
          </a:p>
          <a:p>
            <a:r>
              <a:rPr lang="en-US" sz="2000" dirty="0"/>
              <a:t>Estate planning often feels 'done' after probate—but in reality, everything must be updated: wills, beneficiaries, powers of attorney, and healthcare directives.</a:t>
            </a:r>
          </a:p>
          <a:p>
            <a:pPr>
              <a:buNone/>
            </a:pPr>
            <a:endParaRPr lang="en-US" sz="1400" b="0" i="0" kern="1200" dirty="0">
              <a:solidFill>
                <a:schemeClr val="tx1"/>
              </a:solidFill>
              <a:effectLst/>
              <a:latin typeface="+mn-lt"/>
              <a:ea typeface="Calibri"/>
              <a:cs typeface="Calibri"/>
            </a:endParaRPr>
          </a:p>
          <a:p>
            <a:pPr>
              <a:buNone/>
            </a:pPr>
            <a:r>
              <a:rPr lang="en-US" sz="1400" b="1" i="0" kern="1200" dirty="0">
                <a:solidFill>
                  <a:schemeClr val="tx1"/>
                </a:solidFill>
                <a:effectLst/>
                <a:latin typeface="+mn-lt"/>
                <a:ea typeface="Calibri"/>
                <a:cs typeface="Calibri"/>
              </a:rPr>
              <a:t>Finally, </a:t>
            </a:r>
            <a:r>
              <a:rPr lang="en-US" sz="1400" b="1" dirty="0"/>
              <a:t>widows are often underprepared for taxes. Our Tax Hub is the #1 destination on our website from January through April every year. They are desperate for your advice and guidance here. </a:t>
            </a:r>
          </a:p>
          <a:p>
            <a:pPr>
              <a:buNone/>
            </a:pPr>
            <a:endParaRPr lang="en-US" sz="1400" b="0" i="0" kern="1200" dirty="0">
              <a:solidFill>
                <a:schemeClr val="tx1"/>
              </a:solidFill>
              <a:effectLst/>
              <a:latin typeface="+mn-lt"/>
              <a:ea typeface="Calibri"/>
              <a:cs typeface="Calibri"/>
            </a:endParaRPr>
          </a:p>
          <a:p>
            <a:pPr>
              <a:buNone/>
            </a:pPr>
            <a:r>
              <a:rPr lang="en-US" sz="2000" dirty="0"/>
              <a:t>For widowed clients navigating this season of life, your role isn’t just about managing money—it’s about restoring confidence, preserving dignity, and helping them feel safe enough to move forward.</a:t>
            </a:r>
            <a:endParaRPr lang="en-US" sz="1400" b="0" i="0" kern="1200" dirty="0">
              <a:solidFill>
                <a:schemeClr val="tx1"/>
              </a:solidFill>
              <a:effectLst/>
              <a:latin typeface="+mn-lt"/>
              <a:ea typeface="Calibri"/>
              <a:cs typeface="Calibri"/>
            </a:endParaRPr>
          </a:p>
          <a:p>
            <a:pPr>
              <a:buNone/>
            </a:pPr>
            <a:endParaRPr lang="en-US" sz="1400" b="1" i="0" kern="1200" dirty="0">
              <a:solidFill>
                <a:schemeClr val="tx1"/>
              </a:solidFill>
              <a:effectLst/>
              <a:latin typeface="+mn-lt"/>
              <a:ea typeface="Calibri"/>
              <a:cs typeface="Calibri"/>
            </a:endParaRPr>
          </a:p>
          <a:p>
            <a:pPr>
              <a:buNone/>
            </a:pPr>
            <a:r>
              <a:rPr lang="en-US" sz="2000" b="1" dirty="0"/>
              <a:t>And remember: Widowed clients don’t need all the answers right away—they need someone to help them ask the right questions, in the right order, with patience and care.</a:t>
            </a:r>
          </a:p>
          <a:p>
            <a:pPr>
              <a:buNone/>
            </a:pPr>
            <a:endParaRPr lang="en-US" sz="2000" b="0" i="0" kern="1200" dirty="0">
              <a:solidFill>
                <a:schemeClr val="tx1"/>
              </a:solidFill>
              <a:effectLst/>
              <a:latin typeface="+mn-lt"/>
              <a:ea typeface="Calibri"/>
              <a:cs typeface="Calibri"/>
            </a:endParaRPr>
          </a:p>
          <a:p>
            <a:pPr>
              <a:buNone/>
            </a:pPr>
            <a:r>
              <a:rPr lang="en-US" sz="2000" b="0" i="0" kern="1200" dirty="0">
                <a:solidFill>
                  <a:schemeClr val="tx1"/>
                </a:solidFill>
                <a:effectLst/>
                <a:latin typeface="+mn-lt"/>
                <a:ea typeface="Calibri"/>
                <a:cs typeface="Calibri"/>
              </a:rPr>
              <a:t>NEXT</a:t>
            </a:r>
            <a:endParaRPr lang="en-US" sz="1400" b="0" i="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7F2C55B7-E16E-2A25-EEF6-9673E5953C05}"/>
              </a:ext>
            </a:extLst>
          </p:cNvPr>
          <p:cNvSpPr>
            <a:spLocks noGrp="1"/>
          </p:cNvSpPr>
          <p:nvPr>
            <p:ph type="sldNum" sz="quarter" idx="5"/>
          </p:nvPr>
        </p:nvSpPr>
        <p:spPr/>
        <p:txBody>
          <a:bodyPr/>
          <a:lstStyle/>
          <a:p>
            <a:fld id="{0F670BB1-0AE6-4A33-9B5F-D839C2EAFD83}" type="slidenum">
              <a:rPr lang="en-US" smtClean="0"/>
              <a:t>21</a:t>
            </a:fld>
            <a:endParaRPr lang="en-US"/>
          </a:p>
        </p:txBody>
      </p:sp>
    </p:spTree>
    <p:extLst>
      <p:ext uri="{BB962C8B-B14F-4D97-AF65-F5344CB8AC3E}">
        <p14:creationId xmlns:p14="http://schemas.microsoft.com/office/powerpoint/2010/main" val="1443119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0374-2642-E538-2E30-176AAC31B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45999-9D6E-A9D9-C6DF-94D8E59EE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7DC2E-BDBC-3BA9-2DF2-23A622391FA3}"/>
              </a:ext>
            </a:extLst>
          </p:cNvPr>
          <p:cNvSpPr>
            <a:spLocks noGrp="1"/>
          </p:cNvSpPr>
          <p:nvPr>
            <p:ph type="body" idx="1"/>
          </p:nvPr>
        </p:nvSpPr>
        <p:spPr/>
        <p:txBody>
          <a:bodyPr/>
          <a:lstStyle/>
          <a:p>
            <a:pPr>
              <a:buNone/>
            </a:pPr>
            <a:r>
              <a:rPr lang="en-US" sz="3200" b="1" dirty="0"/>
              <a:t>Let’s continue with taxes. While we've already discussed the "widow's tax,” several proactive tax strategies can significantly benefit your widowed clients.</a:t>
            </a:r>
          </a:p>
          <a:p>
            <a:pPr>
              <a:buNone/>
            </a:pPr>
            <a:endParaRPr lang="en-US" sz="3200" dirty="0"/>
          </a:p>
          <a:p>
            <a:pPr>
              <a:buNone/>
            </a:pPr>
            <a:r>
              <a:rPr lang="en-US" sz="3200" dirty="0"/>
              <a:t>You should understand that the year of death presents a valuable opportunity, as the surviving spouse can still file jointly. </a:t>
            </a:r>
          </a:p>
          <a:p>
            <a:pPr>
              <a:buNone/>
            </a:pPr>
            <a:endParaRPr lang="en-US" sz="3200" dirty="0"/>
          </a:p>
          <a:p>
            <a:pPr>
              <a:buNone/>
            </a:pPr>
            <a:r>
              <a:rPr lang="en-US" sz="3200" dirty="0"/>
              <a:t>This creates an ideal window for Roth conversions at lower tax rates, potentially saving substantial amounts over their lifetime while eliminating future RMDs that could trigger Medicare premium surcharges.</a:t>
            </a:r>
          </a:p>
          <a:p>
            <a:pPr>
              <a:buNone/>
            </a:pPr>
            <a:endParaRPr lang="en-US" sz="3200" dirty="0"/>
          </a:p>
          <a:p>
            <a:pPr>
              <a:buNone/>
            </a:pPr>
            <a:r>
              <a:rPr lang="en-US" sz="3200" b="1" dirty="0"/>
              <a:t>For clients with sufficient income from other sources, disclaiming inherited IRA assets to contingent beneficiaries (typically adult children) might make sense if those heirs are in lower tax brackets. Conversely, retaining the IRA and leaving taxable accounts to heirs may be preferable if children are in higher brackets.</a:t>
            </a:r>
          </a:p>
          <a:p>
            <a:pPr>
              <a:buNone/>
            </a:pPr>
            <a:endParaRPr lang="en-US" sz="3200" dirty="0"/>
          </a:p>
          <a:p>
            <a:pPr>
              <a:buNone/>
            </a:pPr>
            <a:r>
              <a:rPr lang="en-US" sz="3200" dirty="0"/>
              <a:t>The step-up in basis for taxable investments creates opportunities to sell appreciated inherited assets without triggering capital gains tax. This allows your client to raise cash if funds are needed for expenses or for diversification, if there were concentrated positions that might have been too costly to adjust previously due to large embedded gains. </a:t>
            </a:r>
          </a:p>
          <a:p>
            <a:pPr>
              <a:buNone/>
            </a:pPr>
            <a:endParaRPr lang="en-US" sz="3200" dirty="0"/>
          </a:p>
          <a:p>
            <a:r>
              <a:rPr lang="en-US" sz="3200" b="1" dirty="0"/>
              <a:t>Finally, remind clients about the home sale exclusion window. If they're considering selling their primary residence, they can exclude up to $500,000 in capital gains (versus $250,000 for single filers) if they sell within two years of their spouse's death. This can represent significant tax savings and should factor into housing transition timing decisions.</a:t>
            </a:r>
          </a:p>
          <a:p>
            <a:endParaRPr lang="en-US" sz="3200" b="1" dirty="0"/>
          </a:p>
          <a:p>
            <a:r>
              <a:rPr lang="en-US" sz="4400" dirty="0"/>
              <a:t>When you show up with empathy and clarity during this chapter, you’re not just providing solid advice and solving problems—you’re becoming the advisor they’ll trust for the rest of their life.</a:t>
            </a:r>
          </a:p>
          <a:p>
            <a:endParaRPr lang="en-US" sz="4400" b="1" dirty="0"/>
          </a:p>
          <a:p>
            <a:r>
              <a:rPr lang="en-US" sz="4400" b="1" dirty="0"/>
              <a:t>Let’s return to Maria’s story.</a:t>
            </a:r>
            <a:endParaRPr lang="en-US" sz="3200" b="1" dirty="0"/>
          </a:p>
          <a:p>
            <a:pPr>
              <a:buNone/>
            </a:pPr>
            <a:endParaRPr lang="en-US" sz="2000" b="0" i="0" kern="1200" dirty="0">
              <a:solidFill>
                <a:schemeClr val="tx1"/>
              </a:solidFill>
              <a:effectLst/>
              <a:latin typeface="+mn-lt"/>
              <a:ea typeface="Calibri"/>
              <a:cs typeface="Calibri"/>
            </a:endParaRPr>
          </a:p>
          <a:p>
            <a:pPr>
              <a:buNone/>
            </a:pPr>
            <a:r>
              <a:rPr lang="en-US" sz="2000" b="0" i="0" kern="1200" dirty="0">
                <a:solidFill>
                  <a:schemeClr val="tx1"/>
                </a:solidFill>
                <a:effectLst/>
                <a:latin typeface="+mn-lt"/>
                <a:ea typeface="Calibri"/>
                <a:cs typeface="Calibri"/>
              </a:rPr>
              <a:t>NEXT</a:t>
            </a:r>
          </a:p>
          <a:p>
            <a:pPr>
              <a:buNone/>
            </a:pPr>
            <a:endParaRPr lang="en-US" sz="2000" b="0" i="0" kern="1200" dirty="0">
              <a:solidFill>
                <a:schemeClr val="tx1"/>
              </a:solidFill>
              <a:effectLst/>
              <a:latin typeface="+mn-lt"/>
              <a:ea typeface="Calibri"/>
              <a:cs typeface="Calibri"/>
            </a:endParaRPr>
          </a:p>
          <a:p>
            <a:pPr>
              <a:buNone/>
            </a:pPr>
            <a:endParaRPr lang="en-US" sz="2000" b="0" i="0" kern="1200" dirty="0">
              <a:solidFill>
                <a:schemeClr val="tx1"/>
              </a:solidFill>
              <a:effectLst/>
              <a:latin typeface="+mn-lt"/>
              <a:ea typeface="Calibri"/>
              <a:cs typeface="Calibri"/>
            </a:endParaRPr>
          </a:p>
          <a:p>
            <a:pPr>
              <a:buNone/>
            </a:pPr>
            <a:r>
              <a:rPr lang="en-US" sz="2000" dirty="0"/>
              <a:t>Income-Related Monthly Adjustment Amounts (IRMAAs) are additional premium charges applied to Medicare Part B and Part D for higher-income beneficiaries. Let me explain how they work and provide an example of how Roth conversions can help avoid them:</a:t>
            </a:r>
          </a:p>
          <a:p>
            <a:pPr>
              <a:buNone/>
            </a:pPr>
            <a:endParaRPr lang="en-US" sz="2000" dirty="0"/>
          </a:p>
          <a:p>
            <a:pPr>
              <a:buNone/>
            </a:pPr>
            <a:r>
              <a:rPr lang="en-US" sz="2000" b="1" dirty="0"/>
              <a:t>Medicare Premium Surcharges Explained</a:t>
            </a:r>
          </a:p>
          <a:p>
            <a:pPr>
              <a:buNone/>
            </a:pPr>
            <a:r>
              <a:rPr lang="en-US" sz="2000" dirty="0"/>
              <a:t>Medicare Part B and Part D premiums increase when your Modified Adjusted Gross Income (MAGI) exceeds certain thresholds. These surcharges are called IRMAAs, and they're determined based on your tax return from two years prior.</a:t>
            </a:r>
          </a:p>
          <a:p>
            <a:pPr>
              <a:buNone/>
            </a:pPr>
            <a:endParaRPr lang="en-US" sz="2000" dirty="0"/>
          </a:p>
          <a:p>
            <a:pPr>
              <a:buNone/>
            </a:pPr>
            <a:r>
              <a:rPr lang="en-US" sz="2000" b="1" dirty="0"/>
              <a:t>Example of IRMAA Impact:</a:t>
            </a:r>
          </a:p>
          <a:p>
            <a:pPr>
              <a:buNone/>
            </a:pPr>
            <a:r>
              <a:rPr lang="en-US" sz="2000" dirty="0"/>
              <a:t>In 2025, a single filer with MAGI below $97,000 would pay the standard Medicare Part B premium (approximately $174.70/month). But if their MAGI exceeds this threshold, they enter the first IRMAA tier:</a:t>
            </a:r>
          </a:p>
          <a:p>
            <a:pPr>
              <a:buFont typeface="Arial" panose="020B0604020202020204" pitchFamily="34" charset="0"/>
              <a:buChar char="•"/>
            </a:pPr>
            <a:r>
              <a:rPr lang="en-US" sz="2000" dirty="0"/>
              <a:t>Standard premium: $174.70/month = $2,096/year</a:t>
            </a:r>
          </a:p>
          <a:p>
            <a:pPr>
              <a:buFont typeface="Arial" panose="020B0604020202020204" pitchFamily="34" charset="0"/>
              <a:buChar char="•"/>
            </a:pPr>
            <a:r>
              <a:rPr lang="en-US" sz="2000" dirty="0"/>
              <a:t>First IRMAA tier: $174.70 + $69.90 = $244.60/month = $2,935/year</a:t>
            </a:r>
          </a:p>
          <a:p>
            <a:pPr>
              <a:buFont typeface="Arial" panose="020B0604020202020204" pitchFamily="34" charset="0"/>
              <a:buChar char="•"/>
            </a:pPr>
            <a:r>
              <a:rPr lang="en-US" sz="2000" dirty="0"/>
              <a:t>Additional annual cost: $839</a:t>
            </a:r>
          </a:p>
          <a:p>
            <a:pPr>
              <a:buNone/>
            </a:pPr>
            <a:endParaRPr lang="en-US" sz="2000" dirty="0"/>
          </a:p>
          <a:p>
            <a:pPr>
              <a:buNone/>
            </a:pPr>
            <a:r>
              <a:rPr lang="en-US" sz="2000" dirty="0"/>
              <a:t>Higher income tiers face progressively larger surcharges, with the highest tier paying around $560/month for Part B (more than triple the standard premium).</a:t>
            </a:r>
          </a:p>
          <a:p>
            <a:pPr>
              <a:buNone/>
            </a:pPr>
            <a:endParaRPr lang="en-US" sz="2000" dirty="0"/>
          </a:p>
          <a:p>
            <a:pPr>
              <a:buNone/>
            </a:pPr>
            <a:r>
              <a:rPr lang="en-US" sz="2000" b="1" dirty="0"/>
              <a:t>RMDs and IRMAA Connection:</a:t>
            </a:r>
          </a:p>
          <a:p>
            <a:pPr>
              <a:buNone/>
            </a:pPr>
            <a:r>
              <a:rPr lang="en-US" sz="2000" dirty="0"/>
              <a:t>When a widow inherits her spouse's IRA and combines it with her own, the Required Minimum Distributions (RMDs) starting at age 73 could push her income into higher IRMAA brackets.</a:t>
            </a:r>
          </a:p>
          <a:p>
            <a:pPr>
              <a:buNone/>
            </a:pPr>
            <a:endParaRPr lang="en-US" sz="2000" dirty="0"/>
          </a:p>
          <a:p>
            <a:pPr>
              <a:buNone/>
            </a:pPr>
            <a:r>
              <a:rPr lang="en-US" sz="2000" dirty="0"/>
              <a:t>For example, a widow with:</a:t>
            </a:r>
          </a:p>
          <a:p>
            <a:pPr>
              <a:buFont typeface="Arial" panose="020B0604020202020204" pitchFamily="34" charset="0"/>
              <a:buChar char="•"/>
            </a:pPr>
            <a:r>
              <a:rPr lang="en-US" sz="2000" dirty="0"/>
              <a:t>$1,500,000 in combined traditional IRAs</a:t>
            </a:r>
          </a:p>
          <a:p>
            <a:pPr>
              <a:buFont typeface="Arial" panose="020B0604020202020204" pitchFamily="34" charset="0"/>
              <a:buChar char="•"/>
            </a:pPr>
            <a:r>
              <a:rPr lang="en-US" sz="2000" dirty="0"/>
              <a:t>Social Security of $35,000/year</a:t>
            </a:r>
          </a:p>
          <a:p>
            <a:pPr>
              <a:buFont typeface="Arial" panose="020B0604020202020204" pitchFamily="34" charset="0"/>
              <a:buChar char="•"/>
            </a:pPr>
            <a:r>
              <a:rPr lang="en-US" sz="2000" dirty="0"/>
              <a:t>Other income of $30,000/year</a:t>
            </a:r>
          </a:p>
          <a:p>
            <a:pPr>
              <a:buNone/>
            </a:pPr>
            <a:endParaRPr lang="en-US" sz="2000" dirty="0"/>
          </a:p>
          <a:p>
            <a:pPr>
              <a:buNone/>
            </a:pPr>
            <a:r>
              <a:rPr lang="en-US" sz="2000" dirty="0"/>
              <a:t>At age 73, her RMD would be approximately $54,750 ($1,500,000 ÷ 27.4 first year distribution factor). This pushes her total income to $119,750, potentially triggering IRMAA surcharges that could cost thousands in additional Medicare premiums annually.</a:t>
            </a:r>
          </a:p>
          <a:p>
            <a:pPr>
              <a:buNone/>
            </a:pPr>
            <a:endParaRPr lang="en-US" sz="2000" dirty="0"/>
          </a:p>
          <a:p>
            <a:pPr>
              <a:buNone/>
            </a:pPr>
            <a:r>
              <a:rPr lang="en-US" sz="2000" b="1" dirty="0"/>
              <a:t>Roth Conversion Strategy:</a:t>
            </a:r>
          </a:p>
          <a:p>
            <a:pPr>
              <a:buNone/>
            </a:pPr>
            <a:r>
              <a:rPr lang="en-US" sz="2000" dirty="0"/>
              <a:t>By converting some traditional IRA funds to Roth during the year of death while still filing jointly:</a:t>
            </a:r>
          </a:p>
          <a:p>
            <a:pPr>
              <a:buFont typeface="+mj-lt"/>
              <a:buAutoNum type="arabicPeriod"/>
            </a:pPr>
            <a:r>
              <a:rPr lang="en-US" sz="2000" dirty="0"/>
              <a:t>She pays taxes at lower joint filing rates</a:t>
            </a:r>
          </a:p>
          <a:p>
            <a:pPr>
              <a:buFont typeface="+mj-lt"/>
              <a:buAutoNum type="arabicPeriod"/>
            </a:pPr>
            <a:r>
              <a:rPr lang="en-US" sz="2000" dirty="0"/>
              <a:t>She reduces future RMDs from the traditional IRA</a:t>
            </a:r>
          </a:p>
          <a:p>
            <a:pPr>
              <a:buFont typeface="+mj-lt"/>
              <a:buAutoNum type="arabicPeriod"/>
            </a:pPr>
            <a:r>
              <a:rPr lang="en-US" sz="2000" dirty="0"/>
              <a:t>She avoids having Roth withdrawals count toward IRMAA calculations</a:t>
            </a:r>
          </a:p>
          <a:p>
            <a:endParaRPr lang="en-US" sz="2000" dirty="0"/>
          </a:p>
          <a:p>
            <a:r>
              <a:rPr lang="en-US" sz="2000" dirty="0"/>
              <a:t>This strategy requires careful planning about how much to convert each year, balancing immediate tax costs against long-term Medicare premium savings.</a:t>
            </a:r>
          </a:p>
          <a:p>
            <a:pPr>
              <a:buNone/>
            </a:pPr>
            <a:endParaRPr lang="en-US" sz="1400" b="0" i="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781CDC5A-9635-4198-AB49-150D2B748927}"/>
              </a:ext>
            </a:extLst>
          </p:cNvPr>
          <p:cNvSpPr>
            <a:spLocks noGrp="1"/>
          </p:cNvSpPr>
          <p:nvPr>
            <p:ph type="sldNum" sz="quarter" idx="5"/>
          </p:nvPr>
        </p:nvSpPr>
        <p:spPr/>
        <p:txBody>
          <a:bodyPr/>
          <a:lstStyle/>
          <a:p>
            <a:fld id="{0F670BB1-0AE6-4A33-9B5F-D839C2EAFD83}" type="slidenum">
              <a:rPr lang="en-US" smtClean="0"/>
              <a:t>22</a:t>
            </a:fld>
            <a:endParaRPr lang="en-US"/>
          </a:p>
        </p:txBody>
      </p:sp>
    </p:spTree>
    <p:extLst>
      <p:ext uri="{BB962C8B-B14F-4D97-AF65-F5344CB8AC3E}">
        <p14:creationId xmlns:p14="http://schemas.microsoft.com/office/powerpoint/2010/main" val="3917764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1" dirty="0"/>
              <a:t>John has passed. Maria’s caring for Jake on her own. And the money is running out. Let’s pick up our story…</a:t>
            </a:r>
            <a:br>
              <a:rPr lang="en-US" sz="1400" b="1" dirty="0"/>
            </a:br>
            <a:endParaRPr lang="en-US" sz="1400" b="1" dirty="0"/>
          </a:p>
          <a:p>
            <a:pPr marL="171450" indent="-171450">
              <a:buFont typeface="Arial" panose="020B0604020202020204" pitchFamily="34" charset="0"/>
              <a:buChar char="•"/>
            </a:pPr>
            <a:r>
              <a:rPr lang="en-US" sz="1400" b="1" dirty="0"/>
              <a:t>In early 2022, Maria heard a podcast about </a:t>
            </a:r>
            <a:r>
              <a:rPr lang="en-US" sz="1400" b="1" dirty="0">
                <a:hlinkClick r:id="rId3"/>
              </a:rPr>
              <a:t>Wings for Widows</a:t>
            </a:r>
            <a:r>
              <a:rPr lang="en-US" sz="1400" b="1" dirty="0"/>
              <a:t> and wondered if this was the help she needed.  She contacted us and was paired with Don, one of our volunteer CFP coaches.</a:t>
            </a:r>
            <a:endParaRPr lang="en-US" sz="1400" b="1" dirty="0">
              <a:cs typeface="Calibri"/>
            </a:endParaRPr>
          </a:p>
          <a:p>
            <a:endParaRPr lang="en-US" sz="1400" b="1" dirty="0"/>
          </a:p>
          <a:p>
            <a:pPr marL="171450" indent="-171450">
              <a:buFont typeface="Arial" panose="020B0604020202020204" pitchFamily="34" charset="0"/>
              <a:buChar char="•"/>
            </a:pPr>
            <a:r>
              <a:rPr lang="en-US" sz="1400" b="1" dirty="0"/>
              <a:t>Maria began meeting with Don, taking inventory of all her finances.  After accounting for the mortgage, the property’s up-keep expenses, and the cost of Jake’s care, Maria and Don found that she was going to be short about $50,000 every year if they stayed in their current home.  </a:t>
            </a:r>
            <a:br>
              <a:rPr lang="en-US" sz="1400" b="1" dirty="0">
                <a:cs typeface="+mn-lt"/>
              </a:rPr>
            </a:br>
            <a:endParaRPr lang="en-US" sz="1400" b="1" dirty="0"/>
          </a:p>
          <a:p>
            <a:pPr marL="171450" indent="-171450">
              <a:buFont typeface="Arial" panose="020B0604020202020204" pitchFamily="34" charset="0"/>
              <a:buChar char="•"/>
            </a:pPr>
            <a:r>
              <a:rPr lang="en-US" sz="1400" b="1" dirty="0"/>
              <a:t>Selling your dream home and uprooting a disabled person is a difficult decision for anyone; in Maria’s case, Jake loved their horses, and riding was great therapy for him. Maria really struggled with what she knew, ultimately, she HAD to do. </a:t>
            </a:r>
            <a:endParaRPr lang="en-US" sz="1400" b="1" dirty="0">
              <a:cs typeface="Calibri" panose="020F0502020204030204"/>
            </a:endParaRPr>
          </a:p>
          <a:p>
            <a:endParaRPr lang="en-US" sz="1400" b="1" dirty="0"/>
          </a:p>
          <a:p>
            <a:pPr marL="171450" indent="-171450">
              <a:buFont typeface="Arial" panose="020B0604020202020204" pitchFamily="34" charset="0"/>
              <a:buChar char="•"/>
            </a:pPr>
            <a:r>
              <a:rPr lang="en-US" sz="1400" b="1" dirty="0"/>
              <a:t>Downsizing would allow her to pay off the mortgage, get out of debt, and continue staying at home to care for Jake – all without straining her finances.  Maria and Don also found that there would be enough money left over, carefully invested, to pay for Jake’s care for the rest of his life. </a:t>
            </a:r>
            <a:endParaRPr lang="en-US" sz="1400" b="1" dirty="0">
              <a:cs typeface="Calibri"/>
            </a:endParaRPr>
          </a:p>
          <a:p>
            <a:pPr marL="171450" indent="-171450">
              <a:buFont typeface="Arial" panose="020B0604020202020204" pitchFamily="34" charset="0"/>
              <a:buChar char="•"/>
            </a:pPr>
            <a:endParaRPr lang="en-US" sz="1400" b="1" dirty="0"/>
          </a:p>
          <a:p>
            <a:pPr marL="0" indent="0">
              <a:buFont typeface="Arial" panose="020B0604020202020204" pitchFamily="34" charset="0"/>
              <a:buNone/>
            </a:pPr>
            <a:r>
              <a:rPr lang="en-US" sz="1400" b="1" dirty="0"/>
              <a:t>CLICK</a:t>
            </a:r>
            <a:endParaRPr lang="en-US" sz="1400" b="1" dirty="0">
              <a:cs typeface="Calibri"/>
            </a:endParaRPr>
          </a:p>
          <a:p>
            <a:endParaRPr lang="en-US" sz="1400" b="1" dirty="0"/>
          </a:p>
          <a:p>
            <a:pPr marL="171450" indent="-171450">
              <a:buFont typeface="Arial" panose="020B0604020202020204" pitchFamily="34" charset="0"/>
              <a:buChar char="•"/>
            </a:pPr>
            <a:r>
              <a:rPr lang="en-US" sz="1400" b="1" dirty="0"/>
              <a:t>Today, Maria is so thankful for Don and how he approached her situation.  </a:t>
            </a:r>
            <a:br>
              <a:rPr lang="en-US" sz="1400" b="1" dirty="0">
                <a:cs typeface="+mn-lt"/>
              </a:rPr>
            </a:br>
            <a:endParaRPr lang="en-US" sz="1400" b="1" dirty="0"/>
          </a:p>
          <a:p>
            <a:pPr marL="171450" indent="-171450">
              <a:buFont typeface="Arial" panose="020B0604020202020204" pitchFamily="34" charset="0"/>
              <a:buChar char="•"/>
            </a:pPr>
            <a:r>
              <a:rPr lang="en-US" sz="1400" b="1" dirty="0"/>
              <a:t>She said, “I never had to be defensive about anything. Don wasn’t judgmental.  He just asked that I do the homework and then we would talk about possible next steps.  </a:t>
            </a:r>
          </a:p>
          <a:p>
            <a:pPr marL="171450" indent="-171450">
              <a:buFont typeface="Arial" panose="020B0604020202020204" pitchFamily="34" charset="0"/>
              <a:buChar char="•"/>
            </a:pPr>
            <a:endParaRPr lang="en-US" sz="1400" b="1" dirty="0"/>
          </a:p>
          <a:p>
            <a:pPr marL="171450" indent="-171450">
              <a:buFont typeface="Arial" panose="020B0604020202020204" pitchFamily="34" charset="0"/>
              <a:buChar char="•"/>
            </a:pPr>
            <a:r>
              <a:rPr lang="en-US" sz="1400" b="1" dirty="0"/>
              <a:t>Don and Wings for Widows were precisely what I needed during the most stressful and challenging time in my life.”</a:t>
            </a:r>
          </a:p>
          <a:p>
            <a:pPr marL="171450" indent="-171450">
              <a:buFont typeface="Arial" panose="020B0604020202020204" pitchFamily="34" charset="0"/>
              <a:buChar char="•"/>
            </a:pPr>
            <a:endParaRPr lang="en-US" sz="1400" b="1" dirty="0">
              <a:ea typeface="Calibri" panose="020F0502020204030204"/>
              <a:cs typeface="Calibri" panose="020F0502020204030204"/>
            </a:endParaRPr>
          </a:p>
          <a:p>
            <a:pPr marL="0" indent="0">
              <a:buFont typeface="Arial" panose="020B0604020202020204" pitchFamily="34" charset="0"/>
              <a:buNone/>
            </a:pPr>
            <a:r>
              <a:rPr lang="en-US" sz="1400" b="1" dirty="0">
                <a:ea typeface="Calibri" panose="020F0502020204030204"/>
                <a:cs typeface="Calibri" panose="020F0502020204030204"/>
              </a:rPr>
              <a:t>This story had a happy outcome; many do not, unfortunately. You get to help write the endings of your clients’ stories. Work passionately to do so. </a:t>
            </a:r>
            <a:endParaRPr lang="en-US" dirty="0">
              <a:ea typeface="Calibri" panose="020F0502020204030204"/>
              <a:cs typeface="Calibri" panose="020F0502020204030204"/>
            </a:endParaRPr>
          </a:p>
          <a:p>
            <a:endParaRPr lang="en-US" sz="1400" b="1" dirty="0">
              <a:cs typeface="Calibri" panose="020F0502020204030204"/>
            </a:endParaRPr>
          </a:p>
          <a:p>
            <a:r>
              <a:rPr lang="en-US" sz="1400" b="1" dirty="0">
                <a:cs typeface="Calibri" panose="020F0502020204030204"/>
              </a:rPr>
              <a:t>NEXT</a:t>
            </a:r>
          </a:p>
          <a:p>
            <a:endParaRPr lang="en-US" sz="1400" dirty="0">
              <a:cs typeface="Calibri"/>
            </a:endParaRPr>
          </a:p>
        </p:txBody>
      </p:sp>
      <p:sp>
        <p:nvSpPr>
          <p:cNvPr id="4" name="Slide Number Placeholder 3"/>
          <p:cNvSpPr>
            <a:spLocks noGrp="1"/>
          </p:cNvSpPr>
          <p:nvPr>
            <p:ph type="sldNum" sz="quarter" idx="5"/>
          </p:nvPr>
        </p:nvSpPr>
        <p:spPr/>
        <p:txBody>
          <a:bodyPr/>
          <a:lstStyle/>
          <a:p>
            <a:fld id="{0F670BB1-0AE6-4A33-9B5F-D839C2EAFD83}" type="slidenum">
              <a:rPr lang="en-US" smtClean="0"/>
              <a:t>23</a:t>
            </a:fld>
            <a:endParaRPr lang="en-US"/>
          </a:p>
        </p:txBody>
      </p:sp>
    </p:spTree>
    <p:extLst>
      <p:ext uri="{BB962C8B-B14F-4D97-AF65-F5344CB8AC3E}">
        <p14:creationId xmlns:p14="http://schemas.microsoft.com/office/powerpoint/2010/main" val="3358040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07860-1C8E-F8C9-7E2E-628EFD9BF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ABF32-A61E-B13E-62E1-F1AB73E0D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24D63-242C-631C-CF79-D1EC9FABDE07}"/>
              </a:ext>
            </a:extLst>
          </p:cNvPr>
          <p:cNvSpPr>
            <a:spLocks noGrp="1"/>
          </p:cNvSpPr>
          <p:nvPr>
            <p:ph type="body" idx="1"/>
          </p:nvPr>
        </p:nvSpPr>
        <p:spPr/>
        <p:txBody>
          <a:bodyPr/>
          <a:lstStyle/>
          <a:p>
            <a:pPr defTabSz="902604">
              <a:lnSpc>
                <a:spcPct val="90000"/>
              </a:lnSpc>
              <a:spcBef>
                <a:spcPts val="1006"/>
              </a:spcBef>
              <a:buClr>
                <a:srgbClr val="DC8F14"/>
              </a:buClr>
              <a:defRPr/>
            </a:pPr>
            <a:r>
              <a:rPr lang="en-US" sz="1400" b="1" dirty="0">
                <a:solidFill>
                  <a:srgbClr val="000000"/>
                </a:solidFill>
                <a:latin typeface="+mn-lt"/>
              </a:rPr>
              <a:t>Finally, there are resources for you if you want to learn more.</a:t>
            </a:r>
          </a:p>
          <a:p>
            <a:pPr defTabSz="902604">
              <a:lnSpc>
                <a:spcPct val="90000"/>
              </a:lnSpc>
              <a:spcBef>
                <a:spcPts val="1006"/>
              </a:spcBef>
              <a:buClr>
                <a:srgbClr val="DC8F14"/>
              </a:buClr>
              <a:defRPr/>
            </a:pPr>
            <a:endParaRPr lang="en-US" sz="1400" b="1" dirty="0">
              <a:solidFill>
                <a:srgbClr val="000000"/>
              </a:solidFill>
              <a:latin typeface="+mn-lt"/>
            </a:endParaRPr>
          </a:p>
          <a:p>
            <a:pPr defTabSz="902604">
              <a:lnSpc>
                <a:spcPct val="90000"/>
              </a:lnSpc>
              <a:spcBef>
                <a:spcPts val="1006"/>
              </a:spcBef>
              <a:buClr>
                <a:srgbClr val="DC8F14"/>
              </a:buClr>
              <a:defRPr/>
            </a:pPr>
            <a:r>
              <a:rPr lang="en-US" sz="1400" b="1" dirty="0">
                <a:solidFill>
                  <a:srgbClr val="000000"/>
                </a:solidFill>
                <a:latin typeface="+mn-lt"/>
              </a:rPr>
              <a:t>In my free 25-page eBook, "Navigating New Beginnings: A Financial Advisor's Guide to Supporting Widowed Clients," I explore the topics I shared today with specific advice, recommendations, and tasks that advisors should understand regarding their widowed clients.</a:t>
            </a:r>
            <a:r>
              <a:rPr lang="en-US" sz="1400" b="1" dirty="0">
                <a:solidFill>
                  <a:srgbClr val="3C3D78"/>
                </a:solidFill>
              </a:rPr>
              <a:t> </a:t>
            </a:r>
          </a:p>
          <a:p>
            <a:pPr defTabSz="902604">
              <a:lnSpc>
                <a:spcPct val="90000"/>
              </a:lnSpc>
              <a:spcBef>
                <a:spcPts val="1006"/>
              </a:spcBef>
              <a:buClr>
                <a:srgbClr val="DC8F14"/>
              </a:buClr>
              <a:defRPr/>
            </a:pPr>
            <a:endParaRPr lang="en-US" sz="1400" b="1" i="0" dirty="0">
              <a:solidFill>
                <a:srgbClr val="3C3D78"/>
              </a:solidFill>
              <a:effectLst/>
              <a:latin typeface="+mn-lt"/>
              <a:ea typeface="Calibri"/>
              <a:cs typeface="Calibri"/>
            </a:endParaRPr>
          </a:p>
          <a:p>
            <a:pPr defTabSz="902604">
              <a:lnSpc>
                <a:spcPct val="90000"/>
              </a:lnSpc>
              <a:spcBef>
                <a:spcPts val="1006"/>
              </a:spcBef>
              <a:buClr>
                <a:srgbClr val="DC8F14"/>
              </a:buClr>
              <a:defRPr/>
            </a:pPr>
            <a:r>
              <a:rPr lang="en-US" sz="1400" b="1" i="0" dirty="0">
                <a:solidFill>
                  <a:srgbClr val="3C3D78"/>
                </a:solidFill>
                <a:effectLst/>
                <a:latin typeface="+mn-lt"/>
                <a:ea typeface="Calibri"/>
                <a:cs typeface="Calibri"/>
              </a:rPr>
              <a:t>Scan the code to download it. </a:t>
            </a:r>
          </a:p>
          <a:p>
            <a:pPr defTabSz="902604">
              <a:lnSpc>
                <a:spcPct val="90000"/>
              </a:lnSpc>
              <a:spcBef>
                <a:spcPts val="1006"/>
              </a:spcBef>
              <a:buClr>
                <a:srgbClr val="DC8F14"/>
              </a:buClr>
              <a:defRPr/>
            </a:pPr>
            <a:endParaRPr lang="en-US" sz="1400" b="1" i="0" dirty="0">
              <a:solidFill>
                <a:srgbClr val="3C3D78"/>
              </a:solidFill>
              <a:effectLst/>
              <a:latin typeface="+mn-lt"/>
              <a:ea typeface="Calibri"/>
              <a:cs typeface="Calibri"/>
            </a:endParaRPr>
          </a:p>
          <a:p>
            <a:pPr defTabSz="902604">
              <a:lnSpc>
                <a:spcPct val="90000"/>
              </a:lnSpc>
              <a:spcBef>
                <a:spcPts val="1006"/>
              </a:spcBef>
              <a:buClr>
                <a:srgbClr val="DC8F14"/>
              </a:buClr>
              <a:defRPr/>
            </a:pPr>
            <a:r>
              <a:rPr lang="en-US" sz="1400" b="1" i="0" dirty="0">
                <a:solidFill>
                  <a:srgbClr val="3C3D78"/>
                </a:solidFill>
                <a:effectLst/>
                <a:latin typeface="+mn-lt"/>
                <a:ea typeface="Calibri"/>
                <a:cs typeface="Calibri"/>
              </a:rPr>
              <a:t>NEXT</a:t>
            </a:r>
          </a:p>
          <a:p>
            <a:pPr defTabSz="902604">
              <a:lnSpc>
                <a:spcPct val="90000"/>
              </a:lnSpc>
              <a:spcBef>
                <a:spcPts val="1006"/>
              </a:spcBef>
              <a:buClr>
                <a:srgbClr val="DC8F14"/>
              </a:buClr>
              <a:defRPr/>
            </a:pPr>
            <a:endParaRPr lang="en-US" sz="1400" b="1" i="0" dirty="0">
              <a:solidFill>
                <a:srgbClr val="3C3D78"/>
              </a:solidFill>
              <a:effectLst/>
              <a:latin typeface="+mn-lt"/>
            </a:endParaRPr>
          </a:p>
          <a:p>
            <a:pPr defTabSz="902604">
              <a:lnSpc>
                <a:spcPct val="90000"/>
              </a:lnSpc>
              <a:spcBef>
                <a:spcPts val="1006"/>
              </a:spcBef>
              <a:buClr>
                <a:srgbClr val="DC8F14"/>
              </a:buClr>
              <a:defRPr/>
            </a:pPr>
            <a:endParaRPr lang="en-US" sz="1400" b="1" i="0" dirty="0">
              <a:solidFill>
                <a:srgbClr val="3C3D78"/>
              </a:solidFill>
              <a:effectLst/>
              <a:latin typeface="+mn-lt"/>
            </a:endParaRPr>
          </a:p>
          <a:p>
            <a:pPr defTabSz="902604">
              <a:lnSpc>
                <a:spcPct val="90000"/>
              </a:lnSpc>
              <a:spcBef>
                <a:spcPts val="1006"/>
              </a:spcBef>
              <a:buClr>
                <a:srgbClr val="DC8F14"/>
              </a:buClr>
              <a:defRPr/>
            </a:pPr>
            <a:endParaRPr lang="en-US" sz="1400" dirty="0">
              <a:solidFill>
                <a:srgbClr val="000000"/>
              </a:solidFill>
              <a:latin typeface="+mn-lt"/>
              <a:ea typeface="Calibri" panose="020F0502020204030204"/>
              <a:cs typeface="Calibri" panose="020F0502020204030204"/>
            </a:endParaRPr>
          </a:p>
          <a:p>
            <a:pPr defTabSz="902604">
              <a:lnSpc>
                <a:spcPct val="90000"/>
              </a:lnSpc>
              <a:spcBef>
                <a:spcPts val="1006"/>
              </a:spcBef>
              <a:buClr>
                <a:srgbClr val="DC8F14"/>
              </a:buClr>
              <a:defRPr/>
            </a:pPr>
            <a:endPar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7E602DC-58BE-1613-6817-522F3FAF0165}"/>
              </a:ext>
            </a:extLst>
          </p:cNvPr>
          <p:cNvSpPr>
            <a:spLocks noGrp="1"/>
          </p:cNvSpPr>
          <p:nvPr>
            <p:ph type="sldNum" sz="quarter" idx="5"/>
          </p:nvPr>
        </p:nvSpPr>
        <p:spPr/>
        <p:txBody>
          <a:bodyPr/>
          <a:lstStyle/>
          <a:p>
            <a:fld id="{0F670BB1-0AE6-4A33-9B5F-D839C2EAFD83}" type="slidenum">
              <a:rPr lang="en-US" smtClean="0"/>
              <a:t>24</a:t>
            </a:fld>
            <a:endParaRPr lang="en-US"/>
          </a:p>
        </p:txBody>
      </p:sp>
    </p:spTree>
    <p:extLst>
      <p:ext uri="{BB962C8B-B14F-4D97-AF65-F5344CB8AC3E}">
        <p14:creationId xmlns:p14="http://schemas.microsoft.com/office/powerpoint/2010/main" val="2660068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0F38B-1081-339F-9EEF-CAC2016FC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1D838-3072-000B-2441-251E4EBBE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9F41-6AA3-7CEA-8267-6C28C49348E2}"/>
              </a:ext>
            </a:extLst>
          </p:cNvPr>
          <p:cNvSpPr>
            <a:spLocks noGrp="1"/>
          </p:cNvSpPr>
          <p:nvPr>
            <p:ph type="body" idx="1"/>
          </p:nvPr>
        </p:nvSpPr>
        <p:spPr/>
        <p:txBody>
          <a:bodyPr/>
          <a:lstStyle/>
          <a:p>
            <a:pPr defTabSz="902604">
              <a:lnSpc>
                <a:spcPct val="90000"/>
              </a:lnSpc>
              <a:spcBef>
                <a:spcPts val="1006"/>
              </a:spcBef>
              <a:buClr>
                <a:srgbClr val="DC8F14"/>
              </a:buClr>
              <a:defRPr/>
            </a:pPr>
            <a:r>
              <a:rPr lang="en-US" sz="1400" b="1" i="0" dirty="0">
                <a:solidFill>
                  <a:srgbClr val="3C3D78"/>
                </a:solidFill>
                <a:effectLst/>
                <a:latin typeface="+mn-lt"/>
                <a:ea typeface="Calibri"/>
                <a:cs typeface="Calibri"/>
              </a:rPr>
              <a:t>The third edition of the “Newly Widowed Guide to Financial Wellness” was released in March this year. It’s on sale at Amazon now for thirty bucks if you care to purchase the authoritative guide on widow finance, addressing over 50 topics, including 14 worksheets, and a glossary. Nearly 300 pages. Every advisor should own a copy, and they make great gifts!</a:t>
            </a:r>
          </a:p>
          <a:p>
            <a:pPr defTabSz="902604">
              <a:lnSpc>
                <a:spcPct val="90000"/>
              </a:lnSpc>
              <a:spcBef>
                <a:spcPts val="1006"/>
              </a:spcBef>
              <a:buClr>
                <a:srgbClr val="DC8F14"/>
              </a:buClr>
              <a:defRPr/>
            </a:pPr>
            <a:endParaRPr lang="en-US" sz="1400" b="0" i="0" dirty="0">
              <a:solidFill>
                <a:srgbClr val="3C3D78"/>
              </a:solidFill>
              <a:effectLst/>
              <a:latin typeface="+mn-lt"/>
              <a:ea typeface="Calibri"/>
              <a:cs typeface="Calibri"/>
            </a:endParaRPr>
          </a:p>
          <a:p>
            <a:pPr defTabSz="902604">
              <a:lnSpc>
                <a:spcPct val="90000"/>
              </a:lnSpc>
              <a:spcBef>
                <a:spcPts val="1006"/>
              </a:spcBef>
              <a:buClr>
                <a:srgbClr val="DC8F14"/>
              </a:buClr>
              <a:defRPr/>
            </a:pPr>
            <a:r>
              <a:rPr lang="en-US" sz="1400" b="1" i="0" dirty="0">
                <a:solidFill>
                  <a:srgbClr val="3C3D78"/>
                </a:solidFill>
                <a:effectLst/>
                <a:latin typeface="+mn-lt"/>
                <a:ea typeface="Calibri"/>
                <a:cs typeface="Calibri"/>
              </a:rPr>
              <a:t>Scan the code to check it out. </a:t>
            </a:r>
          </a:p>
          <a:p>
            <a:pPr defTabSz="902604">
              <a:lnSpc>
                <a:spcPct val="90000"/>
              </a:lnSpc>
              <a:spcBef>
                <a:spcPts val="1006"/>
              </a:spcBef>
              <a:buClr>
                <a:srgbClr val="DC8F14"/>
              </a:buClr>
              <a:defRPr/>
            </a:pPr>
            <a:endParaRPr lang="en-US" sz="1400" b="1" i="0" dirty="0">
              <a:solidFill>
                <a:srgbClr val="3C3D78"/>
              </a:solidFill>
              <a:effectLst/>
              <a:latin typeface="+mn-lt"/>
              <a:ea typeface="Calibri"/>
              <a:cs typeface="Calibri"/>
            </a:endParaRPr>
          </a:p>
          <a:p>
            <a:pPr defTabSz="902604">
              <a:lnSpc>
                <a:spcPct val="90000"/>
              </a:lnSpc>
              <a:spcBef>
                <a:spcPts val="1006"/>
              </a:spcBef>
              <a:buClr>
                <a:srgbClr val="DC8F14"/>
              </a:buClr>
              <a:defRPr/>
            </a:pPr>
            <a:r>
              <a:rPr lang="en-US" sz="1400" b="1" i="0" dirty="0">
                <a:solidFill>
                  <a:srgbClr val="3C3D78"/>
                </a:solidFill>
                <a:effectLst/>
                <a:latin typeface="+mn-lt"/>
                <a:ea typeface="Calibri"/>
                <a:cs typeface="Calibri"/>
              </a:rPr>
              <a:t>NEXT</a:t>
            </a:r>
          </a:p>
          <a:p>
            <a:pPr defTabSz="902604">
              <a:lnSpc>
                <a:spcPct val="90000"/>
              </a:lnSpc>
              <a:spcBef>
                <a:spcPts val="1006"/>
              </a:spcBef>
              <a:buClr>
                <a:srgbClr val="DC8F14"/>
              </a:buClr>
              <a:defRPr/>
            </a:pPr>
            <a:endParaRPr lang="en-US" sz="1400" b="1" i="0" dirty="0">
              <a:solidFill>
                <a:srgbClr val="3C3D78"/>
              </a:solidFill>
              <a:effectLst/>
              <a:latin typeface="+mn-lt"/>
            </a:endParaRPr>
          </a:p>
          <a:p>
            <a:pPr defTabSz="902604">
              <a:lnSpc>
                <a:spcPct val="90000"/>
              </a:lnSpc>
              <a:spcBef>
                <a:spcPts val="1006"/>
              </a:spcBef>
              <a:buClr>
                <a:srgbClr val="DC8F14"/>
              </a:buClr>
              <a:defRPr/>
            </a:pPr>
            <a:endParaRPr lang="en-US" sz="1400" b="1" i="0" dirty="0">
              <a:solidFill>
                <a:srgbClr val="3C3D78"/>
              </a:solidFill>
              <a:effectLst/>
              <a:latin typeface="+mn-lt"/>
            </a:endParaRPr>
          </a:p>
          <a:p>
            <a:pPr defTabSz="902604">
              <a:lnSpc>
                <a:spcPct val="90000"/>
              </a:lnSpc>
              <a:spcBef>
                <a:spcPts val="1006"/>
              </a:spcBef>
              <a:buClr>
                <a:srgbClr val="DC8F14"/>
              </a:buClr>
              <a:defRPr/>
            </a:pPr>
            <a:endParaRPr lang="en-US" sz="1400" dirty="0">
              <a:solidFill>
                <a:srgbClr val="000000"/>
              </a:solidFill>
              <a:latin typeface="+mn-lt"/>
              <a:ea typeface="Calibri" panose="020F0502020204030204"/>
              <a:cs typeface="Calibri" panose="020F0502020204030204"/>
            </a:endParaRPr>
          </a:p>
          <a:p>
            <a:pPr defTabSz="902604">
              <a:lnSpc>
                <a:spcPct val="90000"/>
              </a:lnSpc>
              <a:spcBef>
                <a:spcPts val="1006"/>
              </a:spcBef>
              <a:buClr>
                <a:srgbClr val="DC8F14"/>
              </a:buClr>
              <a:defRPr/>
            </a:pPr>
            <a:endPar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B89B59C-EC67-600B-5484-295010ACCA9D}"/>
              </a:ext>
            </a:extLst>
          </p:cNvPr>
          <p:cNvSpPr>
            <a:spLocks noGrp="1"/>
          </p:cNvSpPr>
          <p:nvPr>
            <p:ph type="sldNum" sz="quarter" idx="5"/>
          </p:nvPr>
        </p:nvSpPr>
        <p:spPr/>
        <p:txBody>
          <a:bodyPr/>
          <a:lstStyle/>
          <a:p>
            <a:fld id="{0F670BB1-0AE6-4A33-9B5F-D839C2EAFD83}" type="slidenum">
              <a:rPr lang="en-US" smtClean="0"/>
              <a:t>25</a:t>
            </a:fld>
            <a:endParaRPr lang="en-US"/>
          </a:p>
        </p:txBody>
      </p:sp>
    </p:spTree>
    <p:extLst>
      <p:ext uri="{BB962C8B-B14F-4D97-AF65-F5344CB8AC3E}">
        <p14:creationId xmlns:p14="http://schemas.microsoft.com/office/powerpoint/2010/main" val="2133202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D6CC3-873B-7019-74A9-17CC1559F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3C6ED-CA16-DDCB-4A68-60415598D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CDA72B-B006-12EC-608A-47F6D4A7B35F}"/>
              </a:ext>
            </a:extLst>
          </p:cNvPr>
          <p:cNvSpPr>
            <a:spLocks noGrp="1"/>
          </p:cNvSpPr>
          <p:nvPr>
            <p:ph type="body" idx="1"/>
          </p:nvPr>
        </p:nvSpPr>
        <p:spPr/>
        <p:txBody>
          <a:bodyPr/>
          <a:lstStyle/>
          <a:p>
            <a:pPr>
              <a:buNone/>
            </a:pPr>
            <a:r>
              <a:rPr lang="en-US" sz="2800" b="1" dirty="0"/>
              <a:t>As advisors working with widowed clients, you know they often need ongoing education and support between your meetings. WidowWise University is a resource you can offer directly to your clients to complement your professional guidance.</a:t>
            </a:r>
          </a:p>
          <a:p>
            <a:pPr>
              <a:buNone/>
            </a:pPr>
            <a:endParaRPr lang="en-US" sz="2800" dirty="0"/>
          </a:p>
          <a:p>
            <a:pPr>
              <a:buNone/>
            </a:pPr>
            <a:r>
              <a:rPr lang="en-US" sz="2800" dirty="0"/>
              <a:t>For just $19 per month or $99 for a whole year, your clients can access our comprehensive "Personal Finance for Widowed Men and Women" course. </a:t>
            </a:r>
          </a:p>
          <a:p>
            <a:pPr>
              <a:buNone/>
            </a:pPr>
            <a:endParaRPr lang="en-US" sz="2800" dirty="0"/>
          </a:p>
          <a:p>
            <a:pPr>
              <a:buNone/>
            </a:pPr>
            <a:r>
              <a:rPr lang="en-US" sz="2800" dirty="0"/>
              <a:t>This program covers over 50 essential financial topics tailored to the widowed experience, all presented in accessible formats including interactive worksheets, downloadable resources, and video shorts.</a:t>
            </a:r>
          </a:p>
          <a:p>
            <a:pPr>
              <a:buNone/>
            </a:pPr>
            <a:endParaRPr lang="en-US" sz="2800" dirty="0"/>
          </a:p>
          <a:p>
            <a:pPr>
              <a:buNone/>
            </a:pPr>
            <a:r>
              <a:rPr lang="en-US" sz="2800" b="1" dirty="0"/>
              <a:t>Consider gifting a subscription to newly widowed clients as part of your service offering. This provides them with immediate support and reinforces the education you provide during your sessions. It complements what you already do.</a:t>
            </a:r>
          </a:p>
          <a:p>
            <a:pPr>
              <a:buNone/>
            </a:pPr>
            <a:endParaRPr lang="en-US" sz="2800" dirty="0"/>
          </a:p>
          <a:p>
            <a:pPr>
              <a:buNone/>
            </a:pPr>
            <a:r>
              <a:rPr lang="en-US" sz="2800" dirty="0"/>
              <a:t>Many widowed individuals appreciate having a resource they can explore at their own pace, especially when processing complex financial information during grief. </a:t>
            </a:r>
          </a:p>
          <a:p>
            <a:pPr>
              <a:buNone/>
            </a:pPr>
            <a:endParaRPr lang="en-US" sz="2800" dirty="0"/>
          </a:p>
          <a:p>
            <a:pPr>
              <a:buNone/>
            </a:pPr>
            <a:r>
              <a:rPr lang="en-US" sz="2800" dirty="0"/>
              <a:t>NEXT</a:t>
            </a:r>
          </a:p>
          <a:p>
            <a:pPr defTabSz="902604">
              <a:lnSpc>
                <a:spcPct val="90000"/>
              </a:lnSpc>
              <a:spcBef>
                <a:spcPts val="1006"/>
              </a:spcBef>
              <a:buClr>
                <a:srgbClr val="DC8F14"/>
              </a:buClr>
              <a:defRPr/>
            </a:pPr>
            <a:endPar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E0C431D-C656-48EA-5085-F2A7B0061EA9}"/>
              </a:ext>
            </a:extLst>
          </p:cNvPr>
          <p:cNvSpPr>
            <a:spLocks noGrp="1"/>
          </p:cNvSpPr>
          <p:nvPr>
            <p:ph type="sldNum" sz="quarter" idx="5"/>
          </p:nvPr>
        </p:nvSpPr>
        <p:spPr/>
        <p:txBody>
          <a:bodyPr/>
          <a:lstStyle/>
          <a:p>
            <a:fld id="{0F670BB1-0AE6-4A33-9B5F-D839C2EAFD83}" type="slidenum">
              <a:rPr lang="en-US" smtClean="0"/>
              <a:t>26</a:t>
            </a:fld>
            <a:endParaRPr lang="en-US"/>
          </a:p>
        </p:txBody>
      </p:sp>
    </p:spTree>
    <p:extLst>
      <p:ext uri="{BB962C8B-B14F-4D97-AF65-F5344CB8AC3E}">
        <p14:creationId xmlns:p14="http://schemas.microsoft.com/office/powerpoint/2010/main" val="2580757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20A46-5137-6A0C-A58C-DD2EF70BE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FA43B-47AF-866D-9547-D126EE335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F5AF2-2C05-2EBC-7CEA-B1C33DD41ADC}"/>
              </a:ext>
            </a:extLst>
          </p:cNvPr>
          <p:cNvSpPr>
            <a:spLocks noGrp="1"/>
          </p:cNvSpPr>
          <p:nvPr>
            <p:ph type="body" idx="1"/>
          </p:nvPr>
        </p:nvSpPr>
        <p:spPr/>
        <p:txBody>
          <a:bodyPr/>
          <a:lstStyle/>
          <a:p>
            <a:pPr defTabSz="902604">
              <a:lnSpc>
                <a:spcPct val="90000"/>
              </a:lnSpc>
              <a:spcBef>
                <a:spcPts val="1006"/>
              </a:spcBef>
              <a:buClr>
                <a:srgbClr val="DC8F14"/>
              </a:buClr>
              <a:defRPr/>
            </a:pPr>
            <a:r>
              <a:rPr lang="en-US" sz="2000" b="1" dirty="0"/>
              <a:t>The Foundation for Financial Planning's survey of over 1,100 CFP® professionals in 2023 revealed the compelling benefits of pro bono service.</a:t>
            </a:r>
          </a:p>
          <a:p>
            <a:pPr defTabSz="902604">
              <a:lnSpc>
                <a:spcPct val="90000"/>
              </a:lnSpc>
              <a:spcBef>
                <a:spcPts val="1006"/>
              </a:spcBef>
              <a:buClr>
                <a:srgbClr val="DC8F14"/>
              </a:buClr>
              <a:defRPr/>
            </a:pPr>
            <a:endParaRPr lang="en-US" sz="2000" dirty="0"/>
          </a:p>
          <a:p>
            <a:pPr defTabSz="902604">
              <a:lnSpc>
                <a:spcPct val="90000"/>
              </a:lnSpc>
              <a:spcBef>
                <a:spcPts val="1006"/>
              </a:spcBef>
              <a:buClr>
                <a:srgbClr val="DC8F14"/>
              </a:buClr>
              <a:defRPr/>
            </a:pPr>
            <a:r>
              <a:rPr lang="en-US" sz="2000" dirty="0"/>
              <a:t>Nearly all CFPs find deep satisfaction helping those in need—99% —and 77% found satisfaction in giving back to our profession. </a:t>
            </a:r>
          </a:p>
          <a:p>
            <a:pPr defTabSz="902604">
              <a:lnSpc>
                <a:spcPct val="90000"/>
              </a:lnSpc>
              <a:spcBef>
                <a:spcPts val="1006"/>
              </a:spcBef>
              <a:buClr>
                <a:srgbClr val="DC8F14"/>
              </a:buClr>
              <a:defRPr/>
            </a:pPr>
            <a:endParaRPr lang="en-US" sz="2000" dirty="0"/>
          </a:p>
          <a:p>
            <a:pPr defTabSz="902604">
              <a:lnSpc>
                <a:spcPct val="90000"/>
              </a:lnSpc>
              <a:spcBef>
                <a:spcPts val="1006"/>
              </a:spcBef>
              <a:buClr>
                <a:srgbClr val="DC8F14"/>
              </a:buClr>
              <a:defRPr/>
            </a:pPr>
            <a:r>
              <a:rPr lang="en-US" sz="2000" b="1" dirty="0"/>
              <a:t>Beyond personal fulfillment, pro bono service develops valuable skills that enhance your practice: </a:t>
            </a:r>
          </a:p>
          <a:p>
            <a:pPr defTabSz="902604">
              <a:lnSpc>
                <a:spcPct val="90000"/>
              </a:lnSpc>
              <a:spcBef>
                <a:spcPts val="1006"/>
              </a:spcBef>
              <a:buClr>
                <a:srgbClr val="DC8F14"/>
              </a:buClr>
              <a:defRPr/>
            </a:pPr>
            <a:endParaRPr lang="en-US" sz="2000" b="1" dirty="0"/>
          </a:p>
          <a:p>
            <a:pPr marL="342900" indent="-342900" defTabSz="902604">
              <a:lnSpc>
                <a:spcPct val="90000"/>
              </a:lnSpc>
              <a:spcBef>
                <a:spcPts val="1006"/>
              </a:spcBef>
              <a:buClr>
                <a:srgbClr val="DC8F14"/>
              </a:buClr>
              <a:buFont typeface="Arial" panose="020B0604020202020204" pitchFamily="34" charset="0"/>
              <a:buChar char="•"/>
              <a:defRPr/>
            </a:pPr>
            <a:r>
              <a:rPr lang="en-US" sz="2000" b="1" dirty="0"/>
              <a:t>71% gained experience with new client situations, and </a:t>
            </a:r>
          </a:p>
          <a:p>
            <a:pPr marL="342900" indent="-342900" defTabSz="902604">
              <a:lnSpc>
                <a:spcPct val="90000"/>
              </a:lnSpc>
              <a:spcBef>
                <a:spcPts val="1006"/>
              </a:spcBef>
              <a:buClr>
                <a:srgbClr val="DC8F14"/>
              </a:buClr>
              <a:buFont typeface="Arial" panose="020B0604020202020204" pitchFamily="34" charset="0"/>
              <a:buChar char="•"/>
              <a:defRPr/>
            </a:pPr>
            <a:r>
              <a:rPr lang="en-US" sz="2000" b="1" dirty="0"/>
              <a:t>81% of younger planners improved communication skills, which translates directly to better client relationships. </a:t>
            </a:r>
          </a:p>
          <a:p>
            <a:pPr defTabSz="902604">
              <a:lnSpc>
                <a:spcPct val="90000"/>
              </a:lnSpc>
              <a:spcBef>
                <a:spcPts val="1006"/>
              </a:spcBef>
              <a:buClr>
                <a:srgbClr val="DC8F14"/>
              </a:buClr>
              <a:defRPr/>
            </a:pPr>
            <a:r>
              <a:rPr lang="en-US" sz="2000" dirty="0"/>
              <a:t> </a:t>
            </a:r>
            <a:endParaRPr lang="en-US" sz="1400" b="0" i="0" dirty="0">
              <a:solidFill>
                <a:srgbClr val="3C3D78"/>
              </a:solidFill>
              <a:effectLst/>
              <a:latin typeface="+mn-lt"/>
              <a:ea typeface="Calibri"/>
              <a:cs typeface="Calibri"/>
            </a:endParaRPr>
          </a:p>
          <a:p>
            <a:pPr defTabSz="902604">
              <a:lnSpc>
                <a:spcPct val="90000"/>
              </a:lnSpc>
              <a:spcBef>
                <a:spcPts val="1006"/>
              </a:spcBef>
              <a:buClr>
                <a:srgbClr val="DC8F14"/>
              </a:buClr>
              <a:defRPr/>
            </a:pPr>
            <a:r>
              <a:rPr lang="en-US" sz="1400" b="0" i="0" dirty="0">
                <a:solidFill>
                  <a:srgbClr val="3C3D78"/>
                </a:solidFill>
                <a:effectLst/>
                <a:latin typeface="+mn-lt"/>
                <a:ea typeface="Calibri"/>
                <a:cs typeface="Calibri"/>
              </a:rPr>
              <a:t>NEXT</a:t>
            </a:r>
          </a:p>
          <a:p>
            <a:pPr defTabSz="902604">
              <a:lnSpc>
                <a:spcPct val="90000"/>
              </a:lnSpc>
              <a:spcBef>
                <a:spcPts val="1006"/>
              </a:spcBef>
              <a:buClr>
                <a:srgbClr val="DC8F14"/>
              </a:buClr>
              <a:defRPr/>
            </a:pPr>
            <a:endParaRPr lang="en-US" sz="1400" b="0" i="0" dirty="0">
              <a:solidFill>
                <a:srgbClr val="3C3D78"/>
              </a:solidFill>
              <a:effectLst/>
              <a:latin typeface="+mn-lt"/>
            </a:endParaRPr>
          </a:p>
          <a:p>
            <a:pPr defTabSz="902604">
              <a:lnSpc>
                <a:spcPct val="90000"/>
              </a:lnSpc>
              <a:spcBef>
                <a:spcPts val="1006"/>
              </a:spcBef>
              <a:buClr>
                <a:srgbClr val="DC8F14"/>
              </a:buClr>
              <a:defRPr/>
            </a:pPr>
            <a:endParaRPr lang="en-US" sz="1400" b="0" i="0" dirty="0">
              <a:solidFill>
                <a:srgbClr val="3C3D78"/>
              </a:solidFill>
              <a:effectLst/>
              <a:latin typeface="+mn-lt"/>
            </a:endParaRPr>
          </a:p>
          <a:p>
            <a:pPr defTabSz="902604">
              <a:lnSpc>
                <a:spcPct val="90000"/>
              </a:lnSpc>
              <a:spcBef>
                <a:spcPts val="1006"/>
              </a:spcBef>
              <a:buClr>
                <a:srgbClr val="DC8F14"/>
              </a:buClr>
              <a:defRPr/>
            </a:pPr>
            <a:endParaRPr lang="en-US" sz="1400" b="0" dirty="0">
              <a:solidFill>
                <a:srgbClr val="000000"/>
              </a:solidFill>
              <a:latin typeface="+mn-lt"/>
              <a:ea typeface="Calibri" panose="020F0502020204030204"/>
              <a:cs typeface="Calibri" panose="020F0502020204030204"/>
            </a:endParaRPr>
          </a:p>
          <a:p>
            <a:pPr defTabSz="902604">
              <a:lnSpc>
                <a:spcPct val="90000"/>
              </a:lnSpc>
              <a:spcBef>
                <a:spcPts val="1006"/>
              </a:spcBef>
              <a:buClr>
                <a:srgbClr val="DC8F14"/>
              </a:buClr>
              <a:defRPr/>
            </a:pPr>
            <a:endPar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7385D97-7AE3-4EAC-5D10-E2D9A222734D}"/>
              </a:ext>
            </a:extLst>
          </p:cNvPr>
          <p:cNvSpPr>
            <a:spLocks noGrp="1"/>
          </p:cNvSpPr>
          <p:nvPr>
            <p:ph type="sldNum" sz="quarter" idx="5"/>
          </p:nvPr>
        </p:nvSpPr>
        <p:spPr/>
        <p:txBody>
          <a:bodyPr/>
          <a:lstStyle/>
          <a:p>
            <a:fld id="{0F670BB1-0AE6-4A33-9B5F-D839C2EAFD83}" type="slidenum">
              <a:rPr lang="en-US" smtClean="0"/>
              <a:t>27</a:t>
            </a:fld>
            <a:endParaRPr lang="en-US"/>
          </a:p>
        </p:txBody>
      </p:sp>
    </p:spTree>
    <p:extLst>
      <p:ext uri="{BB962C8B-B14F-4D97-AF65-F5344CB8AC3E}">
        <p14:creationId xmlns:p14="http://schemas.microsoft.com/office/powerpoint/2010/main" val="622862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28581-54FC-2599-5D46-64E906E28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35DE9-FD90-BE34-EC05-21F456C25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2845A-DF83-90BD-6F9D-2E79F1B73A9B}"/>
              </a:ext>
            </a:extLst>
          </p:cNvPr>
          <p:cNvSpPr>
            <a:spLocks noGrp="1"/>
          </p:cNvSpPr>
          <p:nvPr>
            <p:ph type="body" idx="1"/>
          </p:nvPr>
        </p:nvSpPr>
        <p:spPr/>
        <p:txBody>
          <a:bodyPr/>
          <a:lstStyle/>
          <a:p>
            <a:pPr>
              <a:buNone/>
            </a:pPr>
            <a:r>
              <a:rPr lang="en-US" sz="3200" b="1" dirty="0"/>
              <a:t>By becoming a volunteer CFP® coach with Wings for Widows, you're not just giving back—you're investing in your professional growth, enhancing your practice, and joining a community of advisors committed to making a meaningful difference during one of life's most challenging transitions.</a:t>
            </a:r>
          </a:p>
          <a:p>
            <a:pPr>
              <a:buNone/>
            </a:pPr>
            <a:endParaRPr lang="en-US" sz="2000" dirty="0"/>
          </a:p>
          <a:p>
            <a:pPr>
              <a:buNone/>
            </a:pPr>
            <a:r>
              <a:rPr lang="en-US" sz="2000" dirty="0"/>
              <a:t>We provide comprehensive training that enhances your expertise while earning you valuable CE credits. </a:t>
            </a:r>
          </a:p>
          <a:p>
            <a:pPr>
              <a:buNone/>
            </a:pPr>
            <a:endParaRPr lang="en-US" sz="2000" dirty="0"/>
          </a:p>
          <a:p>
            <a:pPr>
              <a:buNone/>
            </a:pPr>
            <a:r>
              <a:rPr lang="en-US" sz="2000" b="1" dirty="0"/>
              <a:t>You will receive free access to WidowWise University and our proprietary coaching materials, which will give you the specialized knowledge and tools to guide your widowed clients through their financial journey with confidence. </a:t>
            </a:r>
          </a:p>
          <a:p>
            <a:pPr>
              <a:buNone/>
            </a:pPr>
            <a:endParaRPr lang="en-US" sz="2000" b="1" dirty="0"/>
          </a:p>
          <a:p>
            <a:pPr>
              <a:buNone/>
            </a:pPr>
            <a:r>
              <a:rPr lang="en-US" sz="2000" dirty="0"/>
              <a:t>You'll join a community of over 100 CFP professionals already making a difference, with new advisors joining our Financial Advisor Network weekly.</a:t>
            </a:r>
            <a:endParaRPr lang="en-US" sz="2000" b="1" dirty="0"/>
          </a:p>
          <a:p>
            <a:pPr>
              <a:buNone/>
            </a:pPr>
            <a:endParaRPr lang="en-US" sz="2000" dirty="0"/>
          </a:p>
          <a:p>
            <a:r>
              <a:rPr lang="en-US" sz="2000" dirty="0"/>
              <a:t>I encourage you to check out Wings for Widows by visiting our website. Scan the QR code to learn more about pro bono service and how you can support this rewarding mission.</a:t>
            </a:r>
          </a:p>
          <a:p>
            <a:pPr defTabSz="902604">
              <a:lnSpc>
                <a:spcPct val="90000"/>
              </a:lnSpc>
              <a:spcBef>
                <a:spcPts val="1006"/>
              </a:spcBef>
              <a:buClr>
                <a:srgbClr val="DC8F14"/>
              </a:buClr>
              <a:defRPr/>
            </a:pPr>
            <a:endParaRPr lang="en-US" sz="1400" b="0" i="0" dirty="0">
              <a:solidFill>
                <a:srgbClr val="3C3D78"/>
              </a:solidFill>
              <a:effectLst/>
              <a:latin typeface="+mn-lt"/>
              <a:ea typeface="Calibri"/>
              <a:cs typeface="Calibri"/>
            </a:endParaRPr>
          </a:p>
          <a:p>
            <a:pPr defTabSz="902604">
              <a:lnSpc>
                <a:spcPct val="90000"/>
              </a:lnSpc>
              <a:spcBef>
                <a:spcPts val="1006"/>
              </a:spcBef>
              <a:buClr>
                <a:srgbClr val="DC8F14"/>
              </a:buClr>
              <a:defRPr/>
            </a:pPr>
            <a:r>
              <a:rPr lang="en-US" sz="1400" b="0" i="0" dirty="0">
                <a:solidFill>
                  <a:srgbClr val="3C3D78"/>
                </a:solidFill>
                <a:effectLst/>
                <a:latin typeface="+mn-lt"/>
                <a:ea typeface="Calibri"/>
                <a:cs typeface="Calibri"/>
              </a:rPr>
              <a:t>NEXT</a:t>
            </a:r>
          </a:p>
          <a:p>
            <a:pPr defTabSz="902604">
              <a:lnSpc>
                <a:spcPct val="90000"/>
              </a:lnSpc>
              <a:spcBef>
                <a:spcPts val="1006"/>
              </a:spcBef>
              <a:buClr>
                <a:srgbClr val="DC8F14"/>
              </a:buClr>
              <a:defRPr/>
            </a:pPr>
            <a:endParaRPr lang="en-US" sz="1400" b="0" i="0" dirty="0">
              <a:solidFill>
                <a:srgbClr val="3C3D78"/>
              </a:solidFill>
              <a:effectLst/>
              <a:latin typeface="+mn-lt"/>
            </a:endParaRPr>
          </a:p>
          <a:p>
            <a:pPr defTabSz="902604">
              <a:lnSpc>
                <a:spcPct val="90000"/>
              </a:lnSpc>
              <a:spcBef>
                <a:spcPts val="1006"/>
              </a:spcBef>
              <a:buClr>
                <a:srgbClr val="DC8F14"/>
              </a:buClr>
              <a:defRPr/>
            </a:pPr>
            <a:endParaRPr lang="en-US" sz="1400" b="0" i="0" dirty="0">
              <a:solidFill>
                <a:srgbClr val="3C3D78"/>
              </a:solidFill>
              <a:effectLst/>
              <a:latin typeface="+mn-lt"/>
            </a:endParaRPr>
          </a:p>
          <a:p>
            <a:pPr defTabSz="902604">
              <a:lnSpc>
                <a:spcPct val="90000"/>
              </a:lnSpc>
              <a:spcBef>
                <a:spcPts val="1006"/>
              </a:spcBef>
              <a:buClr>
                <a:srgbClr val="DC8F14"/>
              </a:buClr>
              <a:defRPr/>
            </a:pPr>
            <a:endParaRPr lang="en-US" sz="1400" b="0" dirty="0">
              <a:solidFill>
                <a:srgbClr val="000000"/>
              </a:solidFill>
              <a:latin typeface="+mn-lt"/>
              <a:ea typeface="Calibri" panose="020F0502020204030204"/>
              <a:cs typeface="Calibri" panose="020F0502020204030204"/>
            </a:endParaRPr>
          </a:p>
          <a:p>
            <a:pPr defTabSz="902604">
              <a:lnSpc>
                <a:spcPct val="90000"/>
              </a:lnSpc>
              <a:spcBef>
                <a:spcPts val="1006"/>
              </a:spcBef>
              <a:buClr>
                <a:srgbClr val="DC8F14"/>
              </a:buClr>
              <a:defRPr/>
            </a:pPr>
            <a:endPar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FEC650F-BA1C-E503-EE65-ACDC6BB0D80F}"/>
              </a:ext>
            </a:extLst>
          </p:cNvPr>
          <p:cNvSpPr>
            <a:spLocks noGrp="1"/>
          </p:cNvSpPr>
          <p:nvPr>
            <p:ph type="sldNum" sz="quarter" idx="5"/>
          </p:nvPr>
        </p:nvSpPr>
        <p:spPr/>
        <p:txBody>
          <a:bodyPr/>
          <a:lstStyle/>
          <a:p>
            <a:fld id="{0F670BB1-0AE6-4A33-9B5F-D839C2EAFD83}" type="slidenum">
              <a:rPr lang="en-US" smtClean="0"/>
              <a:t>28</a:t>
            </a:fld>
            <a:endParaRPr lang="en-US"/>
          </a:p>
        </p:txBody>
      </p:sp>
    </p:spTree>
    <p:extLst>
      <p:ext uri="{BB962C8B-B14F-4D97-AF65-F5344CB8AC3E}">
        <p14:creationId xmlns:p14="http://schemas.microsoft.com/office/powerpoint/2010/main" val="1927127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988B5-63C8-F0EF-47F8-D3ACFC5B2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238AB-91A3-FDBE-359F-99F02E1B78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9D013-9643-2620-A039-BE0113FA4517}"/>
              </a:ext>
            </a:extLst>
          </p:cNvPr>
          <p:cNvSpPr>
            <a:spLocks noGrp="1"/>
          </p:cNvSpPr>
          <p:nvPr>
            <p:ph type="body" idx="1"/>
          </p:nvPr>
        </p:nvSpPr>
        <p:spPr/>
        <p:txBody>
          <a:bodyPr/>
          <a:lstStyle/>
          <a:p>
            <a:pPr>
              <a:buNone/>
            </a:pPr>
            <a:r>
              <a:rPr lang="en-US" sz="2000" b="1" dirty="0"/>
              <a:t>Why does working with widowed clients matter? Because the impact is both immediate and lasting. For the client and you.</a:t>
            </a:r>
          </a:p>
          <a:p>
            <a:pPr>
              <a:buNone/>
            </a:pPr>
            <a:endParaRPr lang="en-US" sz="2000" dirty="0"/>
          </a:p>
          <a:p>
            <a:pPr>
              <a:buNone/>
            </a:pPr>
            <a:r>
              <a:rPr lang="en-US" sz="2000" dirty="0"/>
              <a:t>When you guide someone from uncertainty to stability during one of life's most challenging and stressful events, you create exceptional value. The gratitude that follows builds unshakable trust and loyalty.</a:t>
            </a:r>
          </a:p>
          <a:p>
            <a:pPr>
              <a:buNone/>
            </a:pPr>
            <a:endParaRPr lang="en-US" sz="2000" dirty="0"/>
          </a:p>
          <a:p>
            <a:pPr>
              <a:buNone/>
            </a:pPr>
            <a:r>
              <a:rPr lang="en-US" sz="2000" b="1" dirty="0"/>
              <a:t>These relationships often transcend the typical advisor-client dynamic. The shared experience of navigating difficult decisions together creates connections marked by deep mutual respect. Many of the clients I worked with for years are now friends; I visit with them as often as possible. </a:t>
            </a:r>
          </a:p>
          <a:p>
            <a:pPr>
              <a:buNone/>
            </a:pPr>
            <a:endParaRPr lang="en-US" sz="2000" b="1" dirty="0"/>
          </a:p>
          <a:p>
            <a:pPr>
              <a:buNone/>
            </a:pPr>
            <a:r>
              <a:rPr lang="en-US" sz="2000" b="0" dirty="0"/>
              <a:t>From a practice perspective, widowed clients who receive compassionate, competent guidance tend to remain clients for life. More importantly, they become your most passionate advocates, sharing their experience with friends and family.</a:t>
            </a:r>
          </a:p>
          <a:p>
            <a:pPr>
              <a:buNone/>
            </a:pPr>
            <a:endParaRPr lang="en-US" sz="2000" dirty="0"/>
          </a:p>
          <a:p>
            <a:r>
              <a:rPr lang="en-US" sz="2000" b="1" dirty="0"/>
              <a:t>This isn't just about growing your business—it's about finding profound meaning in your work while making a tangible difference in people's lives. The investment of your expertise and genuine care enriches both your clients' futures and your own professional journey.</a:t>
            </a:r>
          </a:p>
          <a:p>
            <a:endParaRPr lang="en-US" sz="2000" b="1" dirty="0"/>
          </a:p>
          <a:p>
            <a:r>
              <a:rPr lang="en-US" sz="2000" b="1" dirty="0"/>
              <a:t>Thank you and good luck.</a:t>
            </a:r>
          </a:p>
          <a:p>
            <a:pPr marL="0" indent="0">
              <a:buFont typeface="Arial" panose="020B0604020202020204" pitchFamily="34" charset="0"/>
              <a:buNone/>
              <a:defRPr/>
            </a:pPr>
            <a:endParaRPr lang="en-US" sz="1400" b="1" dirty="0">
              <a:latin typeface="+mn-lt"/>
              <a:ea typeface="Calibri"/>
              <a:cs typeface="Calibri"/>
            </a:endParaRPr>
          </a:p>
          <a:p>
            <a:pPr marL="0" indent="0">
              <a:buFont typeface="Arial" panose="020B0604020202020204" pitchFamily="34" charset="0"/>
              <a:buNone/>
              <a:defRPr/>
            </a:pPr>
            <a:r>
              <a:rPr lang="en-US" sz="1400" b="1" dirty="0">
                <a:latin typeface="+mn-lt"/>
                <a:ea typeface="Calibri"/>
                <a:cs typeface="Calibri"/>
              </a:rPr>
              <a:t>Questions?</a:t>
            </a:r>
          </a:p>
          <a:p>
            <a:pPr marL="0" indent="0">
              <a:buFont typeface="Arial" panose="020B0604020202020204" pitchFamily="34" charset="0"/>
              <a:buNone/>
              <a:defRPr/>
            </a:pPr>
            <a:endParaRPr lang="en-US" sz="1400" b="1" dirty="0">
              <a:latin typeface="+mn-lt"/>
              <a:ea typeface="Calibri"/>
              <a:cs typeface="Calibri"/>
            </a:endParaRPr>
          </a:p>
          <a:p>
            <a:pPr marL="0" indent="0">
              <a:buFont typeface="Arial" panose="020B0604020202020204" pitchFamily="34" charset="0"/>
              <a:buNone/>
              <a:defRPr/>
            </a:pPr>
            <a:r>
              <a:rPr lang="en-US" sz="1400" b="1" dirty="0">
                <a:latin typeface="+mn-lt"/>
                <a:ea typeface="Calibri"/>
                <a:cs typeface="Calibri"/>
              </a:rPr>
              <a:t>CLICK FOR QRCs</a:t>
            </a:r>
          </a:p>
        </p:txBody>
      </p:sp>
      <p:sp>
        <p:nvSpPr>
          <p:cNvPr id="4" name="Slide Number Placeholder 3">
            <a:extLst>
              <a:ext uri="{FF2B5EF4-FFF2-40B4-BE49-F238E27FC236}">
                <a16:creationId xmlns:a16="http://schemas.microsoft.com/office/drawing/2014/main" id="{80F44CDE-C043-B842-D89F-F2DEE699B6C3}"/>
              </a:ext>
            </a:extLst>
          </p:cNvPr>
          <p:cNvSpPr>
            <a:spLocks noGrp="1"/>
          </p:cNvSpPr>
          <p:nvPr>
            <p:ph type="sldNum" sz="quarter" idx="5"/>
          </p:nvPr>
        </p:nvSpPr>
        <p:spPr/>
        <p:txBody>
          <a:bodyPr/>
          <a:lstStyle/>
          <a:p>
            <a:fld id="{0F670BB1-0AE6-4A33-9B5F-D839C2EAFD83}" type="slidenum">
              <a:rPr lang="en-US" smtClean="0"/>
              <a:t>29</a:t>
            </a:fld>
            <a:endParaRPr lang="en-US"/>
          </a:p>
        </p:txBody>
      </p:sp>
    </p:spTree>
    <p:extLst>
      <p:ext uri="{BB962C8B-B14F-4D97-AF65-F5344CB8AC3E}">
        <p14:creationId xmlns:p14="http://schemas.microsoft.com/office/powerpoint/2010/main" val="1212805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6F6D-3AF3-C370-64DA-69193A3D8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CA66D-584C-7758-1256-CDFF416A9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7F198D-BE44-D772-8DED-140702DD448C}"/>
              </a:ext>
            </a:extLst>
          </p:cNvPr>
          <p:cNvSpPr>
            <a:spLocks noGrp="1"/>
          </p:cNvSpPr>
          <p:nvPr>
            <p:ph type="body" idx="1"/>
          </p:nvPr>
        </p:nvSpPr>
        <p:spPr/>
        <p:txBody>
          <a:bodyPr/>
          <a:lstStyle/>
          <a:p>
            <a:pPr>
              <a:buNone/>
            </a:pPr>
            <a:r>
              <a:rPr lang="en-US" sz="2000" b="1" dirty="0"/>
              <a:t>Even more concerning is the ethical dimension. At precisely the moment when widows, and to a lesser extent widowers, are most vulnerable and in need of trusted guidance, the industry fails them. We fail them. </a:t>
            </a:r>
          </a:p>
          <a:p>
            <a:pPr>
              <a:buNone/>
            </a:pPr>
            <a:endParaRPr lang="en-US" sz="2000" dirty="0"/>
          </a:p>
          <a:p>
            <a:pPr>
              <a:buNone/>
            </a:pPr>
            <a:r>
              <a:rPr lang="en-US" sz="2000" dirty="0"/>
              <a:t>Advisors build relationships primarily with male spouses, leaving widows feeling disconnected when they need support the most. Research shows many firms lack specialized training to address widowed clients' unique emotional, mental, financial, and practical needs during their transition. </a:t>
            </a:r>
          </a:p>
          <a:p>
            <a:pPr>
              <a:buNone/>
            </a:pPr>
            <a:endParaRPr lang="en-US" sz="2000" dirty="0"/>
          </a:p>
          <a:p>
            <a:pPr>
              <a:buNone/>
            </a:pPr>
            <a:r>
              <a:rPr lang="en-US" sz="2000" b="1" dirty="0"/>
              <a:t>Common complaints from widows who leave include: "I hardly knew him, he mainly spoke to my husband” and "He didn't really listen to me, and I felt patronized when I asked questions.“</a:t>
            </a:r>
          </a:p>
          <a:p>
            <a:pPr>
              <a:buNone/>
            </a:pPr>
            <a:endParaRPr lang="en-US" sz="2000" dirty="0"/>
          </a:p>
          <a:p>
            <a:r>
              <a:rPr lang="en-US" sz="2000" dirty="0"/>
              <a:t>This dual failure persists despite harming the financial advisory business and the clients it claims to serve. It suggests deep gaps in advisor training and service models that require real solutions rather than superficial fixes. The service delivery model for widowed people is broken; it has been for decades, and it isn’t improving. The good news is you each have the power to make it better.</a:t>
            </a:r>
          </a:p>
          <a:p>
            <a:endParaRPr lang="en-US" sz="2000" b="1" dirty="0"/>
          </a:p>
          <a:p>
            <a:r>
              <a:rPr lang="en-US" sz="2000" b="1" dirty="0"/>
              <a:t>(Question</a:t>
            </a:r>
            <a:r>
              <a:rPr lang="en-US" sz="2000" b="1" dirty="0">
                <a:sym typeface="Wingdings" panose="05000000000000000000" pitchFamily="2" charset="2"/>
              </a:rPr>
              <a:t>)</a:t>
            </a:r>
            <a:r>
              <a:rPr lang="en-US" sz="2000" b="1" dirty="0"/>
              <a:t> How many of you recall your last training about working with widowed clients? (Exactly)</a:t>
            </a:r>
          </a:p>
          <a:p>
            <a:endParaRPr lang="en-US" sz="2000" b="1" dirty="0"/>
          </a:p>
          <a:p>
            <a:r>
              <a:rPr lang="en-US" sz="2000" dirty="0"/>
              <a:t>You can earn your CDFA and certainly advocate for your divorcing client, but the attorneys have the primary relationships. They’re in the driver’s seat. However, when it comes to working with widowed clients who are experiencing profound loss and financial upheaval, where you are the primary advisor, there is no accreditation. There is no training. There are no service models. I’ve seen a few checklists, but little else.</a:t>
            </a:r>
          </a:p>
          <a:p>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Fortunately, I am not a widower. But after working with thousands of widowed men and women, you learn a thing or two. I hope to share some of that with you to help you work better with your widowed clients so you can retain them. </a:t>
            </a:r>
          </a:p>
          <a:p>
            <a:endParaRPr lang="en-US" sz="2000" dirty="0"/>
          </a:p>
          <a:p>
            <a:r>
              <a:rPr lang="en-US" sz="2000" dirty="0"/>
              <a:t>NEXT</a:t>
            </a:r>
          </a:p>
          <a:p>
            <a:pPr marL="0" indent="0">
              <a:buFont typeface="Arial,Sans-Serif" panose="020B0604020202020204" pitchFamily="34" charset="0"/>
              <a:buNone/>
            </a:pPr>
            <a:endParaRPr lang="en-US" sz="1400" b="1" dirty="0">
              <a:solidFill>
                <a:srgbClr val="333333"/>
              </a:solidFill>
              <a:latin typeface="+mn-lt"/>
              <a:ea typeface="Calibri" panose="020F0502020204030204"/>
              <a:cs typeface="Calibri"/>
            </a:endParaRPr>
          </a:p>
        </p:txBody>
      </p:sp>
      <p:sp>
        <p:nvSpPr>
          <p:cNvPr id="4" name="Slide Number Placeholder 3">
            <a:extLst>
              <a:ext uri="{FF2B5EF4-FFF2-40B4-BE49-F238E27FC236}">
                <a16:creationId xmlns:a16="http://schemas.microsoft.com/office/drawing/2014/main" id="{EB98B236-E781-6C1C-5E49-0D04D0B1853F}"/>
              </a:ext>
            </a:extLst>
          </p:cNvPr>
          <p:cNvSpPr>
            <a:spLocks noGrp="1"/>
          </p:cNvSpPr>
          <p:nvPr>
            <p:ph type="sldNum" sz="quarter" idx="5"/>
          </p:nvPr>
        </p:nvSpPr>
        <p:spPr/>
        <p:txBody>
          <a:bodyPr/>
          <a:lstStyle/>
          <a:p>
            <a:fld id="{0F670BB1-0AE6-4A33-9B5F-D839C2EAFD83}" type="slidenum">
              <a:rPr lang="en-US" smtClean="0"/>
              <a:t>3</a:t>
            </a:fld>
            <a:endParaRPr lang="en-US"/>
          </a:p>
        </p:txBody>
      </p:sp>
    </p:spTree>
    <p:extLst>
      <p:ext uri="{BB962C8B-B14F-4D97-AF65-F5344CB8AC3E}">
        <p14:creationId xmlns:p14="http://schemas.microsoft.com/office/powerpoint/2010/main" val="1351983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016B3-632F-3C63-E4B9-205F5B0B1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7E8C3-C1C1-F416-29C6-0D9844191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48BBF-899F-BA5A-6B4A-E7A35D0FE678}"/>
              </a:ext>
            </a:extLst>
          </p:cNvPr>
          <p:cNvSpPr>
            <a:spLocks noGrp="1"/>
          </p:cNvSpPr>
          <p:nvPr>
            <p:ph type="body" idx="1"/>
          </p:nvPr>
        </p:nvSpPr>
        <p:spPr/>
        <p:txBody>
          <a:bodyPr/>
          <a:lstStyle/>
          <a:p>
            <a:pPr defTabSz="902604">
              <a:lnSpc>
                <a:spcPct val="90000"/>
              </a:lnSpc>
              <a:spcBef>
                <a:spcPts val="1006"/>
              </a:spcBef>
              <a:buClr>
                <a:srgbClr val="DC8F14"/>
              </a:buClr>
              <a:defRPr/>
            </a:pPr>
            <a:endParaRPr lang="en-US" sz="1400" b="1" i="0" dirty="0">
              <a:solidFill>
                <a:srgbClr val="3C3D78"/>
              </a:solidFill>
              <a:effectLst/>
              <a:latin typeface="+mn-lt"/>
            </a:endParaRPr>
          </a:p>
          <a:p>
            <a:pPr defTabSz="902604">
              <a:lnSpc>
                <a:spcPct val="90000"/>
              </a:lnSpc>
              <a:spcBef>
                <a:spcPts val="1006"/>
              </a:spcBef>
              <a:buClr>
                <a:srgbClr val="DC8F14"/>
              </a:buClr>
              <a:defRPr/>
            </a:pPr>
            <a:endParaRPr lang="en-US" sz="1400" b="1" i="0" dirty="0">
              <a:solidFill>
                <a:srgbClr val="3C3D78"/>
              </a:solidFill>
              <a:effectLst/>
              <a:latin typeface="+mn-lt"/>
            </a:endParaRPr>
          </a:p>
          <a:p>
            <a:pPr defTabSz="902604">
              <a:lnSpc>
                <a:spcPct val="90000"/>
              </a:lnSpc>
              <a:spcBef>
                <a:spcPts val="1006"/>
              </a:spcBef>
              <a:buClr>
                <a:srgbClr val="DC8F14"/>
              </a:buClr>
              <a:defRPr/>
            </a:pPr>
            <a:endParaRPr lang="en-US" sz="1400" dirty="0">
              <a:solidFill>
                <a:srgbClr val="000000"/>
              </a:solidFill>
              <a:latin typeface="+mn-lt"/>
              <a:ea typeface="Calibri" panose="020F0502020204030204"/>
              <a:cs typeface="Calibri" panose="020F0502020204030204"/>
            </a:endParaRPr>
          </a:p>
          <a:p>
            <a:pPr defTabSz="902604">
              <a:lnSpc>
                <a:spcPct val="90000"/>
              </a:lnSpc>
              <a:spcBef>
                <a:spcPts val="1006"/>
              </a:spcBef>
              <a:buClr>
                <a:srgbClr val="DC8F14"/>
              </a:buClr>
              <a:defRPr/>
            </a:pPr>
            <a:endPar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717B664-9C58-E87B-7CA0-E3990A184AD9}"/>
              </a:ext>
            </a:extLst>
          </p:cNvPr>
          <p:cNvSpPr>
            <a:spLocks noGrp="1"/>
          </p:cNvSpPr>
          <p:nvPr>
            <p:ph type="sldNum" sz="quarter" idx="5"/>
          </p:nvPr>
        </p:nvSpPr>
        <p:spPr/>
        <p:txBody>
          <a:bodyPr/>
          <a:lstStyle/>
          <a:p>
            <a:fld id="{0F670BB1-0AE6-4A33-9B5F-D839C2EAFD83}" type="slidenum">
              <a:rPr lang="en-US" smtClean="0"/>
              <a:t>30</a:t>
            </a:fld>
            <a:endParaRPr lang="en-US"/>
          </a:p>
        </p:txBody>
      </p:sp>
    </p:spTree>
    <p:extLst>
      <p:ext uri="{BB962C8B-B14F-4D97-AF65-F5344CB8AC3E}">
        <p14:creationId xmlns:p14="http://schemas.microsoft.com/office/powerpoint/2010/main" val="352661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3978E-14C3-A4EE-B446-58DBB01A4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A85EB-FE3E-53CF-E5A6-8713EF2B5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B792D-92CD-8E40-DBC1-424AD70395AC}"/>
              </a:ext>
            </a:extLst>
          </p:cNvPr>
          <p:cNvSpPr>
            <a:spLocks noGrp="1"/>
          </p:cNvSpPr>
          <p:nvPr>
            <p:ph type="body" idx="1"/>
          </p:nvPr>
        </p:nvSpPr>
        <p:spPr/>
        <p:txBody>
          <a:bodyPr/>
          <a:lstStyle/>
          <a:p>
            <a:pPr marL="0" indent="0">
              <a:buFont typeface="Arial,Sans-Serif" panose="020B0604020202020204" pitchFamily="34" charset="0"/>
              <a:buNone/>
            </a:pPr>
            <a:r>
              <a:rPr lang="en-US" sz="1400" b="1" i="0" dirty="0">
                <a:solidFill>
                  <a:srgbClr val="333333"/>
                </a:solidFill>
                <a:effectLst/>
                <a:latin typeface="+mn-lt"/>
                <a:cs typeface="Calibri"/>
              </a:rPr>
              <a:t>How does this impact you?</a:t>
            </a:r>
          </a:p>
          <a:p>
            <a:pPr marL="0" indent="0">
              <a:buFont typeface="Arial,Sans-Serif" panose="020B0604020202020204" pitchFamily="34" charset="0"/>
              <a:buNone/>
            </a:pPr>
            <a:endParaRPr lang="en-US" sz="1400" b="0" i="0" dirty="0">
              <a:solidFill>
                <a:srgbClr val="333333"/>
              </a:solidFill>
              <a:effectLst/>
              <a:latin typeface="+mn-lt"/>
              <a:cs typeface="Calibri"/>
            </a:endParaRPr>
          </a:p>
          <a:p>
            <a:pPr marL="0" indent="0">
              <a:buFont typeface="Arial,Sans-Serif" panose="020B0604020202020204" pitchFamily="34" charset="0"/>
              <a:buNone/>
            </a:pPr>
            <a:r>
              <a:rPr lang="en-US" sz="1400" b="0" i="0" dirty="0">
                <a:solidFill>
                  <a:srgbClr val="333333"/>
                </a:solidFill>
                <a:effectLst/>
                <a:latin typeface="+mn-lt"/>
                <a:cs typeface="Calibri"/>
              </a:rPr>
              <a:t>Let’s break down the financial impact to your practice.</a:t>
            </a:r>
          </a:p>
          <a:p>
            <a:pPr marL="0" indent="0">
              <a:buFont typeface="Arial,Sans-Serif" panose="020B0604020202020204" pitchFamily="34" charset="0"/>
              <a:buNone/>
            </a:pPr>
            <a:endParaRPr lang="en-US" sz="1400" b="1" i="0" dirty="0">
              <a:solidFill>
                <a:srgbClr val="333333"/>
              </a:solidFill>
              <a:effectLst/>
              <a:latin typeface="+mn-lt"/>
              <a:cs typeface="Calibri"/>
            </a:endParaRPr>
          </a:p>
          <a:p>
            <a:pPr>
              <a:buNone/>
            </a:pPr>
            <a:r>
              <a:rPr lang="en-US" sz="4400" b="1" dirty="0"/>
              <a:t>The business case becomes pretty clear when we examine the financial implications of the widow retention problem. On the cost side, using the previous numbers and factoring in the cost of acquiring a client, we're approaching $80,000 in combined costs and lost revenue for each widow who leaves.</a:t>
            </a:r>
          </a:p>
          <a:p>
            <a:pPr>
              <a:buNone/>
            </a:pPr>
            <a:endParaRPr lang="en-US" sz="4400" b="1" dirty="0"/>
          </a:p>
          <a:p>
            <a:pPr>
              <a:buNone/>
            </a:pPr>
            <a:r>
              <a:rPr lang="en-US" sz="4400" b="1" dirty="0"/>
              <a:t>CLICK</a:t>
            </a:r>
          </a:p>
          <a:p>
            <a:pPr>
              <a:buNone/>
            </a:pPr>
            <a:endParaRPr lang="en-US" sz="4400" dirty="0"/>
          </a:p>
          <a:p>
            <a:pPr>
              <a:buNone/>
            </a:pPr>
            <a:r>
              <a:rPr lang="en-US" sz="4400" dirty="0"/>
              <a:t>The benefits of retention are equally compelling. Rather than continuing to invest 20% of advisor time in pursuit of new clients, reallocating just 2-3 additional hours per widowed client during their first year of transition could dramatically improve retention rates. </a:t>
            </a:r>
          </a:p>
          <a:p>
            <a:pPr>
              <a:buNone/>
            </a:pPr>
            <a:endParaRPr lang="en-US" sz="4400" dirty="0"/>
          </a:p>
          <a:p>
            <a:pPr>
              <a:buNone/>
            </a:pPr>
            <a:r>
              <a:rPr lang="en-US" sz="4400" dirty="0"/>
              <a:t>If a practice could shift from the industry average of 30% retention to 80% retention, the return on that time investment would be extraordinary - a 167% increase in lifetime client value, when you do the math.</a:t>
            </a:r>
          </a:p>
          <a:p>
            <a:pPr>
              <a:buNone/>
            </a:pPr>
            <a:endParaRPr lang="en-US" sz="4400" dirty="0"/>
          </a:p>
          <a:p>
            <a:r>
              <a:rPr lang="en-US" sz="4400" b="1" dirty="0"/>
              <a:t>This doesn't account for the referral potential from well-served widowed clients. </a:t>
            </a:r>
          </a:p>
          <a:p>
            <a:endParaRPr lang="en-US" sz="4400" dirty="0"/>
          </a:p>
          <a:p>
            <a:r>
              <a:rPr lang="en-US" sz="4400" dirty="0"/>
              <a:t>The business case should be clear: investing a modest amount of additional time to support widowed clients through their transition adequately yields a return measured in tens of thousands of dollars per retained client relationship. It’s worth it to do it right.</a:t>
            </a:r>
          </a:p>
          <a:p>
            <a:endParaRPr lang="en-US" sz="4400" dirty="0"/>
          </a:p>
          <a:p>
            <a:r>
              <a:rPr lang="en-US" sz="4400" dirty="0"/>
              <a:t>NEXT</a:t>
            </a:r>
          </a:p>
          <a:p>
            <a:pPr marL="0" indent="0">
              <a:buFont typeface="Arial,Sans-Serif" panose="020B0604020202020204" pitchFamily="34" charset="0"/>
              <a:buNone/>
            </a:pPr>
            <a:endParaRPr lang="en-US" sz="1400" b="1" dirty="0">
              <a:solidFill>
                <a:srgbClr val="333333"/>
              </a:solidFill>
              <a:latin typeface="+mn-lt"/>
              <a:ea typeface="Calibri" panose="020F0502020204030204"/>
              <a:cs typeface="Calibri"/>
            </a:endParaRPr>
          </a:p>
          <a:p>
            <a:pPr marL="0" indent="0">
              <a:buFont typeface="Arial,Sans-Serif" panose="020B0604020202020204" pitchFamily="34" charset="0"/>
              <a:buNone/>
            </a:pPr>
            <a:endParaRPr lang="en-US" sz="1400" b="1" dirty="0">
              <a:solidFill>
                <a:srgbClr val="333333"/>
              </a:solidFill>
              <a:latin typeface="+mn-lt"/>
              <a:ea typeface="Calibri" panose="020F0502020204030204"/>
              <a:cs typeface="Calibri"/>
            </a:endParaRPr>
          </a:p>
          <a:p>
            <a:pPr marL="0" indent="0">
              <a:buFont typeface="Arial,Sans-Serif" panose="020B0604020202020204" pitchFamily="34" charset="0"/>
              <a:buNone/>
            </a:pPr>
            <a:r>
              <a:rPr lang="en-US" sz="1400" b="1" dirty="0">
                <a:solidFill>
                  <a:srgbClr val="333333"/>
                </a:solidFill>
                <a:latin typeface="+mn-lt"/>
                <a:ea typeface="Calibri" panose="020F0502020204030204"/>
                <a:cs typeface="Calibri"/>
              </a:rPr>
              <a:t>Calculation to get 167%:</a:t>
            </a:r>
          </a:p>
          <a:p>
            <a:pPr>
              <a:buNone/>
            </a:pPr>
            <a:r>
              <a:rPr lang="en-US" sz="2000" dirty="0"/>
              <a:t>If we start with a 30% retention rate and improve to 80% retention rate for widowed clients, here's what the math looks like:</a:t>
            </a:r>
          </a:p>
          <a:p>
            <a:pPr>
              <a:buNone/>
            </a:pPr>
            <a:r>
              <a:rPr lang="en-US" sz="2000" dirty="0"/>
              <a:t>For every 10 widowed clients:</a:t>
            </a:r>
          </a:p>
          <a:p>
            <a:pPr>
              <a:buFont typeface="Arial" panose="020B0604020202020204" pitchFamily="34" charset="0"/>
              <a:buChar char="•"/>
            </a:pPr>
            <a:r>
              <a:rPr lang="en-US" sz="2000" dirty="0"/>
              <a:t>At 30% retention: 3 clients stay, 7 leave</a:t>
            </a:r>
          </a:p>
          <a:p>
            <a:pPr>
              <a:buFont typeface="Arial" panose="020B0604020202020204" pitchFamily="34" charset="0"/>
              <a:buChar char="•"/>
            </a:pPr>
            <a:r>
              <a:rPr lang="en-US" sz="2000" dirty="0"/>
              <a:t>At 80% retention: 8 clients stay, 2 leave</a:t>
            </a:r>
          </a:p>
          <a:p>
            <a:pPr>
              <a:buNone/>
            </a:pPr>
            <a:r>
              <a:rPr lang="en-US" sz="2000" dirty="0"/>
              <a:t>Looking at lifetime value:</a:t>
            </a:r>
          </a:p>
          <a:p>
            <a:pPr>
              <a:buFont typeface="Arial" panose="020B0604020202020204" pitchFamily="34" charset="0"/>
              <a:buChar char="•"/>
            </a:pPr>
            <a:r>
              <a:rPr lang="en-US" sz="2000" dirty="0"/>
              <a:t>30% retention: 3 clients × $75,000 = $225,000 lifetime revenue</a:t>
            </a:r>
          </a:p>
          <a:p>
            <a:pPr>
              <a:buFont typeface="Arial" panose="020B0604020202020204" pitchFamily="34" charset="0"/>
              <a:buChar char="•"/>
            </a:pPr>
            <a:r>
              <a:rPr lang="en-US" sz="2000" dirty="0"/>
              <a:t>80% retention: 8 clients × $75,000 = $600,000 lifetime revenue</a:t>
            </a:r>
          </a:p>
          <a:p>
            <a:r>
              <a:rPr lang="en-US" sz="2000" dirty="0"/>
              <a:t>The increase in lifetime value is: ($600,000 - $225,000) ÷ $225,000 = 1.67 or 167% increase</a:t>
            </a:r>
          </a:p>
          <a:p>
            <a:pPr marL="0" indent="0">
              <a:buFont typeface="Arial,Sans-Serif" panose="020B0604020202020204" pitchFamily="34" charset="0"/>
              <a:buNone/>
            </a:pPr>
            <a:endParaRPr lang="en-US" sz="1400" b="1" dirty="0">
              <a:solidFill>
                <a:srgbClr val="333333"/>
              </a:solidFill>
              <a:latin typeface="+mn-lt"/>
              <a:ea typeface="Calibri" panose="020F0502020204030204"/>
              <a:cs typeface="Calibri"/>
            </a:endParaRPr>
          </a:p>
        </p:txBody>
      </p:sp>
      <p:sp>
        <p:nvSpPr>
          <p:cNvPr id="4" name="Slide Number Placeholder 3">
            <a:extLst>
              <a:ext uri="{FF2B5EF4-FFF2-40B4-BE49-F238E27FC236}">
                <a16:creationId xmlns:a16="http://schemas.microsoft.com/office/drawing/2014/main" id="{AAE9B425-4E12-C116-FB0D-1352DBC31B90}"/>
              </a:ext>
            </a:extLst>
          </p:cNvPr>
          <p:cNvSpPr>
            <a:spLocks noGrp="1"/>
          </p:cNvSpPr>
          <p:nvPr>
            <p:ph type="sldNum" sz="quarter" idx="5"/>
          </p:nvPr>
        </p:nvSpPr>
        <p:spPr/>
        <p:txBody>
          <a:bodyPr/>
          <a:lstStyle/>
          <a:p>
            <a:fld id="{0F670BB1-0AE6-4A33-9B5F-D839C2EAFD83}" type="slidenum">
              <a:rPr lang="en-US" smtClean="0"/>
              <a:t>4</a:t>
            </a:fld>
            <a:endParaRPr lang="en-US"/>
          </a:p>
        </p:txBody>
      </p:sp>
    </p:spTree>
    <p:extLst>
      <p:ext uri="{BB962C8B-B14F-4D97-AF65-F5344CB8AC3E}">
        <p14:creationId xmlns:p14="http://schemas.microsoft.com/office/powerpoint/2010/main" val="1000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D0EC4-38DB-8A0D-8190-3A07D2784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CF2C0-31EA-3E4C-9B79-CF201B695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0589BB-3A75-7C61-961A-939A98DB8A2D}"/>
              </a:ext>
            </a:extLst>
          </p:cNvPr>
          <p:cNvSpPr>
            <a:spLocks noGrp="1"/>
          </p:cNvSpPr>
          <p:nvPr>
            <p:ph type="body" idx="1"/>
          </p:nvPr>
        </p:nvSpPr>
        <p:spPr/>
        <p:txBody>
          <a:bodyPr/>
          <a:lstStyle/>
          <a:p>
            <a:pPr marL="0" lvl="1" indent="0" algn="l" defTabSz="914400" rtl="0" eaLnBrk="1" latinLnBrk="0" hangingPunct="1">
              <a:buFont typeface="Arial" panose="020B0604020202020204" pitchFamily="34" charset="0"/>
              <a:buNone/>
            </a:pPr>
            <a:r>
              <a:rPr lang="en-US" sz="1400" b="1" kern="1200" dirty="0">
                <a:solidFill>
                  <a:schemeClr val="tx1"/>
                </a:solidFill>
                <a:latin typeface="+mn-lt"/>
                <a:ea typeface="+mn-ea"/>
                <a:cs typeface="Calibri"/>
              </a:rPr>
              <a:t>You may be a widow or widower; if so, I’m so sorry for your loss. I hope you’ll say hello after the presentation.</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kern="1200" dirty="0">
              <a:solidFill>
                <a:schemeClr val="tx1"/>
              </a:solidFill>
              <a:latin typeface="+mn-lt"/>
              <a:ea typeface="+mn-ea"/>
              <a:cs typeface="Calibri"/>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latin typeface="+mn-lt"/>
                <a:ea typeface="+mn-ea"/>
                <a:cs typeface="Calibri"/>
              </a:rPr>
              <a:t>By a show of hands, how many know someone who has been widowed?</a:t>
            </a:r>
          </a:p>
          <a:p>
            <a:pPr marL="0" lvl="1" indent="0" algn="l" defTabSz="914400" rtl="0" eaLnBrk="1" latinLnBrk="0" hangingPunct="1">
              <a:buFont typeface="Arial" panose="020B0604020202020204" pitchFamily="34" charset="0"/>
              <a:buNone/>
            </a:pPr>
            <a:endParaRPr lang="en-US" sz="1400" b="1" kern="1200" dirty="0">
              <a:solidFill>
                <a:schemeClr val="tx1"/>
              </a:solidFill>
              <a:latin typeface="+mn-lt"/>
              <a:ea typeface="+mn-ea"/>
              <a:cs typeface="Calibri"/>
            </a:endParaRPr>
          </a:p>
          <a:p>
            <a:pPr marL="0" lvl="1" indent="0" algn="l" defTabSz="914400" rtl="0" eaLnBrk="1" latinLnBrk="0" hangingPunct="1">
              <a:buFont typeface="Arial" panose="020B0604020202020204" pitchFamily="34" charset="0"/>
              <a:buNone/>
            </a:pPr>
            <a:r>
              <a:rPr lang="en-US" sz="1400" b="1" kern="1200" dirty="0">
                <a:solidFill>
                  <a:schemeClr val="tx1"/>
                </a:solidFill>
                <a:latin typeface="+mn-lt"/>
                <a:ea typeface="+mn-ea"/>
                <a:cs typeface="Calibri"/>
              </a:rPr>
              <a:t>How many are working or have worked with widowed clients in your practice?</a:t>
            </a:r>
          </a:p>
          <a:p>
            <a:pPr marL="0" indent="0" algn="l" defTabSz="914400" rtl="0" eaLnBrk="1" latinLnBrk="0" hangingPunct="1">
              <a:buFont typeface="Arial" panose="020B0604020202020204" pitchFamily="34" charset="0"/>
              <a:buNone/>
            </a:pPr>
            <a:endParaRPr lang="en-US" sz="1400" b="1" kern="1200" dirty="0">
              <a:solidFill>
                <a:schemeClr val="tx1"/>
              </a:solidFill>
              <a:latin typeface="+mn-lt"/>
              <a:ea typeface="+mn-ea"/>
              <a:cs typeface="Calibri"/>
            </a:endParaRPr>
          </a:p>
          <a:p>
            <a:pPr marL="0" indent="0">
              <a:buFont typeface="Arial" panose="020B0604020202020204" pitchFamily="34" charset="0"/>
              <a:buNone/>
            </a:pPr>
            <a:r>
              <a:rPr lang="en-US" sz="1400" b="0" dirty="0">
                <a:cs typeface="Calibri"/>
              </a:rPr>
              <a:t>So, it’s probably safe to say that we all know people who have lost a spouse. </a:t>
            </a:r>
          </a:p>
          <a:p>
            <a:pPr marL="0" indent="0">
              <a:buFont typeface="Arial" panose="020B0604020202020204" pitchFamily="34" charset="0"/>
              <a:buNone/>
            </a:pPr>
            <a:endParaRPr lang="en-US" sz="1400" b="1" dirty="0">
              <a:cs typeface="Calibri"/>
            </a:endParaRPr>
          </a:p>
          <a:p>
            <a:pPr marL="0" indent="0">
              <a:buFont typeface="Arial" panose="020B0604020202020204" pitchFamily="34" charset="0"/>
              <a:buNone/>
            </a:pPr>
            <a:r>
              <a:rPr lang="en-US" sz="1400" b="1" dirty="0">
                <a:cs typeface="Calibri"/>
              </a:rPr>
              <a:t>But how well do we really understand them? How well do we comprehend the process of widowhood, what they go through, and what they need from YOU, their financial advisor?</a:t>
            </a:r>
          </a:p>
          <a:p>
            <a:pPr marL="0" indent="0">
              <a:buFont typeface="Arial" panose="020B0604020202020204" pitchFamily="34" charset="0"/>
              <a:buNone/>
            </a:pPr>
            <a:endParaRPr lang="en-US" sz="1400" b="1" i="0" dirty="0">
              <a:solidFill>
                <a:srgbClr val="333333"/>
              </a:solidFill>
              <a:effectLst/>
              <a:latin typeface="+mn-lt"/>
              <a:cs typeface="Calibri"/>
            </a:endParaRPr>
          </a:p>
          <a:p>
            <a:pPr marL="0" indent="0">
              <a:buFont typeface="Arial" panose="020B0604020202020204" pitchFamily="34" charset="0"/>
              <a:buNone/>
            </a:pPr>
            <a:r>
              <a:rPr lang="en-US" sz="1400" b="1" i="0" dirty="0">
                <a:solidFill>
                  <a:srgbClr val="333333"/>
                </a:solidFill>
                <a:effectLst/>
                <a:latin typeface="+mn-lt"/>
                <a:cs typeface="Calibri"/>
              </a:rPr>
              <a:t>Over the next few minutes, I will try to enlighten you.</a:t>
            </a:r>
          </a:p>
          <a:p>
            <a:endParaRPr lang="en-US" sz="1400" b="1" dirty="0">
              <a:latin typeface="+mn-lt"/>
              <a:ea typeface="Calibri" panose="020F0502020204030204"/>
              <a:cs typeface="Calibri"/>
            </a:endParaRPr>
          </a:p>
          <a:p>
            <a:pPr marL="0" indent="0">
              <a:buFont typeface="Arial" panose="020B0604020202020204" pitchFamily="34" charset="0"/>
              <a:buNone/>
            </a:pPr>
            <a:r>
              <a:rPr lang="en-US" sz="1400" b="0" dirty="0">
                <a:solidFill>
                  <a:srgbClr val="333333"/>
                </a:solidFill>
                <a:latin typeface="+mn-lt"/>
                <a:ea typeface="Calibri" panose="020F0502020204030204"/>
                <a:cs typeface="Calibri"/>
              </a:rPr>
              <a:t>NEXT</a:t>
            </a:r>
            <a:endParaRPr lang="en-US" sz="1400" b="0" dirty="0">
              <a:cs typeface="Calibri"/>
            </a:endParaRPr>
          </a:p>
        </p:txBody>
      </p:sp>
      <p:sp>
        <p:nvSpPr>
          <p:cNvPr id="4" name="Slide Number Placeholder 3">
            <a:extLst>
              <a:ext uri="{FF2B5EF4-FFF2-40B4-BE49-F238E27FC236}">
                <a16:creationId xmlns:a16="http://schemas.microsoft.com/office/drawing/2014/main" id="{CB122F66-C699-F769-41C3-E489FF3F8967}"/>
              </a:ext>
            </a:extLst>
          </p:cNvPr>
          <p:cNvSpPr>
            <a:spLocks noGrp="1"/>
          </p:cNvSpPr>
          <p:nvPr>
            <p:ph type="sldNum" sz="quarter" idx="5"/>
          </p:nvPr>
        </p:nvSpPr>
        <p:spPr/>
        <p:txBody>
          <a:bodyPr/>
          <a:lstStyle/>
          <a:p>
            <a:fld id="{0F670BB1-0AE6-4A33-9B5F-D839C2EAFD83}" type="slidenum">
              <a:rPr lang="en-US" smtClean="0"/>
              <a:t>5</a:t>
            </a:fld>
            <a:endParaRPr lang="en-US"/>
          </a:p>
        </p:txBody>
      </p:sp>
    </p:spTree>
    <p:extLst>
      <p:ext uri="{BB962C8B-B14F-4D97-AF65-F5344CB8AC3E}">
        <p14:creationId xmlns:p14="http://schemas.microsoft.com/office/powerpoint/2010/main" val="352325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panose="020B0604020202020204" pitchFamily="34" charset="0"/>
              <a:buNone/>
            </a:pPr>
            <a:r>
              <a:rPr lang="en-US" sz="1400" b="1" dirty="0">
                <a:cs typeface="+mn-lt"/>
              </a:rPr>
              <a:t>Here’s our agenda.</a:t>
            </a:r>
            <a:br>
              <a:rPr lang="en-US" sz="1400" b="1" dirty="0">
                <a:cs typeface="+mn-lt"/>
              </a:rPr>
            </a:br>
            <a:endParaRPr lang="en-US" sz="1400" b="1" dirty="0">
              <a:ea typeface="Calibri" panose="020F0502020204030204"/>
              <a:cs typeface="Calibri"/>
            </a:endParaRPr>
          </a:p>
          <a:p>
            <a:pPr>
              <a:buNone/>
            </a:pPr>
            <a:r>
              <a:rPr lang="en-US" sz="2000" dirty="0"/>
              <a:t>We’ll begin by understanding the full scope of what I call "The Widow Crisis" – a systemic failure affecting millions of men and women. </a:t>
            </a:r>
          </a:p>
          <a:p>
            <a:pPr>
              <a:buNone/>
            </a:pPr>
            <a:endParaRPr lang="en-US" sz="2000" dirty="0"/>
          </a:p>
          <a:p>
            <a:pPr>
              <a:buNone/>
            </a:pPr>
            <a:r>
              <a:rPr lang="en-US" sz="2000" b="1" dirty="0"/>
              <a:t>We'll then explore the unique emotional, cognitive, and practical challenges presented by widowhood, which traditional advisory approaches often fail to address.</a:t>
            </a:r>
          </a:p>
          <a:p>
            <a:pPr>
              <a:buNone/>
            </a:pPr>
            <a:endParaRPr lang="en-US" sz="2000" dirty="0"/>
          </a:p>
          <a:p>
            <a:pPr>
              <a:buNone/>
            </a:pPr>
            <a:r>
              <a:rPr lang="en-US" sz="3200" dirty="0"/>
              <a:t>Then, we’ll examine the "Financial Impact of Loss" to understand how widowhood affects a family's financial health.</a:t>
            </a:r>
          </a:p>
          <a:p>
            <a:pPr>
              <a:buNone/>
            </a:pPr>
            <a:endParaRPr lang="en-US" sz="3200" dirty="0"/>
          </a:p>
          <a:p>
            <a:pPr>
              <a:buNone/>
            </a:pPr>
            <a:r>
              <a:rPr lang="en-US" sz="3200" b="1" dirty="0"/>
              <a:t>This leads us to the heart of the presentation: enhancing your practice by transforming your approach with widowed clients to dramatically improve retention while providing truly meaningful and memorable service.</a:t>
            </a:r>
          </a:p>
          <a:p>
            <a:pPr>
              <a:buNone/>
            </a:pPr>
            <a:endParaRPr lang="en-US" sz="3200" dirty="0"/>
          </a:p>
          <a:p>
            <a:pPr>
              <a:buNone/>
            </a:pPr>
            <a:r>
              <a:rPr lang="en-US" sz="4400" dirty="0"/>
              <a:t>We’ll discuss age-specific guidance that advisors should provide when working with newly widowed clients. This is critical because providing the right guidance at the right time establishes value and trust, whether there was a previous relationship with the client or not.</a:t>
            </a:r>
            <a:endParaRPr lang="en-US" sz="3200" dirty="0"/>
          </a:p>
          <a:p>
            <a:pPr>
              <a:buNone/>
            </a:pPr>
            <a:endParaRPr lang="en-US" sz="2000" dirty="0"/>
          </a:p>
          <a:p>
            <a:r>
              <a:rPr lang="en-US" sz="2000" b="1" dirty="0"/>
              <a:t>We'll conclude by sharing valuable resources to help you develop expertise in this underserved area. </a:t>
            </a:r>
          </a:p>
          <a:p>
            <a:endParaRPr lang="en-US" sz="2000" dirty="0"/>
          </a:p>
          <a:p>
            <a:r>
              <a:rPr lang="en-US" sz="2000" dirty="0"/>
              <a:t>By the end of today's presentation, you'll have practical strategies to transform both your service model and your business results when working with widowed clients.</a:t>
            </a:r>
          </a:p>
          <a:p>
            <a:endParaRPr lang="en-US" sz="2000" dirty="0"/>
          </a:p>
          <a:p>
            <a:r>
              <a:rPr lang="en-US" sz="2000" b="1" dirty="0"/>
              <a:t>Let’s get started with a story.</a:t>
            </a:r>
          </a:p>
          <a:p>
            <a:pPr marL="0" indent="0">
              <a:buFont typeface="Arial,Sans-Serif" panose="020B0604020202020204" pitchFamily="34" charset="0"/>
              <a:buNone/>
            </a:pPr>
            <a:br>
              <a:rPr lang="en-US" sz="1400" b="1" dirty="0">
                <a:cs typeface="+mn-lt"/>
              </a:rPr>
            </a:br>
            <a:r>
              <a:rPr lang="en-US" sz="1400" b="0" dirty="0">
                <a:cs typeface="+mn-lt"/>
              </a:rPr>
              <a:t>NEXT</a:t>
            </a:r>
            <a:br>
              <a:rPr lang="en-US" sz="1400" b="1" dirty="0">
                <a:cs typeface="+mn-lt"/>
              </a:rPr>
            </a:br>
            <a:endParaRPr lang="en-US" sz="1400" b="1" dirty="0">
              <a:solidFill>
                <a:srgbClr val="000000"/>
              </a:solidFill>
              <a:latin typeface="+mn-lt"/>
              <a:cs typeface="Calibri"/>
            </a:endParaRPr>
          </a:p>
        </p:txBody>
      </p:sp>
      <p:sp>
        <p:nvSpPr>
          <p:cNvPr id="4" name="Slide Number Placeholder 3"/>
          <p:cNvSpPr>
            <a:spLocks noGrp="1"/>
          </p:cNvSpPr>
          <p:nvPr>
            <p:ph type="sldNum" sz="quarter" idx="5"/>
          </p:nvPr>
        </p:nvSpPr>
        <p:spPr/>
        <p:txBody>
          <a:bodyPr/>
          <a:lstStyle/>
          <a:p>
            <a:fld id="{0F670BB1-0AE6-4A33-9B5F-D839C2EAFD83}" type="slidenum">
              <a:rPr lang="en-US" smtClean="0"/>
              <a:t>6</a:t>
            </a:fld>
            <a:endParaRPr lang="en-US"/>
          </a:p>
        </p:txBody>
      </p:sp>
    </p:spTree>
    <p:extLst>
      <p:ext uri="{BB962C8B-B14F-4D97-AF65-F5344CB8AC3E}">
        <p14:creationId xmlns:p14="http://schemas.microsoft.com/office/powerpoint/2010/main" val="1257878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Happily married for 25 years, Maria and John lived in their dream home on a modest equestrian property.  </a:t>
            </a:r>
          </a:p>
          <a:p>
            <a:endParaRPr lang="en-US" b="1" dirty="0"/>
          </a:p>
          <a:p>
            <a:r>
              <a:rPr lang="en-US" b="1" dirty="0"/>
              <a:t>All three of their children were grown, but one of their sons, Jake, remained at home full-time under Maria’s care due to severe disabilities. </a:t>
            </a:r>
          </a:p>
          <a:p>
            <a:endParaRPr lang="en-US" b="1" dirty="0"/>
          </a:p>
          <a:p>
            <a:r>
              <a:rPr lang="en-US" b="1" dirty="0"/>
              <a:t> While John was the family’s sole income earner, he prioritized being involved at home.  He was an integral part of Jake’s day-to-day life, and they were very close.  </a:t>
            </a:r>
          </a:p>
          <a:p>
            <a:endParaRPr lang="en-US" b="1" dirty="0"/>
          </a:p>
          <a:p>
            <a:r>
              <a:rPr lang="en-US" b="1" dirty="0"/>
              <a:t>When John passed away suddenly in 2021, while doing chores around the property, Maria and Jake’s worlds were shaken to the core.</a:t>
            </a:r>
            <a:endParaRPr lang="en-US" b="1" dirty="0">
              <a:ea typeface="Calibri" panose="020F0502020204030204"/>
              <a:cs typeface="Calibri" panose="020F0502020204030204"/>
            </a:endParaRPr>
          </a:p>
          <a:p>
            <a:endParaRPr lang="en-US" b="1" dirty="0"/>
          </a:p>
          <a:p>
            <a:r>
              <a:rPr lang="en-US" b="1" dirty="0"/>
              <a:t>Now the sole caretaker of Jake, Maria was reliant on Medicare and survivor benefits as well as a small life insurance policy from John as the family’s only sources of income.  </a:t>
            </a:r>
          </a:p>
          <a:p>
            <a:endParaRPr lang="en-US" b="1" dirty="0"/>
          </a:p>
          <a:p>
            <a:r>
              <a:rPr lang="en-US" b="1" dirty="0"/>
              <a:t>She quickly found herself unable to keep up financially, and eventually, their home’s mortgage went into forbearance.  </a:t>
            </a:r>
          </a:p>
          <a:p>
            <a:endParaRPr lang="en-US" b="1" dirty="0"/>
          </a:p>
          <a:p>
            <a:r>
              <a:rPr lang="en-US" b="1" dirty="0"/>
              <a:t>Maria knew that she needed to do something about their finances, but in addition to her own shock and grief, her number one priority was getting Jake stabilized after losing his father.  </a:t>
            </a:r>
          </a:p>
          <a:p>
            <a:endParaRPr lang="en-US" b="1" dirty="0"/>
          </a:p>
          <a:p>
            <a:r>
              <a:rPr lang="en-US" b="1" dirty="0">
                <a:cs typeface="Calibri" panose="020F0502020204030204"/>
              </a:rPr>
              <a:t>We’ll come back to Maria’s story a little later.</a:t>
            </a:r>
          </a:p>
          <a:p>
            <a:endParaRPr lang="en-US" dirty="0">
              <a:cs typeface="Calibri" panose="020F0502020204030204"/>
            </a:endParaRPr>
          </a:p>
          <a:p>
            <a:r>
              <a:rPr lang="en-US" dirty="0">
                <a:cs typeface="Calibri" panose="020F0502020204030204"/>
              </a:rPr>
              <a:t>NEXT</a:t>
            </a:r>
          </a:p>
          <a:p>
            <a:endParaRPr lang="en-US" sz="1400" dirty="0">
              <a:cs typeface="Calibri"/>
            </a:endParaRPr>
          </a:p>
        </p:txBody>
      </p:sp>
      <p:sp>
        <p:nvSpPr>
          <p:cNvPr id="4" name="Slide Number Placeholder 3"/>
          <p:cNvSpPr>
            <a:spLocks noGrp="1"/>
          </p:cNvSpPr>
          <p:nvPr>
            <p:ph type="sldNum" sz="quarter" idx="5"/>
          </p:nvPr>
        </p:nvSpPr>
        <p:spPr/>
        <p:txBody>
          <a:bodyPr/>
          <a:lstStyle/>
          <a:p>
            <a:fld id="{0F670BB1-0AE6-4A33-9B5F-D839C2EAFD83}" type="slidenum">
              <a:rPr lang="en-US" smtClean="0"/>
              <a:t>7</a:t>
            </a:fld>
            <a:endParaRPr lang="en-US"/>
          </a:p>
        </p:txBody>
      </p:sp>
    </p:spTree>
    <p:extLst>
      <p:ext uri="{BB962C8B-B14F-4D97-AF65-F5344CB8AC3E}">
        <p14:creationId xmlns:p14="http://schemas.microsoft.com/office/powerpoint/2010/main" val="216368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000" b="1" dirty="0"/>
              <a:t>The widow crisis represents a significant and often invisible demographic challenge in America. While widowhood affects approximately 7% of our population – both men and women – today we'll focus primarily on widows due to their disproportionate representation and unique financial vulnerabilities.</a:t>
            </a:r>
          </a:p>
          <a:p>
            <a:pPr>
              <a:buNone/>
            </a:pPr>
            <a:endParaRPr lang="en-US" sz="2000" dirty="0"/>
          </a:p>
          <a:p>
            <a:pPr>
              <a:buNone/>
            </a:pPr>
            <a:r>
              <a:rPr lang="en-US" sz="2000" dirty="0"/>
              <a:t>The statistics paint a stark picture of widowhood – the club nobody wants to join. </a:t>
            </a:r>
          </a:p>
          <a:p>
            <a:pPr>
              <a:buNone/>
            </a:pPr>
            <a:endParaRPr lang="en-US" sz="2000" dirty="0"/>
          </a:p>
          <a:p>
            <a:pPr>
              <a:buNone/>
            </a:pPr>
            <a:r>
              <a:rPr lang="en-US" sz="2000" b="1" dirty="0"/>
              <a:t>Approximately one and a half million Americans become widowed every year, with about 3,000 women joining these ranks daily – that's one new widow every 28 seconds. </a:t>
            </a:r>
          </a:p>
          <a:p>
            <a:pPr>
              <a:buNone/>
            </a:pPr>
            <a:endParaRPr lang="en-US" sz="2000" dirty="0"/>
          </a:p>
          <a:p>
            <a:pPr>
              <a:buNone/>
            </a:pPr>
            <a:r>
              <a:rPr lang="en-US" sz="2000" dirty="0"/>
              <a:t>The current population of widowed individuals in the U.S. is approximately 15 million. Perhaps most surprising is that widowhood isn’t just for the elderly – the average age of a widow is just 59, with these women typically outliving their husbands by another 15 years.</a:t>
            </a:r>
          </a:p>
          <a:p>
            <a:pPr>
              <a:buNone/>
            </a:pPr>
            <a:endParaRPr lang="en-US" sz="2000" dirty="0"/>
          </a:p>
          <a:p>
            <a:pPr>
              <a:buNone/>
            </a:pPr>
            <a:r>
              <a:rPr lang="en-US" sz="2000" b="1" dirty="0"/>
              <a:t>Women's longer lifespans create a significant gender imbalance, with widows outnumbering widowers 4-to-1. In fact, </a:t>
            </a:r>
            <a:r>
              <a:rPr lang="en-US" sz="2000" b="1" dirty="0">
                <a:ea typeface="Cambria"/>
                <a:cs typeface="Calibri"/>
              </a:rPr>
              <a:t>80% of men die married; 80% of women die single.</a:t>
            </a:r>
            <a:endParaRPr lang="en-US" sz="2000" b="1" dirty="0"/>
          </a:p>
          <a:p>
            <a:pPr>
              <a:buNone/>
            </a:pPr>
            <a:endParaRPr lang="en-US" sz="2000" b="1" dirty="0"/>
          </a:p>
          <a:p>
            <a:pPr>
              <a:buNone/>
            </a:pPr>
            <a:r>
              <a:rPr lang="en-US" sz="2000" b="0" dirty="0"/>
              <a:t>But the most alarming statistics relate to financial security. Almost half of all widows earn less than $25,000 annually, effectively making widowhood a potential ticket to poverty for many. This is reflected in the fact that about 60% of elderly poor women are widows.</a:t>
            </a:r>
          </a:p>
          <a:p>
            <a:pPr>
              <a:buNone/>
            </a:pPr>
            <a:endParaRPr lang="en-US" sz="2000" dirty="0"/>
          </a:p>
          <a:p>
            <a:r>
              <a:rPr lang="en-US" sz="2000" b="1" dirty="0"/>
              <a:t>These numbers underscore why addressing the widow crisis isn't just a business opportunity but a social imperative. </a:t>
            </a:r>
          </a:p>
          <a:p>
            <a:endParaRPr lang="en-US" sz="2000" b="1" dirty="0"/>
          </a:p>
          <a:p>
            <a:r>
              <a:rPr lang="en-US" sz="2000" b="0" dirty="0"/>
              <a:t>With 70% of all married women, including those in this room, eventually facing widowhood, there is no shortage of widows to assist. That’s why it’s essential to develop expertise in serving this fragile population effectively.</a:t>
            </a:r>
          </a:p>
          <a:p>
            <a:pPr defTabSz="459877">
              <a:lnSpc>
                <a:spcPct val="90000"/>
              </a:lnSpc>
              <a:spcBef>
                <a:spcPts val="1006"/>
              </a:spcBef>
              <a:buClr>
                <a:srgbClr val="DC8F14"/>
              </a:buClr>
              <a:buSzPct val="100000"/>
              <a:defRPr/>
            </a:pPr>
            <a:endParaRPr lang="en-US" sz="1400" b="1" dirty="0">
              <a:cs typeface="Calibri"/>
            </a:endParaRPr>
          </a:p>
          <a:p>
            <a:pPr defTabSz="459877">
              <a:lnSpc>
                <a:spcPct val="90000"/>
              </a:lnSpc>
              <a:spcBef>
                <a:spcPts val="1006"/>
              </a:spcBef>
              <a:buClr>
                <a:srgbClr val="DC8F14"/>
              </a:buClr>
              <a:buSzPct val="100000"/>
              <a:defRPr/>
            </a:pPr>
            <a:r>
              <a:rPr lang="en-US" sz="1400" b="0" dirty="0">
                <a:cs typeface="Calibri"/>
              </a:rPr>
              <a:t>NEXT</a:t>
            </a:r>
          </a:p>
        </p:txBody>
      </p:sp>
      <p:sp>
        <p:nvSpPr>
          <p:cNvPr id="4" name="Slide Number Placeholder 3"/>
          <p:cNvSpPr>
            <a:spLocks noGrp="1"/>
          </p:cNvSpPr>
          <p:nvPr>
            <p:ph type="sldNum" sz="quarter" idx="5"/>
          </p:nvPr>
        </p:nvSpPr>
        <p:spPr/>
        <p:txBody>
          <a:bodyPr/>
          <a:lstStyle/>
          <a:p>
            <a:fld id="{0F670BB1-0AE6-4A33-9B5F-D839C2EAFD83}" type="slidenum">
              <a:rPr lang="en-US" smtClean="0"/>
              <a:t>8</a:t>
            </a:fld>
            <a:endParaRPr lang="en-US"/>
          </a:p>
        </p:txBody>
      </p:sp>
    </p:spTree>
    <p:extLst>
      <p:ext uri="{BB962C8B-B14F-4D97-AF65-F5344CB8AC3E}">
        <p14:creationId xmlns:p14="http://schemas.microsoft.com/office/powerpoint/2010/main" val="3782864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These sobering statistics from the 2020 Modern Widows Club Survey reveal widowhood's devastating cognitive, financial, legal, and practical impacts. </a:t>
            </a:r>
          </a:p>
          <a:p>
            <a:endParaRPr lang="en-US" sz="2000" dirty="0"/>
          </a:p>
          <a:p>
            <a:r>
              <a:rPr lang="en-US" sz="2000" dirty="0"/>
              <a:t>“Brain fog" experienced by 91% of widows surveyed—lasting two years or more—directly affects critical decision-making when 69% feel forced to make financial choices they're unprepared for. </a:t>
            </a:r>
          </a:p>
          <a:p>
            <a:endParaRPr lang="en-US" sz="2000" dirty="0"/>
          </a:p>
          <a:p>
            <a:r>
              <a:rPr lang="en-US" sz="2000" b="1" dirty="0"/>
              <a:t>What is brain fog or “widow fog?” It’s the physiological response to loss and grief. It can be debilitating. The brain just doesn’t work right, especially the memory function.  </a:t>
            </a:r>
          </a:p>
          <a:p>
            <a:endParaRPr lang="en-US" sz="1400" b="1" i="0" u="none" strike="noStrike" dirty="0">
              <a:solidFill>
                <a:srgbClr val="000000"/>
              </a:solidFill>
              <a:effectLst/>
              <a:latin typeface="+mn-lt"/>
            </a:endParaRPr>
          </a:p>
          <a:p>
            <a:r>
              <a:rPr lang="en-US" sz="1400" b="0" i="0" u="none" strike="noStrike" dirty="0">
                <a:solidFill>
                  <a:srgbClr val="000000"/>
                </a:solidFill>
                <a:effectLst/>
                <a:latin typeface="+mn-lt"/>
              </a:rPr>
              <a:t>It’s responsible for </a:t>
            </a:r>
            <a:endParaRPr lang="en-US" sz="1400" b="0" i="0" dirty="0">
              <a:solidFill>
                <a:srgbClr val="444444"/>
              </a:solidFill>
              <a:effectLst/>
              <a:latin typeface="+mn-lt"/>
            </a:endParaRPr>
          </a:p>
          <a:p>
            <a:pPr lvl="2" algn="l" rtl="0" fontAlgn="base">
              <a:buFont typeface="Arial" panose="020B0604020202020204" pitchFamily="34" charset="0"/>
              <a:buChar char="•"/>
            </a:pPr>
            <a:r>
              <a:rPr lang="en-US" sz="1400" b="0" i="0" u="none" strike="noStrike" dirty="0">
                <a:solidFill>
                  <a:srgbClr val="404040"/>
                </a:solidFill>
                <a:effectLst/>
                <a:latin typeface="+mn-lt"/>
              </a:rPr>
              <a:t>Forgetfulness</a:t>
            </a:r>
            <a:r>
              <a:rPr lang="en-US" sz="1400" b="0" i="0" dirty="0">
                <a:solidFill>
                  <a:srgbClr val="000000"/>
                </a:solidFill>
                <a:effectLst/>
                <a:latin typeface="+mn-lt"/>
              </a:rPr>
              <a:t>​</a:t>
            </a:r>
            <a:endParaRPr lang="en-US" sz="1400" b="0" i="0" dirty="0">
              <a:solidFill>
                <a:srgbClr val="444444"/>
              </a:solidFill>
              <a:effectLst/>
              <a:latin typeface="+mn-lt"/>
            </a:endParaRPr>
          </a:p>
          <a:p>
            <a:pPr lvl="2" algn="l" rtl="0" fontAlgn="base">
              <a:buFont typeface="Arial" panose="020B0604020202020204" pitchFamily="34" charset="0"/>
              <a:buChar char="•"/>
            </a:pPr>
            <a:r>
              <a:rPr lang="en-US" sz="1400" b="0" i="0" u="none" strike="noStrike" dirty="0">
                <a:solidFill>
                  <a:srgbClr val="404040"/>
                </a:solidFill>
                <a:effectLst/>
                <a:latin typeface="+mn-lt"/>
              </a:rPr>
              <a:t>Inability to focus</a:t>
            </a:r>
            <a:r>
              <a:rPr lang="en-US" sz="1400" b="0" i="0" dirty="0">
                <a:solidFill>
                  <a:srgbClr val="000000"/>
                </a:solidFill>
                <a:effectLst/>
                <a:latin typeface="+mn-lt"/>
              </a:rPr>
              <a:t>​</a:t>
            </a:r>
            <a:endParaRPr lang="en-US" sz="1400" b="0" i="0" dirty="0">
              <a:solidFill>
                <a:srgbClr val="444444"/>
              </a:solidFill>
              <a:effectLst/>
              <a:latin typeface="+mn-lt"/>
            </a:endParaRPr>
          </a:p>
          <a:p>
            <a:pPr lvl="2" algn="l" rtl="0" fontAlgn="base">
              <a:buFont typeface="Arial" panose="020B0604020202020204" pitchFamily="34" charset="0"/>
              <a:buChar char="•"/>
            </a:pPr>
            <a:r>
              <a:rPr lang="en-US" sz="1400" b="0" i="0" u="none" strike="noStrike" dirty="0">
                <a:solidFill>
                  <a:srgbClr val="404040"/>
                </a:solidFill>
                <a:effectLst/>
                <a:latin typeface="+mn-lt"/>
              </a:rPr>
              <a:t>Irritability</a:t>
            </a:r>
            <a:r>
              <a:rPr lang="en-US" sz="1400" b="0" i="0" dirty="0">
                <a:solidFill>
                  <a:srgbClr val="000000"/>
                </a:solidFill>
                <a:effectLst/>
                <a:latin typeface="+mn-lt"/>
              </a:rPr>
              <a:t>​</a:t>
            </a:r>
            <a:endParaRPr lang="en-US" sz="1400" b="0" i="0" dirty="0">
              <a:solidFill>
                <a:srgbClr val="444444"/>
              </a:solidFill>
              <a:effectLst/>
              <a:latin typeface="+mn-lt"/>
            </a:endParaRPr>
          </a:p>
          <a:p>
            <a:pPr lvl="2" algn="l" rtl="0" fontAlgn="base">
              <a:buFont typeface="Arial" panose="020B0604020202020204" pitchFamily="34" charset="0"/>
              <a:buChar char="•"/>
            </a:pPr>
            <a:r>
              <a:rPr lang="en-US" sz="1400" b="0" i="0" u="none" strike="noStrike" dirty="0">
                <a:solidFill>
                  <a:srgbClr val="404040"/>
                </a:solidFill>
                <a:effectLst/>
                <a:latin typeface="+mn-lt"/>
              </a:rPr>
              <a:t>Fatigue</a:t>
            </a:r>
            <a:r>
              <a:rPr lang="en-US" sz="1400" b="0" i="0" dirty="0">
                <a:solidFill>
                  <a:srgbClr val="000000"/>
                </a:solidFill>
                <a:effectLst/>
                <a:latin typeface="+mn-lt"/>
              </a:rPr>
              <a:t>​</a:t>
            </a:r>
            <a:endParaRPr lang="en-US" sz="1400" b="0" i="0" dirty="0">
              <a:solidFill>
                <a:srgbClr val="444444"/>
              </a:solidFill>
              <a:effectLst/>
              <a:latin typeface="+mn-lt"/>
            </a:endParaRPr>
          </a:p>
          <a:p>
            <a:pPr lvl="2" algn="l" rtl="0" fontAlgn="base">
              <a:buFont typeface="Arial" panose="020B0604020202020204" pitchFamily="34" charset="0"/>
              <a:buChar char="•"/>
            </a:pPr>
            <a:r>
              <a:rPr lang="en-US" sz="1400" b="0" i="0" u="none" strike="noStrike" dirty="0">
                <a:solidFill>
                  <a:srgbClr val="404040"/>
                </a:solidFill>
                <a:effectLst/>
                <a:latin typeface="+mn-lt"/>
              </a:rPr>
              <a:t>Numbness </a:t>
            </a:r>
            <a:r>
              <a:rPr lang="en-US" sz="1400" b="0" i="0" dirty="0">
                <a:solidFill>
                  <a:srgbClr val="000000"/>
                </a:solidFill>
                <a:effectLst/>
                <a:latin typeface="+mn-lt"/>
              </a:rPr>
              <a:t>​</a:t>
            </a:r>
            <a:endParaRPr lang="en-US" sz="1400" b="0" i="0" dirty="0">
              <a:solidFill>
                <a:srgbClr val="444444"/>
              </a:solidFill>
              <a:effectLst/>
              <a:latin typeface="+mn-lt"/>
            </a:endParaRPr>
          </a:p>
          <a:p>
            <a:pPr lvl="2" algn="l" rtl="0" fontAlgn="base">
              <a:buFont typeface="Arial" panose="020B0604020202020204" pitchFamily="34" charset="0"/>
              <a:buChar char="•"/>
            </a:pPr>
            <a:r>
              <a:rPr lang="en-US" sz="1400" b="0" i="0" u="none" strike="noStrike" dirty="0">
                <a:solidFill>
                  <a:srgbClr val="404040"/>
                </a:solidFill>
                <a:effectLst/>
                <a:latin typeface="+mn-lt"/>
              </a:rPr>
              <a:t>Irrationality, even</a:t>
            </a:r>
            <a:r>
              <a:rPr lang="en-US" sz="1400" b="0" i="0" dirty="0">
                <a:solidFill>
                  <a:srgbClr val="000000"/>
                </a:solidFill>
                <a:effectLst/>
                <a:latin typeface="+mn-lt"/>
              </a:rPr>
              <a:t>​</a:t>
            </a:r>
            <a:endParaRPr lang="en-US" sz="1400" b="0" i="0" dirty="0">
              <a:solidFill>
                <a:srgbClr val="444444"/>
              </a:solidFill>
              <a:effectLst/>
              <a:latin typeface="+mn-lt"/>
            </a:endParaRPr>
          </a:p>
          <a:p>
            <a:pPr lvl="2" algn="l" rtl="0" fontAlgn="base">
              <a:buFont typeface="Arial" panose="020B0604020202020204" pitchFamily="34" charset="0"/>
              <a:buChar char="•"/>
            </a:pPr>
            <a:r>
              <a:rPr lang="en-US" sz="1400" b="0" i="0" u="none" strike="noStrike" dirty="0">
                <a:solidFill>
                  <a:srgbClr val="404040"/>
                </a:solidFill>
                <a:effectLst/>
                <a:latin typeface="+mn-lt"/>
              </a:rPr>
              <a:t>Nausea </a:t>
            </a:r>
            <a:r>
              <a:rPr lang="en-US" sz="1400" b="0" i="0" dirty="0">
                <a:solidFill>
                  <a:srgbClr val="000000"/>
                </a:solidFill>
                <a:effectLst/>
                <a:latin typeface="+mn-lt"/>
              </a:rPr>
              <a:t>​</a:t>
            </a:r>
            <a:endParaRPr lang="en-US" sz="2000" b="0" dirty="0"/>
          </a:p>
          <a:p>
            <a:endParaRPr lang="en-US" sz="2000" dirty="0"/>
          </a:p>
          <a:p>
            <a:r>
              <a:rPr lang="en-US" sz="2000" b="1" dirty="0"/>
              <a:t>This cognitive impairment occurs precisely when widows face complex challenges: 33% develop new health conditions, 44% need legal help, and 29% must enter, or re-enter, the workforce. </a:t>
            </a:r>
          </a:p>
          <a:p>
            <a:endParaRPr lang="en-US" sz="2000" dirty="0"/>
          </a:p>
          <a:p>
            <a:r>
              <a:rPr lang="en-US" sz="2000" dirty="0"/>
              <a:t>For advisors, understanding this is crucial—widows aren't simply experiencing emotional grief, but profound cognitive impairment and other challenges that require specialized support during this critical transition period.</a:t>
            </a:r>
            <a:br>
              <a:rPr lang="en-US" sz="1400" b="1" dirty="0">
                <a:cs typeface="Calibri"/>
              </a:rPr>
            </a:br>
            <a:endParaRPr lang="en-US" sz="1400" b="1" dirty="0">
              <a:ea typeface="Calibri" panose="020F0502020204030204"/>
              <a:cs typeface="Calibri"/>
            </a:endParaRPr>
          </a:p>
          <a:p>
            <a:pPr marL="0" indent="0">
              <a:buNone/>
            </a:pPr>
            <a:r>
              <a:rPr lang="en-US" sz="1400" b="0" dirty="0">
                <a:cs typeface="Calibri"/>
              </a:rPr>
              <a:t>NEXT</a:t>
            </a:r>
          </a:p>
        </p:txBody>
      </p:sp>
      <p:sp>
        <p:nvSpPr>
          <p:cNvPr id="4" name="Slide Number Placeholder 3"/>
          <p:cNvSpPr>
            <a:spLocks noGrp="1"/>
          </p:cNvSpPr>
          <p:nvPr>
            <p:ph type="sldNum" sz="quarter" idx="5"/>
          </p:nvPr>
        </p:nvSpPr>
        <p:spPr/>
        <p:txBody>
          <a:bodyPr/>
          <a:lstStyle/>
          <a:p>
            <a:fld id="{0F670BB1-0AE6-4A33-9B5F-D839C2EAFD83}" type="slidenum">
              <a:rPr lang="en-US" smtClean="0"/>
              <a:t>9</a:t>
            </a:fld>
            <a:endParaRPr lang="en-US"/>
          </a:p>
        </p:txBody>
      </p:sp>
    </p:spTree>
    <p:extLst>
      <p:ext uri="{BB962C8B-B14F-4D97-AF65-F5344CB8AC3E}">
        <p14:creationId xmlns:p14="http://schemas.microsoft.com/office/powerpoint/2010/main" val="1129433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3505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013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87280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603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5342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6695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1398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3974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5772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8312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9481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7812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6406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5510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9600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6830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64DE79-268F-4C1A-8933-263129D2AF90}" type="datetimeFigureOut">
              <a:rPr lang="en-US" smtClean="0"/>
              <a:t>4/21/2025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22515121"/>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hyperlink" Target="https://www.fedweek.com/retirement-financial-planning/financial-decline-often-accompanies-death-of-a-spouse-says-report/?utm_source=chatgpt.com" TargetMode="External"/><Relationship Id="rId13" Type="http://schemas.openxmlformats.org/officeDocument/2006/relationships/hyperlink" Target="https://www.kiplinger.com/retirement/how-to-avoid-the-widows-penalty-after-the-loss-of-a-spouse" TargetMode="External"/><Relationship Id="rId3" Type="http://schemas.openxmlformats.org/officeDocument/2006/relationships/hyperlink" Target="https://wiserwomen.org/resources/widowhood-fact-sheets/widowhood-why-women-need-to-talk-about-this-issue/" TargetMode="External"/><Relationship Id="rId7" Type="http://schemas.openxmlformats.org/officeDocument/2006/relationships/hyperlink" Target="https://crr.bc.edu/drop-in-credit-score-is-fallout-from-older-partners-death/?utm_source=chatgpt.com" TargetMode="External"/><Relationship Id="rId12" Type="http://schemas.openxmlformats.org/officeDocument/2006/relationships/hyperlink" Target="https://legal-info.lawyers.com/trusts-estates/how-much-do-lawyers-charge-to-help-with-probate.html?utm_source=chatgpt.com"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dol.gov/newsroom/releases/wb/wb20230124" TargetMode="External"/><Relationship Id="rId11" Type="http://schemas.openxmlformats.org/officeDocument/2006/relationships/hyperlink" Target="https://www.smpalaw.com/2023/07/what-costs-are-involved-in-probate-and-who-is-responsible-for-paying-them/?utm_source=chatgpt.com" TargetMode="External"/><Relationship Id="rId5" Type="http://schemas.openxmlformats.org/officeDocument/2006/relationships/hyperlink" Target="https://modernwidowsclub.org/" TargetMode="External"/><Relationship Id="rId10" Type="http://schemas.openxmlformats.org/officeDocument/2006/relationships/hyperlink" Target="https://www.thezebra.com/auto-insurance/driver/status/?utm_source=chatgpt.com" TargetMode="External"/><Relationship Id="rId4" Type="http://schemas.openxmlformats.org/officeDocument/2006/relationships/hyperlink" Target="https://www.ssa.gov/benefits/survivors/" TargetMode="External"/><Relationship Id="rId9" Type="http://schemas.openxmlformats.org/officeDocument/2006/relationships/hyperlink" Target="https://money.com/widow-penalty-auto-insurance/?utm_source=chatgpt.com" TargetMode="External"/><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jpeg"/><Relationship Id="rId7" Type="http://schemas.openxmlformats.org/officeDocument/2006/relationships/diagramQuickStyle" Target="../diagrams/quickStyle1.xml"/><Relationship Id="rId12" Type="http://schemas.openxmlformats.org/officeDocument/2006/relationships/hyperlink" Target="https://www.statista.com/statistics/769693/us-children-living-with-single-widowed-parent-by-age-of-child/?utm_source=chatgpt.co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hyperlink" Target="https://onlinelibrary.wiley.com/doi/full/10.1002/pon.5658?utm_source=chatgpt.com" TargetMode="External"/><Relationship Id="rId5" Type="http://schemas.openxmlformats.org/officeDocument/2006/relationships/diagramData" Target="../diagrams/data1.xml"/><Relationship Id="rId10" Type="http://schemas.openxmlformats.org/officeDocument/2006/relationships/hyperlink" Target="https://childhoodbereavementnetwork.org.uk/about-1/media-centre/press-releases/newly-widowed-parents-facing-heightened-financial-pressures?utm_source=chatgpt.com" TargetMode="External"/><Relationship Id="rId4" Type="http://schemas.openxmlformats.org/officeDocument/2006/relationships/image" Target="../media/image2.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hyperlink" Target="https://www.kitces.com/blog/client-acquisition-cost-financial-advisor-marketing-efficiency-lifetime-client-value-lead-generation-satisfaction/" TargetMode="External"/><Relationship Id="rId3" Type="http://schemas.openxmlformats.org/officeDocument/2006/relationships/image" Target="../media/image2.png"/><Relationship Id="rId7" Type="http://schemas.openxmlformats.org/officeDocument/2006/relationships/hyperlink" Target="https://www.kitces.com/blog/how-do-financial-advisors-spend-time-research-study-productivity-capacity-efficiency/" TargetMode="External"/><Relationship Id="rId12" Type="http://schemas.openxmlformats.org/officeDocument/2006/relationships/hyperlink" Target="https://www.empower.com/the-currency/money/34-trillion-shift-women-reshaping-wealth-legacy-new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kiplinger.com/personal-finance/604133/for-widows-3-life-changing-financial-resolutions" TargetMode="External"/><Relationship Id="rId11" Type="http://schemas.openxmlformats.org/officeDocument/2006/relationships/hyperlink" Target="https://finance.yahoo.com/news/women-control-34-trillion-u-230000105.html?guccounter=1&amp;guce_referrer=aHR0cHM6Ly9jbGF1ZGUuYWkv&amp;guce_referrer_sig=AQAAACzS3F6Me3Wxx7qbWeBJ472Og7ECdmdWzi6fehRE_IsbYaCGMNjuI8mNcC4celuz1-ayy5RffFOYhOSiVjrmvQoy-nn3eCp7GOpv9rDI9U8lVYhcntTnjYpbaKNpKIT94qwAyt9XB0nGiLoS8wxLLIliiezahuT7yZBX9XyCAbZl" TargetMode="External"/><Relationship Id="rId5" Type="http://schemas.openxmlformats.org/officeDocument/2006/relationships/hyperlink" Target="https://www.fa-mag.com/news/women-shall-inherit-the-power-of-the-purse-44297.html" TargetMode="External"/><Relationship Id="rId10" Type="http://schemas.openxmlformats.org/officeDocument/2006/relationships/hyperlink" Target="https://www.bloomberg.com/news/articles/2024-12-09/women-will-control-30-trillion-by-2030-in-massive-shift-for-wealth-management?embedded-checkout=true" TargetMode="External"/><Relationship Id="rId4" Type="http://schemas.openxmlformats.org/officeDocument/2006/relationships/hyperlink" Target="https://corporate.vanguard.com/content/corporatesite/us/en/corp/articles/moments-that-matter-savings-silver-tsunami.html" TargetMode="External"/><Relationship Id="rId9" Type="http://schemas.openxmlformats.org/officeDocument/2006/relationships/hyperlink" Target="https://www.unbiased.com/discover/retirement/401k-statistic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www.wingsforwidow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6.jpg"/><Relationship Id="rId5" Type="http://schemas.openxmlformats.org/officeDocument/2006/relationships/image" Target="../media/image2.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kiplinger.com/personal-finance/602892/widows-move-forward-on-their-own-but-not-alone" TargetMode="External"/><Relationship Id="rId7" Type="http://schemas.openxmlformats.org/officeDocument/2006/relationships/hyperlink" Target="https://www.ncoa.org/article/get-the-facts-on-economic-security-for-senior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statista.com/statistics/242030/marital-status-of-the-us-population-by-sex/" TargetMode="External"/><Relationship Id="rId5" Type="http://schemas.openxmlformats.org/officeDocument/2006/relationships/hyperlink" Target="https://usafacts.org/articles/state-relationships-marriages-and-living-alone-us/" TargetMode="External"/><Relationship Id="rId4" Type="http://schemas.openxmlformats.org/officeDocument/2006/relationships/hyperlink" Target="https://medicine.jrank.org/pages/1840/Widowhood-demography-widowhood.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C8F9B2-0B69-4CE0-AB3D-B5D01FC2D619}"/>
              </a:ext>
            </a:extLst>
          </p:cNvPr>
          <p:cNvSpPr txBox="1"/>
          <p:nvPr/>
        </p:nvSpPr>
        <p:spPr>
          <a:xfrm>
            <a:off x="3266176" y="2927812"/>
            <a:ext cx="7266876" cy="101566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rebuchet MS" panose="020B0603020202020204"/>
                <a:ea typeface="+mn-ea"/>
                <a:cs typeface="+mn-cs"/>
              </a:rPr>
              <a:t>Chris Bentley, CFP</a:t>
            </a:r>
            <a:r>
              <a:rPr kumimoji="0" lang="en-US" sz="2000" b="1" i="0" u="none" strike="noStrike" kern="1200" cap="none" spc="0" normalizeH="0" baseline="30000" noProof="0" dirty="0">
                <a:ln>
                  <a:noFill/>
                </a:ln>
                <a:solidFill>
                  <a:srgbClr val="000000"/>
                </a:solidFill>
                <a:effectLst/>
                <a:uLnTx/>
                <a:uFillTx/>
                <a:latin typeface="Trebuchet MS" panose="020B0603020202020204"/>
                <a:ea typeface="+mn-ea"/>
                <a:cs typeface="+mn-cs"/>
              </a:rPr>
              <a:t>®</a:t>
            </a:r>
            <a:r>
              <a:rPr kumimoji="0" lang="en-US" sz="2000" b="1" i="0" u="none" strike="noStrike" kern="1200" cap="none" spc="0" normalizeH="0" baseline="0" noProof="0" dirty="0">
                <a:ln>
                  <a:noFill/>
                </a:ln>
                <a:solidFill>
                  <a:srgbClr val="000000"/>
                </a:solidFill>
                <a:effectLst/>
                <a:uLnTx/>
                <a:uFillTx/>
                <a:latin typeface="Trebuchet MS" panose="020B0603020202020204"/>
                <a:ea typeface="+mn-ea"/>
                <a:cs typeface="+mn-cs"/>
              </a:rPr>
              <a:t>, CLU</a:t>
            </a:r>
            <a:r>
              <a:rPr kumimoji="0" lang="en-US" sz="2000" b="1" i="0" u="none" strike="noStrike" kern="1200" cap="none" spc="0" normalizeH="0" baseline="30000" noProof="0" dirty="0">
                <a:ln>
                  <a:noFill/>
                </a:ln>
                <a:solidFill>
                  <a:srgbClr val="000000"/>
                </a:solidFill>
                <a:effectLst/>
                <a:uLnTx/>
                <a:uFillTx/>
                <a:latin typeface="Trebuchet MS" panose="020B0603020202020204"/>
                <a:ea typeface="+mn-ea"/>
                <a:cs typeface="+mn-cs"/>
              </a:rPr>
              <a:t>®</a:t>
            </a:r>
            <a:r>
              <a:rPr kumimoji="0" lang="en-US" sz="2000" b="1" i="0" u="none" strike="noStrike" kern="1200" cap="none" spc="0" normalizeH="0" baseline="0" noProof="0" dirty="0">
                <a:ln>
                  <a:noFill/>
                </a:ln>
                <a:solidFill>
                  <a:srgbClr val="000000"/>
                </a:solidFill>
                <a:effectLst/>
                <a:uLnTx/>
                <a:uFillTx/>
                <a:latin typeface="Trebuchet MS" panose="020B0603020202020204"/>
                <a:ea typeface="+mn-ea"/>
                <a:cs typeface="+mn-cs"/>
              </a:rPr>
              <a:t>, CRPC</a:t>
            </a:r>
            <a:r>
              <a:rPr kumimoji="0" lang="en-US" sz="2000" b="1" i="0" u="none" strike="noStrike" kern="1200" cap="none" spc="0" normalizeH="0" baseline="30000" noProof="0" dirty="0">
                <a:ln>
                  <a:noFill/>
                </a:ln>
                <a:solidFill>
                  <a:srgbClr val="000000"/>
                </a:solidFill>
                <a:effectLst/>
                <a:uLnTx/>
                <a:uFillTx/>
                <a:latin typeface="Trebuchet MS" panose="020B0603020202020204"/>
                <a:ea typeface="+mn-ea"/>
                <a:cs typeface="+mn-cs"/>
              </a:rPr>
              <a:t>®</a:t>
            </a:r>
            <a:r>
              <a:rPr kumimoji="0" lang="en-US" sz="2000" b="1" i="0" u="none" strike="noStrike" kern="1200" cap="none" spc="0" normalizeH="0" baseline="0" noProof="0" dirty="0">
                <a:ln>
                  <a:noFill/>
                </a:ln>
                <a:solidFill>
                  <a:srgbClr val="000000"/>
                </a:solidFill>
                <a:effectLst/>
                <a:uLnTx/>
                <a:uFillTx/>
                <a:latin typeface="Trebuchet MS" panose="020B0603020202020204"/>
                <a:ea typeface="+mn-ea"/>
                <a:cs typeface="+mn-cs"/>
              </a:rPr>
              <a:t>, BFA™, MBA</a:t>
            </a:r>
          </a:p>
          <a:p>
            <a:pPr algn="ctr">
              <a:defRPr/>
            </a:pPr>
            <a:r>
              <a:rPr kumimoji="0" lang="en-US" sz="2000" b="0" i="0" u="none" strike="noStrike" kern="1200" cap="none" spc="0" normalizeH="0" baseline="0" noProof="0" dirty="0">
                <a:ln>
                  <a:noFill/>
                </a:ln>
                <a:solidFill>
                  <a:srgbClr val="000000"/>
                </a:solidFill>
                <a:effectLst/>
                <a:uLnTx/>
                <a:uFillTx/>
                <a:latin typeface="Trebuchet MS" panose="020B0603020202020204"/>
                <a:ea typeface="+mn-ea"/>
                <a:cs typeface="+mn-cs"/>
              </a:rPr>
              <a:t>Wings for Widows, Founder </a:t>
            </a:r>
            <a:r>
              <a:rPr lang="en-US" sz="2000" dirty="0">
                <a:solidFill>
                  <a:srgbClr val="000000"/>
                </a:solidFill>
                <a:latin typeface="Trebuchet MS" panose="020B0603020202020204"/>
              </a:rPr>
              <a:t>| Executive Director</a:t>
            </a:r>
            <a:endParaRPr lang="en-US" sz="2000" b="0" i="0" u="none" strike="noStrike" kern="1200" cap="none" spc="0" normalizeH="0" baseline="0" noProof="0" dirty="0">
              <a:ln>
                <a:noFill/>
              </a:ln>
              <a:solidFill>
                <a:srgbClr val="000000"/>
              </a:solidFill>
              <a:effectLst/>
              <a:uLnTx/>
              <a:uFillTx/>
              <a:latin typeface="Trebuchet MS" panose="020B0603020202020204"/>
            </a:endParaRPr>
          </a:p>
          <a:p>
            <a:pPr algn="ctr">
              <a:defRPr/>
            </a:pPr>
            <a:r>
              <a:rPr lang="en-US" sz="2000" dirty="0" err="1">
                <a:solidFill>
                  <a:srgbClr val="000000"/>
                </a:solidFill>
                <a:latin typeface="Trebuchet MS" panose="020B0603020202020204"/>
              </a:rPr>
              <a:t>WidowWise</a:t>
            </a:r>
            <a:r>
              <a:rPr lang="en-US" sz="2000" dirty="0">
                <a:solidFill>
                  <a:srgbClr val="000000"/>
                </a:solidFill>
                <a:latin typeface="Trebuchet MS" panose="020B0603020202020204"/>
              </a:rPr>
              <a:t> LLC, Managing Partner</a:t>
            </a:r>
          </a:p>
        </p:txBody>
      </p:sp>
      <p:pic>
        <p:nvPicPr>
          <p:cNvPr id="3" name="Picture 2" descr="A person with glasses and a beard&#10;&#10;AI-generated content may be incorrect.">
            <a:extLst>
              <a:ext uri="{FF2B5EF4-FFF2-40B4-BE49-F238E27FC236}">
                <a16:creationId xmlns:a16="http://schemas.microsoft.com/office/drawing/2014/main" id="{259B3B63-591C-4104-B0B6-1AB6ADAAF876}"/>
              </a:ext>
            </a:extLst>
          </p:cNvPr>
          <p:cNvPicPr>
            <a:picLocks noChangeAspect="1"/>
          </p:cNvPicPr>
          <p:nvPr/>
        </p:nvPicPr>
        <p:blipFill rotWithShape="1">
          <a:blip r:embed="rId3"/>
          <a:srcRect t="4482" b="4482"/>
          <a:stretch/>
        </p:blipFill>
        <p:spPr>
          <a:xfrm>
            <a:off x="999193" y="2523781"/>
            <a:ext cx="2749108" cy="303899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1CB8490-394C-45E8-B8E1-BC9EA9AEF532}"/>
              </a:ext>
            </a:extLst>
          </p:cNvPr>
          <p:cNvSpPr txBox="1"/>
          <p:nvPr/>
        </p:nvSpPr>
        <p:spPr>
          <a:xfrm>
            <a:off x="999193" y="663128"/>
            <a:ext cx="8427147" cy="1477328"/>
          </a:xfrm>
          <a:prstGeom prst="rect">
            <a:avLst/>
          </a:prstGeom>
          <a:noFill/>
        </p:spPr>
        <p:txBody>
          <a:bodyPr wrap="square" lIns="91440" tIns="45720" rIns="91440" bIns="45720" anchor="t">
            <a:spAutoFit/>
          </a:bodyPr>
          <a:lstStyle/>
          <a:p>
            <a:pPr algn="ctr">
              <a:defRPr/>
            </a:pPr>
            <a:r>
              <a:rPr lang="en-US" sz="3000" b="1" dirty="0">
                <a:solidFill>
                  <a:srgbClr val="E98242"/>
                </a:solidFill>
                <a:latin typeface="Trebuchet MS" panose="020B0603020202020204"/>
              </a:rPr>
              <a:t>Financial Planning for Widowed Clients: </a:t>
            </a:r>
            <a:endParaRPr lang="en-US" sz="3000" b="1">
              <a:solidFill>
                <a:srgbClr val="E98242"/>
              </a:solidFill>
              <a:latin typeface="Trebuchet MS" panose="020B0603020202020204"/>
            </a:endParaRPr>
          </a:p>
          <a:p>
            <a:pPr algn="ctr">
              <a:defRPr/>
            </a:pPr>
            <a:r>
              <a:rPr lang="en-US" sz="3000" b="1" dirty="0">
                <a:solidFill>
                  <a:srgbClr val="E98242"/>
                </a:solidFill>
                <a:latin typeface="Trebuchet MS" panose="020B0603020202020204"/>
              </a:rPr>
              <a:t>What Every Advisor Needs to Know</a:t>
            </a:r>
          </a:p>
          <a:p>
            <a:pPr algn="ctr">
              <a:defRPr/>
            </a:pPr>
            <a:r>
              <a:rPr lang="en-US" sz="3000" b="1" dirty="0">
                <a:solidFill>
                  <a:srgbClr val="E98242"/>
                </a:solidFill>
              </a:rPr>
              <a:t>(to retain clients)</a:t>
            </a:r>
          </a:p>
        </p:txBody>
      </p:sp>
      <p:sp>
        <p:nvSpPr>
          <p:cNvPr id="9" name="TextBox 8">
            <a:extLst>
              <a:ext uri="{FF2B5EF4-FFF2-40B4-BE49-F238E27FC236}">
                <a16:creationId xmlns:a16="http://schemas.microsoft.com/office/drawing/2014/main" id="{8CB3A5FB-8CE2-4AC1-9D50-F8F6124096B2}"/>
              </a:ext>
            </a:extLst>
          </p:cNvPr>
          <p:cNvSpPr txBox="1"/>
          <p:nvPr/>
        </p:nvSpPr>
        <p:spPr>
          <a:xfrm>
            <a:off x="5008858" y="4428800"/>
            <a:ext cx="3786620" cy="400110"/>
          </a:xfrm>
          <a:prstGeom prst="rect">
            <a:avLst/>
          </a:prstGeom>
          <a:noFill/>
        </p:spPr>
        <p:txBody>
          <a:bodyPr wrap="square" lIns="91440" tIns="45720" rIns="91440" bIns="45720" rtlCol="0" anchor="t">
            <a:spAutoFit/>
          </a:bodyPr>
          <a:lstStyle/>
          <a:p>
            <a:pPr algn="ctr">
              <a:defRPr/>
            </a:pPr>
            <a:r>
              <a:rPr lang="en-US" sz="2000" dirty="0">
                <a:solidFill>
                  <a:srgbClr val="000000"/>
                </a:solidFill>
                <a:latin typeface="Trebuchet MS" panose="020B0603020202020204"/>
              </a:rPr>
              <a:t>All-Ohio Symposium</a:t>
            </a:r>
            <a:endParaRPr lang="en-US" dirty="0"/>
          </a:p>
        </p:txBody>
      </p:sp>
      <p:cxnSp>
        <p:nvCxnSpPr>
          <p:cNvPr id="10" name="Straight Connector 9">
            <a:extLst>
              <a:ext uri="{FF2B5EF4-FFF2-40B4-BE49-F238E27FC236}">
                <a16:creationId xmlns:a16="http://schemas.microsoft.com/office/drawing/2014/main" id="{38B7DB9E-EBCF-49D7-930A-0C671BD712AB}"/>
              </a:ext>
            </a:extLst>
          </p:cNvPr>
          <p:cNvCxnSpPr/>
          <p:nvPr/>
        </p:nvCxnSpPr>
        <p:spPr>
          <a:xfrm>
            <a:off x="5418674" y="4150737"/>
            <a:ext cx="298704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1B0412F-1037-4ABE-8A77-1DA14463BBC5}"/>
              </a:ext>
            </a:extLst>
          </p:cNvPr>
          <p:cNvSpPr txBox="1"/>
          <p:nvPr/>
        </p:nvSpPr>
        <p:spPr>
          <a:xfrm>
            <a:off x="5018884" y="4765208"/>
            <a:ext cx="3786620" cy="707886"/>
          </a:xfrm>
          <a:prstGeom prst="rect">
            <a:avLst/>
          </a:prstGeom>
          <a:noFill/>
        </p:spPr>
        <p:txBody>
          <a:bodyPr wrap="square" lIns="91440" tIns="45720" rIns="91440" bIns="45720" rtlCol="0" anchor="t">
            <a:spAutoFit/>
          </a:bodyPr>
          <a:lstStyle/>
          <a:p>
            <a:pPr algn="ctr">
              <a:defRPr/>
            </a:pPr>
            <a:r>
              <a:rPr lang="en-US" sz="2000" dirty="0">
                <a:solidFill>
                  <a:srgbClr val="000000"/>
                </a:solidFill>
                <a:latin typeface="Trebuchet MS" panose="020B0603020202020204"/>
              </a:rPr>
              <a:t>April 29, 2025</a:t>
            </a:r>
            <a:endParaRPr lang="en-US" sz="2000" b="0" i="0" u="none" strike="noStrike" kern="1200" cap="none" spc="0" normalizeH="0" baseline="0" noProof="0" dirty="0">
              <a:ln>
                <a:noFill/>
              </a:ln>
              <a:solidFill>
                <a:srgbClr val="000000"/>
              </a:solidFill>
              <a:effectLst/>
              <a:uLnTx/>
              <a:uFillTx/>
              <a:latin typeface="Trebuchet MS" panose="020B0603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pic>
        <p:nvPicPr>
          <p:cNvPr id="6" name="Picture 5" descr="A blue and black sign with white text&#10;&#10;AI-generated content may be incorrect.">
            <a:extLst>
              <a:ext uri="{FF2B5EF4-FFF2-40B4-BE49-F238E27FC236}">
                <a16:creationId xmlns:a16="http://schemas.microsoft.com/office/drawing/2014/main" id="{4BFBB478-7D2F-634A-90C9-8EFCF1B9E0B5}"/>
              </a:ext>
            </a:extLst>
          </p:cNvPr>
          <p:cNvPicPr>
            <a:picLocks noChangeAspect="1"/>
          </p:cNvPicPr>
          <p:nvPr/>
        </p:nvPicPr>
        <p:blipFill>
          <a:blip r:embed="rId4"/>
          <a:srcRect b="37537"/>
          <a:stretch/>
        </p:blipFill>
        <p:spPr>
          <a:xfrm>
            <a:off x="9523325" y="6264337"/>
            <a:ext cx="2589591" cy="545347"/>
          </a:xfrm>
          <a:prstGeom prst="rect">
            <a:avLst/>
          </a:prstGeom>
        </p:spPr>
      </p:pic>
    </p:spTree>
    <p:extLst>
      <p:ext uri="{BB962C8B-B14F-4D97-AF65-F5344CB8AC3E}">
        <p14:creationId xmlns:p14="http://schemas.microsoft.com/office/powerpoint/2010/main" val="80429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C0CD33A-3248-36B7-50E4-97B7EFC7B516}"/>
              </a:ext>
            </a:extLst>
          </p:cNvPr>
          <p:cNvSpPr txBox="1"/>
          <p:nvPr/>
        </p:nvSpPr>
        <p:spPr>
          <a:xfrm>
            <a:off x="1204550" y="2460753"/>
            <a:ext cx="7384816" cy="2677656"/>
          </a:xfrm>
          <a:prstGeom prst="rect">
            <a:avLst/>
          </a:prstGeom>
          <a:noFill/>
        </p:spPr>
        <p:txBody>
          <a:bodyPr wrap="square">
            <a:spAutoFit/>
          </a:bodyPr>
          <a:lstStyle/>
          <a:p>
            <a:pPr algn="ctr"/>
            <a:r>
              <a:rPr lang="en-US" sz="2800" b="0" i="0" dirty="0">
                <a:effectLst/>
              </a:rPr>
              <a:t>Income for survivors drops an average of 37% in the three years after a spouse's death compared with the </a:t>
            </a:r>
            <a:r>
              <a:rPr lang="en-US" sz="2800" dirty="0"/>
              <a:t>three years prior.</a:t>
            </a:r>
          </a:p>
          <a:p>
            <a:pPr algn="ctr"/>
            <a:endParaRPr lang="en-US" sz="2800" dirty="0"/>
          </a:p>
          <a:p>
            <a:pPr algn="ctr"/>
            <a:r>
              <a:rPr lang="en-US" sz="2800" i="1" dirty="0"/>
              <a:t>- Source: Federal Reserve Bank of Chicago, May 2020</a:t>
            </a:r>
          </a:p>
        </p:txBody>
      </p:sp>
      <p:pic>
        <p:nvPicPr>
          <p:cNvPr id="2" name="Picture 1" descr="A blue and black sign with white text&#10;&#10;AI-generated content may be incorrect.">
            <a:extLst>
              <a:ext uri="{FF2B5EF4-FFF2-40B4-BE49-F238E27FC236}">
                <a16:creationId xmlns:a16="http://schemas.microsoft.com/office/drawing/2014/main" id="{B2E1738C-5DEB-C228-00B4-C9D0E4362AF7}"/>
              </a:ext>
            </a:extLst>
          </p:cNvPr>
          <p:cNvPicPr>
            <a:picLocks noChangeAspect="1"/>
          </p:cNvPicPr>
          <p:nvPr/>
        </p:nvPicPr>
        <p:blipFill>
          <a:blip r:embed="rId3"/>
          <a:srcRect b="37537"/>
          <a:stretch/>
        </p:blipFill>
        <p:spPr>
          <a:xfrm>
            <a:off x="9523325" y="6264337"/>
            <a:ext cx="2589591" cy="545347"/>
          </a:xfrm>
          <a:prstGeom prst="rect">
            <a:avLst/>
          </a:prstGeom>
        </p:spPr>
      </p:pic>
      <p:sp>
        <p:nvSpPr>
          <p:cNvPr id="3" name="TextBox 2">
            <a:extLst>
              <a:ext uri="{FF2B5EF4-FFF2-40B4-BE49-F238E27FC236}">
                <a16:creationId xmlns:a16="http://schemas.microsoft.com/office/drawing/2014/main" id="{05ACC48C-F117-5AC3-6762-01E76C98C99B}"/>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The Financial Impact of Loss</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4" name="Straight Connector 3">
            <a:extLst>
              <a:ext uri="{FF2B5EF4-FFF2-40B4-BE49-F238E27FC236}">
                <a16:creationId xmlns:a16="http://schemas.microsoft.com/office/drawing/2014/main" id="{DC97281F-E87E-0623-69E0-C3FB04E730D5}"/>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pic>
        <p:nvPicPr>
          <p:cNvPr id="7" name="Graphic 4" descr="Open quotation mark with solid fill">
            <a:extLst>
              <a:ext uri="{FF2B5EF4-FFF2-40B4-BE49-F238E27FC236}">
                <a16:creationId xmlns:a16="http://schemas.microsoft.com/office/drawing/2014/main" id="{2FBD8C54-9F8A-1C67-D12A-23BE188DF2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7585" y="2188766"/>
            <a:ext cx="914400" cy="914400"/>
          </a:xfrm>
          <a:prstGeom prst="rect">
            <a:avLst/>
          </a:prstGeom>
        </p:spPr>
      </p:pic>
      <p:pic>
        <p:nvPicPr>
          <p:cNvPr id="11" name="Graphic 4" descr="Open quotation mark with solid fill">
            <a:extLst>
              <a:ext uri="{FF2B5EF4-FFF2-40B4-BE49-F238E27FC236}">
                <a16:creationId xmlns:a16="http://schemas.microsoft.com/office/drawing/2014/main" id="{74462CF6-09F9-DF60-BAEB-F867C1FF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809876" y="3261912"/>
            <a:ext cx="914400" cy="895350"/>
          </a:xfrm>
          <a:prstGeom prst="rect">
            <a:avLst/>
          </a:prstGeom>
        </p:spPr>
      </p:pic>
    </p:spTree>
    <p:extLst>
      <p:ext uri="{BB962C8B-B14F-4D97-AF65-F5344CB8AC3E}">
        <p14:creationId xmlns:p14="http://schemas.microsoft.com/office/powerpoint/2010/main" val="136544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BDDFA-518E-0621-861C-F31EE548196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79C383-20B3-DCF6-14D2-8EDBA8053095}"/>
              </a:ext>
            </a:extLst>
          </p:cNvPr>
          <p:cNvSpPr txBox="1"/>
          <p:nvPr/>
        </p:nvSpPr>
        <p:spPr>
          <a:xfrm>
            <a:off x="612493" y="1611128"/>
            <a:ext cx="9249964" cy="3954929"/>
          </a:xfrm>
          <a:prstGeom prst="rect">
            <a:avLst/>
          </a:prstGeom>
          <a:noFill/>
        </p:spPr>
        <p:txBody>
          <a:bodyPr wrap="square" lIns="91440" tIns="45720" rIns="91440" bIns="45720" rtlCol="0" anchor="t">
            <a:spAutoFit/>
          </a:bodyPr>
          <a:lstStyle/>
          <a:p>
            <a:pPr marL="457200" indent="-365760" defTabSz="465887">
              <a:spcBef>
                <a:spcPts val="600"/>
              </a:spcBef>
              <a:buClr>
                <a:schemeClr val="accent4"/>
              </a:buClr>
              <a:buSzPct val="100000"/>
              <a:buFont typeface="Wingdings" panose="05000000000000000000" pitchFamily="2" charset="2"/>
              <a:buChar char="Ø"/>
              <a:defRPr/>
            </a:pPr>
            <a:r>
              <a:rPr lang="en-US" b="1" dirty="0">
                <a:ea typeface="Cambria"/>
                <a:cs typeface="Calibri"/>
              </a:rPr>
              <a:t>Income reduction</a:t>
            </a:r>
            <a:r>
              <a:rPr lang="en-US" dirty="0">
                <a:ea typeface="Cambria"/>
                <a:cs typeface="Calibri"/>
              </a:rPr>
              <a:t>: declines 37-50% after loss of spouse</a:t>
            </a:r>
            <a:r>
              <a:rPr lang="en-US" baseline="30000" dirty="0">
                <a:ea typeface="Cambria"/>
                <a:cs typeface="Calibri"/>
              </a:rPr>
              <a:t>1</a:t>
            </a:r>
          </a:p>
          <a:p>
            <a:pPr marL="457200" indent="-365760" defTabSz="465887">
              <a:spcBef>
                <a:spcPts val="600"/>
              </a:spcBef>
              <a:buClr>
                <a:schemeClr val="accent4"/>
              </a:buClr>
              <a:buSzPct val="100000"/>
              <a:buFont typeface="Wingdings" panose="05000000000000000000" pitchFamily="2" charset="2"/>
              <a:buChar char="Ø"/>
              <a:defRPr/>
            </a:pPr>
            <a:r>
              <a:rPr lang="en-US" b="1" dirty="0">
                <a:ea typeface="Cambria"/>
                <a:cs typeface="Calibri"/>
              </a:rPr>
              <a:t>Social Security cut</a:t>
            </a:r>
            <a:r>
              <a:rPr lang="en-US" dirty="0">
                <a:ea typeface="Cambria"/>
                <a:cs typeface="Calibri"/>
              </a:rPr>
              <a:t>: surviving spouse receives only the higher of two benefits, not both</a:t>
            </a:r>
            <a:r>
              <a:rPr lang="en-US" baseline="30000" dirty="0">
                <a:ea typeface="Cambria"/>
                <a:cs typeface="Calibri"/>
              </a:rPr>
              <a:t>2</a:t>
            </a:r>
          </a:p>
          <a:p>
            <a:pPr marL="457200" indent="-365760" defTabSz="465887">
              <a:spcBef>
                <a:spcPts val="600"/>
              </a:spcBef>
              <a:buClr>
                <a:schemeClr val="accent4"/>
              </a:buClr>
              <a:buSzPct val="100000"/>
              <a:buFont typeface="Wingdings" panose="05000000000000000000" pitchFamily="2" charset="2"/>
              <a:buChar char="Ø"/>
              <a:defRPr/>
            </a:pPr>
            <a:r>
              <a:rPr lang="en-US" b="1" dirty="0">
                <a:ea typeface="Cambria"/>
                <a:cs typeface="Calibri"/>
              </a:rPr>
              <a:t>Healthcare costs</a:t>
            </a:r>
            <a:r>
              <a:rPr lang="en-US" dirty="0">
                <a:ea typeface="Cambria"/>
                <a:cs typeface="Calibri"/>
              </a:rPr>
              <a:t>: </a:t>
            </a:r>
            <a:r>
              <a:rPr lang="en-US" dirty="0"/>
              <a:t>15% lose health insurance entirely; 18% face coverage changes</a:t>
            </a:r>
            <a:r>
              <a:rPr lang="en-US" baseline="30000" dirty="0">
                <a:ea typeface="Cambria"/>
                <a:cs typeface="Calibri"/>
              </a:rPr>
              <a:t>3</a:t>
            </a:r>
          </a:p>
          <a:p>
            <a:pPr marL="457200" indent="-365760" defTabSz="465887">
              <a:spcBef>
                <a:spcPts val="600"/>
              </a:spcBef>
              <a:buClr>
                <a:schemeClr val="accent4"/>
              </a:buClr>
              <a:buSzPct val="100000"/>
              <a:buFont typeface="Wingdings" panose="05000000000000000000" pitchFamily="2" charset="2"/>
              <a:buChar char="Ø"/>
              <a:defRPr/>
            </a:pPr>
            <a:r>
              <a:rPr lang="en-US" b="1" dirty="0">
                <a:ea typeface="Cambria"/>
                <a:cs typeface="Calibri"/>
              </a:rPr>
              <a:t>New health challenges</a:t>
            </a:r>
            <a:r>
              <a:rPr lang="en-US" dirty="0">
                <a:ea typeface="Cambria"/>
                <a:cs typeface="Calibri"/>
              </a:rPr>
              <a:t>: </a:t>
            </a:r>
            <a:r>
              <a:rPr lang="en-US" dirty="0"/>
              <a:t>33% diagnosed with new mental/physical health issues within the first year</a:t>
            </a:r>
            <a:r>
              <a:rPr lang="en-US" baseline="30000" dirty="0">
                <a:ea typeface="Cambria"/>
                <a:cs typeface="Calibri"/>
              </a:rPr>
              <a:t>4</a:t>
            </a:r>
            <a:endParaRPr lang="en-US" dirty="0">
              <a:ea typeface="Cambria"/>
              <a:cs typeface="Calibri"/>
            </a:endParaRPr>
          </a:p>
          <a:p>
            <a:pPr marL="457200" indent="-365760" defTabSz="465887">
              <a:spcBef>
                <a:spcPts val="600"/>
              </a:spcBef>
              <a:buClr>
                <a:schemeClr val="accent4"/>
              </a:buClr>
              <a:buSzPct val="100000"/>
              <a:buFont typeface="Wingdings" panose="05000000000000000000" pitchFamily="2" charset="2"/>
              <a:buChar char="Ø"/>
              <a:defRPr/>
            </a:pPr>
            <a:r>
              <a:rPr lang="en-US" b="1" dirty="0">
                <a:ea typeface="Cambria"/>
                <a:cs typeface="Calibri"/>
              </a:rPr>
              <a:t>Childcare burden</a:t>
            </a:r>
            <a:r>
              <a:rPr lang="en-US" dirty="0">
                <a:ea typeface="Cambria"/>
                <a:cs typeface="Calibri"/>
              </a:rPr>
              <a:t>: </a:t>
            </a:r>
            <a:r>
              <a:rPr lang="en-US" dirty="0"/>
              <a:t>Single parents pay an average of 36% of their income vs. 10% for dual-income households</a:t>
            </a:r>
            <a:r>
              <a:rPr lang="en-US" baseline="30000" dirty="0">
                <a:ea typeface="Cambria"/>
                <a:cs typeface="Calibri"/>
              </a:rPr>
              <a:t>5</a:t>
            </a:r>
            <a:endParaRPr lang="en-US" dirty="0">
              <a:ea typeface="Cambria"/>
              <a:cs typeface="Calibri"/>
            </a:endParaRPr>
          </a:p>
          <a:p>
            <a:pPr marL="457200" indent="-365760" defTabSz="465887">
              <a:spcBef>
                <a:spcPts val="600"/>
              </a:spcBef>
              <a:buClr>
                <a:schemeClr val="accent4"/>
              </a:buClr>
              <a:buSzPct val="100000"/>
              <a:buFont typeface="Wingdings" panose="05000000000000000000" pitchFamily="2" charset="2"/>
              <a:buChar char="Ø"/>
              <a:defRPr/>
            </a:pPr>
            <a:r>
              <a:rPr lang="en-US" b="1" dirty="0">
                <a:ea typeface="Cambria"/>
                <a:cs typeface="Calibri"/>
              </a:rPr>
              <a:t>Credit score and auto insurance impact</a:t>
            </a:r>
            <a:r>
              <a:rPr lang="en-US" dirty="0">
                <a:ea typeface="Cambria"/>
                <a:cs typeface="Calibri"/>
              </a:rPr>
              <a:t>: credit scores often decline</a:t>
            </a:r>
            <a:r>
              <a:rPr lang="en-US" baseline="30000" dirty="0">
                <a:ea typeface="Cambria"/>
                <a:cs typeface="Calibri"/>
              </a:rPr>
              <a:t>6</a:t>
            </a:r>
            <a:r>
              <a:rPr lang="en-US" dirty="0">
                <a:ea typeface="Cambria"/>
                <a:cs typeface="Calibri"/>
              </a:rPr>
              <a:t>, and insurance premiums often increase</a:t>
            </a:r>
            <a:r>
              <a:rPr lang="en-US" baseline="30000" dirty="0">
                <a:ea typeface="Cambria"/>
                <a:cs typeface="Calibri"/>
              </a:rPr>
              <a:t>7</a:t>
            </a:r>
          </a:p>
          <a:p>
            <a:pPr marL="457200" indent="-365760" defTabSz="465887">
              <a:spcBef>
                <a:spcPts val="600"/>
              </a:spcBef>
              <a:buClr>
                <a:schemeClr val="accent4"/>
              </a:buClr>
              <a:buSzPct val="100000"/>
              <a:buFont typeface="Wingdings" panose="05000000000000000000" pitchFamily="2" charset="2"/>
              <a:buChar char="Ø"/>
              <a:defRPr/>
            </a:pPr>
            <a:r>
              <a:rPr lang="en-US" b="1" dirty="0">
                <a:ea typeface="Cambria"/>
                <a:cs typeface="Calibri"/>
              </a:rPr>
              <a:t>Estate settlement costs</a:t>
            </a:r>
            <a:r>
              <a:rPr lang="en-US" dirty="0">
                <a:ea typeface="Cambria"/>
                <a:cs typeface="Calibri"/>
              </a:rPr>
              <a:t>: legal fees and probate expenses</a:t>
            </a:r>
            <a:r>
              <a:rPr lang="en-US" baseline="30000" dirty="0">
                <a:ea typeface="Cambria"/>
                <a:cs typeface="Calibri"/>
              </a:rPr>
              <a:t>8</a:t>
            </a:r>
            <a:endParaRPr lang="en-US" dirty="0">
              <a:ea typeface="Cambria"/>
              <a:cs typeface="Calibri"/>
            </a:endParaRPr>
          </a:p>
          <a:p>
            <a:pPr marL="457200" indent="-365760" defTabSz="465887">
              <a:spcBef>
                <a:spcPts val="600"/>
              </a:spcBef>
              <a:buClr>
                <a:schemeClr val="accent4"/>
              </a:buClr>
              <a:buSzPct val="100000"/>
              <a:buFont typeface="Wingdings" panose="05000000000000000000" pitchFamily="2" charset="2"/>
              <a:buChar char="Ø"/>
              <a:defRPr/>
            </a:pPr>
            <a:r>
              <a:rPr lang="en-US" b="1" dirty="0">
                <a:ea typeface="Cambria"/>
                <a:cs typeface="Calibri"/>
              </a:rPr>
              <a:t>“Widow Tax” effect</a:t>
            </a:r>
            <a:r>
              <a:rPr lang="en-US" dirty="0">
                <a:ea typeface="Cambria"/>
                <a:cs typeface="Calibri"/>
              </a:rPr>
              <a:t>: higher brackets despite lower income</a:t>
            </a:r>
            <a:r>
              <a:rPr lang="en-US" baseline="30000" dirty="0">
                <a:ea typeface="Cambria"/>
                <a:cs typeface="Calibri"/>
              </a:rPr>
              <a:t>9</a:t>
            </a:r>
          </a:p>
        </p:txBody>
      </p:sp>
      <p:sp>
        <p:nvSpPr>
          <p:cNvPr id="11" name="TextBox 10">
            <a:extLst>
              <a:ext uri="{FF2B5EF4-FFF2-40B4-BE49-F238E27FC236}">
                <a16:creationId xmlns:a16="http://schemas.microsoft.com/office/drawing/2014/main" id="{2740C29E-C423-287C-57D2-B53B5D409B79}"/>
              </a:ext>
            </a:extLst>
          </p:cNvPr>
          <p:cNvSpPr txBox="1"/>
          <p:nvPr/>
        </p:nvSpPr>
        <p:spPr>
          <a:xfrm>
            <a:off x="612493" y="6129470"/>
            <a:ext cx="8316903" cy="646331"/>
          </a:xfrm>
          <a:prstGeom prst="rect">
            <a:avLst/>
          </a:prstGeom>
          <a:noFill/>
        </p:spPr>
        <p:txBody>
          <a:bodyPr wrap="square" rtlCol="0">
            <a:spAutoFit/>
          </a:bodyPr>
          <a:lstStyle/>
          <a:p>
            <a:r>
              <a:rPr lang="en-US" sz="1200" baseline="30000" dirty="0">
                <a:cs typeface="Calibri" panose="020F0502020204030204" pitchFamily="34" charset="0"/>
              </a:rPr>
              <a:t>1</a:t>
            </a:r>
            <a:r>
              <a:rPr lang="en-US" sz="1200" dirty="0">
                <a:hlinkClick r:id="rId3"/>
              </a:rPr>
              <a:t>WISER</a:t>
            </a:r>
            <a:r>
              <a:rPr lang="en-US" sz="1200" dirty="0"/>
              <a:t>, "Widowhood: Why Women Need to Talk About This Issue," 2019; </a:t>
            </a:r>
            <a:r>
              <a:rPr lang="en-US" sz="1200" baseline="30000" dirty="0">
                <a:cs typeface="Calibri" panose="020F0502020204030204" pitchFamily="34" charset="0"/>
              </a:rPr>
              <a:t>2</a:t>
            </a:r>
            <a:r>
              <a:rPr lang="en-US" sz="1200" dirty="0">
                <a:hlinkClick r:id="rId4"/>
              </a:rPr>
              <a:t>Social Security Administration</a:t>
            </a:r>
            <a:r>
              <a:rPr lang="en-US" sz="1200" dirty="0"/>
              <a:t>; </a:t>
            </a:r>
            <a:r>
              <a:rPr lang="en-US" sz="1200" baseline="30000" dirty="0">
                <a:cs typeface="Calibri" panose="020F0502020204030204" pitchFamily="34" charset="0"/>
                <a:hlinkClick r:id="rId5"/>
              </a:rPr>
              <a:t>3</a:t>
            </a:r>
            <a:r>
              <a:rPr lang="en-US" sz="1200" dirty="0">
                <a:hlinkClick r:id="rId5"/>
              </a:rPr>
              <a:t>Modern Widows Club Survey, 2020</a:t>
            </a:r>
            <a:r>
              <a:rPr lang="en-US" sz="1200" dirty="0"/>
              <a:t>; </a:t>
            </a:r>
            <a:r>
              <a:rPr lang="en-US" sz="1200" baseline="30000" dirty="0">
                <a:cs typeface="Calibri" panose="020F0502020204030204" pitchFamily="34" charset="0"/>
              </a:rPr>
              <a:t>4</a:t>
            </a:r>
            <a:r>
              <a:rPr lang="en-US" sz="1200" dirty="0">
                <a:hlinkClick r:id="rId5"/>
              </a:rPr>
              <a:t>Modern Widows Club Survey, 2020</a:t>
            </a:r>
            <a:r>
              <a:rPr lang="en-US" sz="1200" dirty="0"/>
              <a:t>; </a:t>
            </a:r>
            <a:r>
              <a:rPr lang="en-US" sz="1200" baseline="30000" dirty="0">
                <a:cs typeface="Calibri" panose="020F0502020204030204" pitchFamily="34" charset="0"/>
              </a:rPr>
              <a:t>5</a:t>
            </a:r>
            <a:r>
              <a:rPr lang="en-US" sz="1200" dirty="0">
                <a:hlinkClick r:id="rId6"/>
              </a:rPr>
              <a:t>U.S. Department of Labor, 2024</a:t>
            </a:r>
            <a:r>
              <a:rPr lang="en-US" sz="1200" dirty="0"/>
              <a:t>: </a:t>
            </a:r>
            <a:r>
              <a:rPr lang="en-US" sz="1200" baseline="30000" dirty="0">
                <a:cs typeface="Calibri" panose="020F0502020204030204" pitchFamily="34" charset="0"/>
              </a:rPr>
              <a:t>6</a:t>
            </a:r>
            <a:r>
              <a:rPr lang="en-US" sz="1200" dirty="0">
                <a:hlinkClick r:id="rId7"/>
              </a:rPr>
              <a:t>Center for Retirement Research </a:t>
            </a:r>
            <a:r>
              <a:rPr lang="en-US" sz="1200" dirty="0"/>
              <a:t>and </a:t>
            </a:r>
            <a:r>
              <a:rPr lang="en-US" sz="1200" dirty="0" err="1">
                <a:hlinkClick r:id="rId8"/>
              </a:rPr>
              <a:t>FedWeek</a:t>
            </a:r>
            <a:r>
              <a:rPr lang="en-US" sz="1200" dirty="0"/>
              <a:t>; </a:t>
            </a:r>
            <a:r>
              <a:rPr lang="en-US" sz="1200" baseline="30000" dirty="0">
                <a:cs typeface="Calibri" panose="020F0502020204030204" pitchFamily="34" charset="0"/>
              </a:rPr>
              <a:t>7</a:t>
            </a:r>
            <a:r>
              <a:rPr lang="en-US" sz="1200" dirty="0">
                <a:hlinkClick r:id="rId9"/>
              </a:rPr>
              <a:t>Money</a:t>
            </a:r>
            <a:r>
              <a:rPr lang="en-US" sz="1200" dirty="0"/>
              <a:t> and </a:t>
            </a:r>
            <a:r>
              <a:rPr lang="en-US" sz="1200" dirty="0">
                <a:hlinkClick r:id="rId10"/>
              </a:rPr>
              <a:t>Zebra.com</a:t>
            </a:r>
            <a:r>
              <a:rPr lang="en-US" sz="1200" dirty="0"/>
              <a:t>; </a:t>
            </a:r>
            <a:r>
              <a:rPr lang="en-US" sz="1200" baseline="30000" dirty="0">
                <a:cs typeface="Calibri" panose="020F0502020204030204" pitchFamily="34" charset="0"/>
              </a:rPr>
              <a:t>8</a:t>
            </a:r>
            <a:r>
              <a:rPr lang="en-US" sz="1200" dirty="0">
                <a:hlinkClick r:id="rId11"/>
              </a:rPr>
              <a:t>SMPA Law </a:t>
            </a:r>
            <a:r>
              <a:rPr lang="en-US" sz="1200" dirty="0"/>
              <a:t>and </a:t>
            </a:r>
            <a:r>
              <a:rPr lang="en-US" sz="1200" dirty="0">
                <a:hlinkClick r:id="rId12"/>
              </a:rPr>
              <a:t>Lawyers.com</a:t>
            </a:r>
            <a:r>
              <a:rPr lang="en-US" sz="1200" dirty="0"/>
              <a:t>; </a:t>
            </a:r>
            <a:r>
              <a:rPr lang="en-US" sz="1200" baseline="30000" dirty="0">
                <a:cs typeface="Calibri" panose="020F0502020204030204" pitchFamily="34" charset="0"/>
              </a:rPr>
              <a:t>9</a:t>
            </a:r>
            <a:r>
              <a:rPr lang="en-US" sz="1200" dirty="0">
                <a:hlinkClick r:id="rId13"/>
              </a:rPr>
              <a:t>Kiplinger, 2024</a:t>
            </a:r>
            <a:endParaRPr lang="en-US" sz="1200" dirty="0">
              <a:cs typeface="Calibri" panose="020F0502020204030204" pitchFamily="34" charset="0"/>
            </a:endParaRPr>
          </a:p>
        </p:txBody>
      </p:sp>
      <p:pic>
        <p:nvPicPr>
          <p:cNvPr id="2" name="Picture 1" descr="A blue and black sign with white text&#10;&#10;AI-generated content may be incorrect.">
            <a:extLst>
              <a:ext uri="{FF2B5EF4-FFF2-40B4-BE49-F238E27FC236}">
                <a16:creationId xmlns:a16="http://schemas.microsoft.com/office/drawing/2014/main" id="{325B625E-E5A3-38C7-5530-C07BDC008323}"/>
              </a:ext>
            </a:extLst>
          </p:cNvPr>
          <p:cNvPicPr>
            <a:picLocks noChangeAspect="1"/>
          </p:cNvPicPr>
          <p:nvPr/>
        </p:nvPicPr>
        <p:blipFill>
          <a:blip r:embed="rId14"/>
          <a:srcRect b="37537"/>
          <a:stretch/>
        </p:blipFill>
        <p:spPr>
          <a:xfrm>
            <a:off x="9523325" y="6264337"/>
            <a:ext cx="2589591" cy="545347"/>
          </a:xfrm>
          <a:prstGeom prst="rect">
            <a:avLst/>
          </a:prstGeom>
        </p:spPr>
      </p:pic>
      <p:sp>
        <p:nvSpPr>
          <p:cNvPr id="3" name="TextBox 2">
            <a:extLst>
              <a:ext uri="{FF2B5EF4-FFF2-40B4-BE49-F238E27FC236}">
                <a16:creationId xmlns:a16="http://schemas.microsoft.com/office/drawing/2014/main" id="{6297E583-52EA-DED5-F3A3-BF3D366391BE}"/>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The Financial Impact of Loss</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7" name="Straight Connector 6">
            <a:extLst>
              <a:ext uri="{FF2B5EF4-FFF2-40B4-BE49-F238E27FC236}">
                <a16:creationId xmlns:a16="http://schemas.microsoft.com/office/drawing/2014/main" id="{4CEE1C56-36B1-2075-8421-DC875C94F107}"/>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571952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5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250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par>
                          <p:cTn id="20" fill="hold">
                            <p:stCondLst>
                              <p:cond delay="4500"/>
                            </p:stCondLst>
                            <p:childTnLst>
                              <p:par>
                                <p:cTn id="21" presetID="10" presetClass="entr" presetSubtype="0" fill="hold" nodeType="afterEffect">
                                  <p:stCondLst>
                                    <p:cond delay="250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par>
                          <p:cTn id="24" fill="hold">
                            <p:stCondLst>
                              <p:cond delay="7500"/>
                            </p:stCondLst>
                            <p:childTnLst>
                              <p:par>
                                <p:cTn id="25" presetID="10" presetClass="entr" presetSubtype="0" fill="hold" nodeType="afterEffect">
                                  <p:stCondLst>
                                    <p:cond delay="250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par>
                          <p:cTn id="28" fill="hold">
                            <p:stCondLst>
                              <p:cond delay="10500"/>
                            </p:stCondLst>
                            <p:childTnLst>
                              <p:par>
                                <p:cTn id="29" presetID="10" presetClass="entr" presetSubtype="0" fill="hold" nodeType="afterEffect">
                                  <p:stCondLst>
                                    <p:cond delay="250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par>
                          <p:cTn id="32" fill="hold">
                            <p:stCondLst>
                              <p:cond delay="13500"/>
                            </p:stCondLst>
                            <p:childTnLst>
                              <p:par>
                                <p:cTn id="33" presetID="10" presetClass="entr" presetSubtype="0" fill="hold" nodeType="afterEffect">
                                  <p:stCondLst>
                                    <p:cond delay="250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500"/>
                                        <p:tgtEl>
                                          <p:spTgt spid="4">
                                            <p:txEl>
                                              <p:pRg st="5" end="5"/>
                                            </p:txEl>
                                          </p:spTgt>
                                        </p:tgtEl>
                                      </p:cBhvr>
                                    </p:animEffect>
                                  </p:childTnLst>
                                </p:cTn>
                              </p:par>
                            </p:childTnLst>
                          </p:cTn>
                        </p:par>
                        <p:par>
                          <p:cTn id="36" fill="hold">
                            <p:stCondLst>
                              <p:cond delay="16500"/>
                            </p:stCondLst>
                            <p:childTnLst>
                              <p:par>
                                <p:cTn id="37" presetID="10" presetClass="entr" presetSubtype="0" fill="hold" nodeType="afterEffect">
                                  <p:stCondLst>
                                    <p:cond delay="250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500"/>
                                        <p:tgtEl>
                                          <p:spTgt spid="4">
                                            <p:txEl>
                                              <p:pRg st="6" end="6"/>
                                            </p:txEl>
                                          </p:spTgt>
                                        </p:tgtEl>
                                      </p:cBhvr>
                                    </p:animEffect>
                                  </p:childTnLst>
                                </p:cTn>
                              </p:par>
                            </p:childTnLst>
                          </p:cTn>
                        </p:par>
                        <p:par>
                          <p:cTn id="40" fill="hold">
                            <p:stCondLst>
                              <p:cond delay="19500"/>
                            </p:stCondLst>
                            <p:childTnLst>
                              <p:par>
                                <p:cTn id="41" presetID="10" presetClass="entr" presetSubtype="0" fill="hold" nodeType="afterEffect">
                                  <p:stCondLst>
                                    <p:cond delay="250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par>
                                <p:cTn id="44" presetID="42" presetClass="entr" presetSubtype="0" fill="hold" grpId="0" nodeType="withEffect">
                                  <p:stCondLst>
                                    <p:cond delay="25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smiling&#10;&#10;Description automatically generated">
            <a:extLst>
              <a:ext uri="{FF2B5EF4-FFF2-40B4-BE49-F238E27FC236}">
                <a16:creationId xmlns:a16="http://schemas.microsoft.com/office/drawing/2014/main" id="{A803FE4D-49DD-40F2-AE53-28ACDE964A26}"/>
              </a:ext>
            </a:extLst>
          </p:cNvPr>
          <p:cNvPicPr>
            <a:picLocks noChangeAspect="1"/>
          </p:cNvPicPr>
          <p:nvPr/>
        </p:nvPicPr>
        <p:blipFill rotWithShape="1">
          <a:blip r:embed="rId3"/>
          <a:srcRect l="4120"/>
          <a:stretch/>
        </p:blipFill>
        <p:spPr>
          <a:xfrm>
            <a:off x="6591300" y="1663431"/>
            <a:ext cx="2629768" cy="1828518"/>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6791B15B-DCFC-4CF0-B1B7-A55ABEC880D9}"/>
              </a:ext>
            </a:extLst>
          </p:cNvPr>
          <p:cNvSpPr txBox="1"/>
          <p:nvPr/>
        </p:nvSpPr>
        <p:spPr>
          <a:xfrm>
            <a:off x="624991" y="1608194"/>
            <a:ext cx="5471009" cy="1938992"/>
          </a:xfrm>
          <a:prstGeom prst="rect">
            <a:avLst/>
          </a:prstGeom>
          <a:noFill/>
        </p:spPr>
        <p:txBody>
          <a:bodyPr wrap="square">
            <a:spAutoFit/>
          </a:bodyPr>
          <a:lstStyle/>
          <a:p>
            <a:pPr marL="285750" indent="-285750" algn="l" rtl="0" fontAlgn="base">
              <a:buClr>
                <a:schemeClr val="accent4"/>
              </a:buClr>
              <a:buFont typeface="Wingdings" panose="05000000000000000000" pitchFamily="2" charset="2"/>
              <a:buChar char="Ø"/>
            </a:pPr>
            <a:r>
              <a:rPr lang="en-US" sz="2000" u="none" strike="noStrike" dirty="0">
                <a:solidFill>
                  <a:srgbClr val="000000"/>
                </a:solidFill>
                <a:cs typeface="Calibri" panose="020F0502020204030204" pitchFamily="34" charset="0"/>
              </a:rPr>
              <a:t>Meet Roberto and Dorothy, retirees</a:t>
            </a:r>
          </a:p>
          <a:p>
            <a:pPr marL="285750" indent="-285750" algn="l" rtl="0" fontAlgn="base">
              <a:buClr>
                <a:schemeClr val="accent4"/>
              </a:buClr>
              <a:buFont typeface="Wingdings" panose="05000000000000000000" pitchFamily="2" charset="2"/>
              <a:buChar char="Ø"/>
            </a:pPr>
            <a:r>
              <a:rPr lang="en-US" sz="2000" dirty="0">
                <a:solidFill>
                  <a:srgbClr val="000000"/>
                </a:solidFill>
                <a:cs typeface="Calibri" panose="020F0502020204030204" pitchFamily="34" charset="0"/>
              </a:rPr>
              <a:t>Four adult children</a:t>
            </a:r>
            <a:endParaRPr lang="en-US" sz="2000" u="none" strike="noStrike" dirty="0">
              <a:solidFill>
                <a:srgbClr val="000000"/>
              </a:solidFill>
              <a:cs typeface="Calibri" panose="020F0502020204030204" pitchFamily="34" charset="0"/>
            </a:endParaRPr>
          </a:p>
          <a:p>
            <a:pPr marL="285750" indent="-285750" algn="l" rtl="0" fontAlgn="base">
              <a:buClr>
                <a:schemeClr val="accent4"/>
              </a:buClr>
              <a:buFont typeface="Wingdings" panose="05000000000000000000" pitchFamily="2" charset="2"/>
              <a:buChar char="Ø"/>
            </a:pPr>
            <a:r>
              <a:rPr lang="en-US" sz="2000" b="0" i="0" dirty="0">
                <a:solidFill>
                  <a:srgbClr val="000000"/>
                </a:solidFill>
                <a:effectLst/>
                <a:cs typeface="Calibri" panose="020F0502020204030204" pitchFamily="34" charset="0"/>
              </a:rPr>
              <a:t>Residence: Florida</a:t>
            </a:r>
            <a:endParaRPr lang="en-US" sz="2000" b="0" i="0" dirty="0">
              <a:solidFill>
                <a:srgbClr val="FFFFFF"/>
              </a:solidFill>
              <a:effectLst/>
              <a:cs typeface="Calibri" panose="020F0502020204030204" pitchFamily="34" charset="0"/>
            </a:endParaRPr>
          </a:p>
          <a:p>
            <a:pPr marL="285750" indent="-285750" algn="l" rtl="0" fontAlgn="base">
              <a:buClr>
                <a:schemeClr val="accent4"/>
              </a:buClr>
              <a:buFont typeface="Wingdings" panose="05000000000000000000" pitchFamily="2" charset="2"/>
              <a:buChar char="Ø"/>
            </a:pPr>
            <a:r>
              <a:rPr lang="en-US" sz="2000" b="0" i="0" u="none" strike="noStrike" dirty="0">
                <a:solidFill>
                  <a:srgbClr val="000000"/>
                </a:solidFill>
                <a:effectLst/>
                <a:cs typeface="Calibri" panose="020F0502020204030204" pitchFamily="34" charset="0"/>
              </a:rPr>
              <a:t>Roberto: 74</a:t>
            </a:r>
            <a:r>
              <a:rPr lang="en-US" sz="2000" b="0" i="0" dirty="0">
                <a:solidFill>
                  <a:srgbClr val="FFFFFF"/>
                </a:solidFill>
                <a:effectLst/>
                <a:cs typeface="Calibri" panose="020F0502020204030204" pitchFamily="34" charset="0"/>
              </a:rPr>
              <a:t>​</a:t>
            </a:r>
          </a:p>
          <a:p>
            <a:pPr marL="285750" indent="-285750" algn="l" rtl="0" fontAlgn="base">
              <a:buClr>
                <a:schemeClr val="accent4"/>
              </a:buClr>
              <a:buFont typeface="Wingdings" panose="05000000000000000000" pitchFamily="2" charset="2"/>
              <a:buChar char="Ø"/>
            </a:pPr>
            <a:r>
              <a:rPr lang="en-US" sz="2000" b="0" i="0" u="none" strike="noStrike" dirty="0">
                <a:solidFill>
                  <a:srgbClr val="000000"/>
                </a:solidFill>
                <a:effectLst/>
                <a:cs typeface="Calibri" panose="020F0502020204030204" pitchFamily="34" charset="0"/>
              </a:rPr>
              <a:t>Dorothy: 70</a:t>
            </a:r>
            <a:r>
              <a:rPr lang="en-US" sz="2000" b="0" i="0" dirty="0">
                <a:solidFill>
                  <a:srgbClr val="FFFFFF"/>
                </a:solidFill>
                <a:effectLst/>
                <a:cs typeface="Calibri" panose="020F0502020204030204" pitchFamily="34" charset="0"/>
              </a:rPr>
              <a:t>​</a:t>
            </a:r>
          </a:p>
          <a:p>
            <a:pPr marL="285750" indent="-285750" algn="l" rtl="0" fontAlgn="base">
              <a:buClr>
                <a:schemeClr val="accent4"/>
              </a:buClr>
              <a:buFont typeface="Wingdings" panose="05000000000000000000" pitchFamily="2" charset="2"/>
              <a:buChar char="Ø"/>
            </a:pPr>
            <a:r>
              <a:rPr lang="en-US" sz="2000" b="0" i="0" u="none" strike="noStrike" dirty="0">
                <a:solidFill>
                  <a:srgbClr val="000000"/>
                </a:solidFill>
                <a:effectLst/>
                <a:cs typeface="Calibri" panose="020F0502020204030204" pitchFamily="34" charset="0"/>
              </a:rPr>
              <a:t>Roberto passed away in December 2019</a:t>
            </a:r>
            <a:endParaRPr lang="en-US" sz="2000" b="0" i="0" dirty="0">
              <a:solidFill>
                <a:srgbClr val="FFFFFF"/>
              </a:solidFill>
              <a:effectLst/>
              <a:cs typeface="Calibri" panose="020F0502020204030204" pitchFamily="34" charset="0"/>
            </a:endParaRPr>
          </a:p>
        </p:txBody>
      </p:sp>
      <p:graphicFrame>
        <p:nvGraphicFramePr>
          <p:cNvPr id="14" name="Table 15">
            <a:extLst>
              <a:ext uri="{FF2B5EF4-FFF2-40B4-BE49-F238E27FC236}">
                <a16:creationId xmlns:a16="http://schemas.microsoft.com/office/drawing/2014/main" id="{D18D944B-F7F7-4FD0-BB1B-066748026160}"/>
              </a:ext>
            </a:extLst>
          </p:cNvPr>
          <p:cNvGraphicFramePr>
            <a:graphicFrameLocks noGrp="1"/>
          </p:cNvGraphicFramePr>
          <p:nvPr>
            <p:extLst>
              <p:ext uri="{D42A27DB-BD31-4B8C-83A1-F6EECF244321}">
                <p14:modId xmlns:p14="http://schemas.microsoft.com/office/powerpoint/2010/main" val="2996369305"/>
              </p:ext>
            </p:extLst>
          </p:nvPr>
        </p:nvGraphicFramePr>
        <p:xfrm>
          <a:off x="624991" y="3924725"/>
          <a:ext cx="5336969" cy="2612285"/>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3880507">
                  <a:extLst>
                    <a:ext uri="{9D8B030D-6E8A-4147-A177-3AD203B41FA5}">
                      <a16:colId xmlns:a16="http://schemas.microsoft.com/office/drawing/2014/main" val="2436150616"/>
                    </a:ext>
                  </a:extLst>
                </a:gridCol>
                <a:gridCol w="1456462">
                  <a:extLst>
                    <a:ext uri="{9D8B030D-6E8A-4147-A177-3AD203B41FA5}">
                      <a16:colId xmlns:a16="http://schemas.microsoft.com/office/drawing/2014/main" val="764436077"/>
                    </a:ext>
                  </a:extLst>
                </a:gridCol>
              </a:tblGrid>
              <a:tr h="387245">
                <a:tc>
                  <a:txBody>
                    <a:bodyPr/>
                    <a:lstStyle/>
                    <a:p>
                      <a:pPr algn="ctr"/>
                      <a:r>
                        <a:rPr lang="en-US" dirty="0"/>
                        <a:t>Description</a:t>
                      </a:r>
                    </a:p>
                  </a:txBody>
                  <a:tcPr/>
                </a:tc>
                <a:tc>
                  <a:txBody>
                    <a:bodyPr/>
                    <a:lstStyle/>
                    <a:p>
                      <a:pPr algn="ctr"/>
                      <a:r>
                        <a:rPr lang="en-US" dirty="0"/>
                        <a:t>2019</a:t>
                      </a:r>
                    </a:p>
                  </a:txBody>
                  <a:tcPr/>
                </a:tc>
                <a:extLst>
                  <a:ext uri="{0D108BD9-81ED-4DB2-BD59-A6C34878D82A}">
                    <a16:rowId xmlns:a16="http://schemas.microsoft.com/office/drawing/2014/main" val="3564855006"/>
                  </a:ext>
                </a:extLst>
              </a:tr>
              <a:tr h="370840">
                <a:tc>
                  <a:txBody>
                    <a:bodyPr/>
                    <a:lstStyle/>
                    <a:p>
                      <a:r>
                        <a:rPr lang="en-US"/>
                        <a:t>Filing Status</a:t>
                      </a:r>
                    </a:p>
                  </a:txBody>
                  <a:tcPr/>
                </a:tc>
                <a:tc>
                  <a:txBody>
                    <a:bodyPr/>
                    <a:lstStyle/>
                    <a:p>
                      <a:r>
                        <a:rPr lang="en-US"/>
                        <a:t>Joint</a:t>
                      </a:r>
                    </a:p>
                  </a:txBody>
                  <a:tcPr/>
                </a:tc>
                <a:extLst>
                  <a:ext uri="{0D108BD9-81ED-4DB2-BD59-A6C34878D82A}">
                    <a16:rowId xmlns:a16="http://schemas.microsoft.com/office/drawing/2014/main" val="3356495253"/>
                  </a:ext>
                </a:extLst>
              </a:tr>
              <a:tr h="370840">
                <a:tc>
                  <a:txBody>
                    <a:bodyPr/>
                    <a:lstStyle/>
                    <a:p>
                      <a:r>
                        <a:rPr lang="en-US"/>
                        <a:t>Income from IRAs</a:t>
                      </a:r>
                    </a:p>
                  </a:txBody>
                  <a:tcPr/>
                </a:tc>
                <a:tc>
                  <a:txBody>
                    <a:bodyPr/>
                    <a:lstStyle/>
                    <a:p>
                      <a:r>
                        <a:rPr lang="en-US"/>
                        <a:t>$100,000</a:t>
                      </a:r>
                    </a:p>
                  </a:txBody>
                  <a:tcPr/>
                </a:tc>
                <a:extLst>
                  <a:ext uri="{0D108BD9-81ED-4DB2-BD59-A6C34878D82A}">
                    <a16:rowId xmlns:a16="http://schemas.microsoft.com/office/drawing/2014/main" val="1470808438"/>
                  </a:ext>
                </a:extLst>
              </a:tr>
              <a:tr h="370840">
                <a:tc>
                  <a:txBody>
                    <a:bodyPr/>
                    <a:lstStyle/>
                    <a:p>
                      <a:r>
                        <a:rPr lang="en-US"/>
                        <a:t>Roberto’s Social Security benefit</a:t>
                      </a:r>
                    </a:p>
                  </a:txBody>
                  <a:tcPr/>
                </a:tc>
                <a:tc>
                  <a:txBody>
                    <a:bodyPr/>
                    <a:lstStyle/>
                    <a:p>
                      <a:r>
                        <a:rPr lang="en-US"/>
                        <a:t>$30,000</a:t>
                      </a:r>
                    </a:p>
                  </a:txBody>
                  <a:tcPr/>
                </a:tc>
                <a:extLst>
                  <a:ext uri="{0D108BD9-81ED-4DB2-BD59-A6C34878D82A}">
                    <a16:rowId xmlns:a16="http://schemas.microsoft.com/office/drawing/2014/main" val="1056821288"/>
                  </a:ext>
                </a:extLst>
              </a:tr>
              <a:tr h="370840">
                <a:tc>
                  <a:txBody>
                    <a:bodyPr/>
                    <a:lstStyle/>
                    <a:p>
                      <a:r>
                        <a:rPr lang="en-US" dirty="0"/>
                        <a:t>Dorothy’s Social Security benefit</a:t>
                      </a:r>
                    </a:p>
                  </a:txBody>
                  <a:tcPr/>
                </a:tc>
                <a:tc>
                  <a:txBody>
                    <a:bodyPr/>
                    <a:lstStyle/>
                    <a:p>
                      <a:r>
                        <a:rPr lang="en-US"/>
                        <a:t>$20,000</a:t>
                      </a:r>
                    </a:p>
                  </a:txBody>
                  <a:tcPr/>
                </a:tc>
                <a:extLst>
                  <a:ext uri="{0D108BD9-81ED-4DB2-BD59-A6C34878D82A}">
                    <a16:rowId xmlns:a16="http://schemas.microsoft.com/office/drawing/2014/main" val="2253875541"/>
                  </a:ext>
                </a:extLst>
              </a:tr>
              <a:tr h="370840">
                <a:tc>
                  <a:txBody>
                    <a:bodyPr/>
                    <a:lstStyle/>
                    <a:p>
                      <a:r>
                        <a:rPr lang="en-US"/>
                        <a:t>Total Income</a:t>
                      </a:r>
                    </a:p>
                  </a:txBody>
                  <a:tcPr/>
                </a:tc>
                <a:tc>
                  <a:txBody>
                    <a:bodyPr/>
                    <a:lstStyle/>
                    <a:p>
                      <a:r>
                        <a:rPr lang="en-US"/>
                        <a:t>$150,000</a:t>
                      </a:r>
                    </a:p>
                  </a:txBody>
                  <a:tcPr/>
                </a:tc>
                <a:extLst>
                  <a:ext uri="{0D108BD9-81ED-4DB2-BD59-A6C34878D82A}">
                    <a16:rowId xmlns:a16="http://schemas.microsoft.com/office/drawing/2014/main" val="1414163562"/>
                  </a:ext>
                </a:extLst>
              </a:tr>
              <a:tr h="370840">
                <a:tc>
                  <a:txBody>
                    <a:bodyPr/>
                    <a:lstStyle/>
                    <a:p>
                      <a:r>
                        <a:rPr lang="en-US"/>
                        <a:t>Total Federal Tax</a:t>
                      </a:r>
                    </a:p>
                  </a:txBody>
                  <a:tcPr/>
                </a:tc>
                <a:tc>
                  <a:txBody>
                    <a:bodyPr/>
                    <a:lstStyle/>
                    <a:p>
                      <a:r>
                        <a:rPr lang="en-US" dirty="0"/>
                        <a:t>$17,700</a:t>
                      </a:r>
                    </a:p>
                  </a:txBody>
                  <a:tcPr/>
                </a:tc>
                <a:extLst>
                  <a:ext uri="{0D108BD9-81ED-4DB2-BD59-A6C34878D82A}">
                    <a16:rowId xmlns:a16="http://schemas.microsoft.com/office/drawing/2014/main" val="4177451749"/>
                  </a:ext>
                </a:extLst>
              </a:tr>
            </a:tbl>
          </a:graphicData>
        </a:graphic>
      </p:graphicFrame>
      <p:pic>
        <p:nvPicPr>
          <p:cNvPr id="2" name="Picture 1" descr="A blue and black sign with white text&#10;&#10;AI-generated content may be incorrect.">
            <a:extLst>
              <a:ext uri="{FF2B5EF4-FFF2-40B4-BE49-F238E27FC236}">
                <a16:creationId xmlns:a16="http://schemas.microsoft.com/office/drawing/2014/main" id="{17441317-7DBC-0D08-8BCD-A8134186E24E}"/>
              </a:ext>
            </a:extLst>
          </p:cNvPr>
          <p:cNvPicPr>
            <a:picLocks noChangeAspect="1"/>
          </p:cNvPicPr>
          <p:nvPr/>
        </p:nvPicPr>
        <p:blipFill>
          <a:blip r:embed="rId4"/>
          <a:srcRect b="37537"/>
          <a:stretch/>
        </p:blipFill>
        <p:spPr>
          <a:xfrm>
            <a:off x="9523325" y="6264337"/>
            <a:ext cx="2589591" cy="545347"/>
          </a:xfrm>
          <a:prstGeom prst="rect">
            <a:avLst/>
          </a:prstGeom>
        </p:spPr>
      </p:pic>
      <p:sp>
        <p:nvSpPr>
          <p:cNvPr id="5" name="TextBox 4">
            <a:extLst>
              <a:ext uri="{FF2B5EF4-FFF2-40B4-BE49-F238E27FC236}">
                <a16:creationId xmlns:a16="http://schemas.microsoft.com/office/drawing/2014/main" id="{5DA1A736-B265-9263-A768-23A153CD8178}"/>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The Widow Tax</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7" name="Straight Connector 6">
            <a:extLst>
              <a:ext uri="{FF2B5EF4-FFF2-40B4-BE49-F238E27FC236}">
                <a16:creationId xmlns:a16="http://schemas.microsoft.com/office/drawing/2014/main" id="{980C836E-BB49-6DEE-CFDA-9632E70E88B2}"/>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19317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791B15B-DCFC-4CF0-B1B7-A55ABEC880D9}"/>
              </a:ext>
            </a:extLst>
          </p:cNvPr>
          <p:cNvSpPr txBox="1"/>
          <p:nvPr/>
        </p:nvSpPr>
        <p:spPr>
          <a:xfrm>
            <a:off x="990600" y="5263025"/>
            <a:ext cx="5867762" cy="707886"/>
          </a:xfrm>
          <a:prstGeom prst="rect">
            <a:avLst/>
          </a:prstGeom>
          <a:noFill/>
        </p:spPr>
        <p:txBody>
          <a:bodyPr wrap="square">
            <a:spAutoFit/>
          </a:bodyPr>
          <a:lstStyle/>
          <a:p>
            <a:pPr marL="342900" indent="-342900" algn="l" rtl="0" fontAlgn="base">
              <a:buClr>
                <a:schemeClr val="accent4"/>
              </a:buClr>
              <a:buFont typeface="Wingdings" panose="05000000000000000000" pitchFamily="2" charset="2"/>
              <a:buChar char="Ø"/>
            </a:pPr>
            <a:r>
              <a:rPr lang="en-US" sz="2000" b="1" u="none" strike="noStrike" dirty="0">
                <a:solidFill>
                  <a:srgbClr val="000000"/>
                </a:solidFill>
                <a:cs typeface="Calibri" panose="020F0502020204030204" pitchFamily="34" charset="0"/>
              </a:rPr>
              <a:t>Loss of income: $20,000</a:t>
            </a:r>
            <a:endParaRPr lang="en-US" sz="2000" b="1" i="0" dirty="0">
              <a:solidFill>
                <a:srgbClr val="FFFFFF"/>
              </a:solidFill>
              <a:effectLst/>
              <a:cs typeface="Calibri" panose="020F0502020204030204" pitchFamily="34" charset="0"/>
            </a:endParaRPr>
          </a:p>
          <a:p>
            <a:pPr marL="342900" indent="-342900" algn="l" rtl="0" fontAlgn="base">
              <a:buClr>
                <a:schemeClr val="accent4"/>
              </a:buClr>
              <a:buFont typeface="Wingdings" panose="05000000000000000000" pitchFamily="2" charset="2"/>
              <a:buChar char="Ø"/>
            </a:pPr>
            <a:r>
              <a:rPr lang="en-US" sz="2000" b="1" dirty="0">
                <a:solidFill>
                  <a:srgbClr val="000000"/>
                </a:solidFill>
                <a:cs typeface="Calibri" panose="020F0502020204030204" pitchFamily="34" charset="0"/>
              </a:rPr>
              <a:t>Increase in taxes: $3,600</a:t>
            </a:r>
            <a:endParaRPr lang="en-US" sz="2000" b="1" baseline="30000" dirty="0">
              <a:solidFill>
                <a:srgbClr val="FFFFFF"/>
              </a:solidFill>
              <a:cs typeface="Calibri" panose="020F0502020204030204" pitchFamily="34" charset="0"/>
            </a:endParaRPr>
          </a:p>
        </p:txBody>
      </p:sp>
      <p:graphicFrame>
        <p:nvGraphicFramePr>
          <p:cNvPr id="14" name="Table 15">
            <a:extLst>
              <a:ext uri="{FF2B5EF4-FFF2-40B4-BE49-F238E27FC236}">
                <a16:creationId xmlns:a16="http://schemas.microsoft.com/office/drawing/2014/main" id="{D18D944B-F7F7-4FD0-BB1B-066748026160}"/>
              </a:ext>
            </a:extLst>
          </p:cNvPr>
          <p:cNvGraphicFramePr>
            <a:graphicFrameLocks noGrp="1"/>
          </p:cNvGraphicFramePr>
          <p:nvPr>
            <p:extLst>
              <p:ext uri="{D42A27DB-BD31-4B8C-83A1-F6EECF244321}">
                <p14:modId xmlns:p14="http://schemas.microsoft.com/office/powerpoint/2010/main" val="3262585425"/>
              </p:ext>
            </p:extLst>
          </p:nvPr>
        </p:nvGraphicFramePr>
        <p:xfrm>
          <a:off x="990600" y="1619249"/>
          <a:ext cx="7757639" cy="3067050"/>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4285797">
                  <a:extLst>
                    <a:ext uri="{9D8B030D-6E8A-4147-A177-3AD203B41FA5}">
                      <a16:colId xmlns:a16="http://schemas.microsoft.com/office/drawing/2014/main" val="2436150616"/>
                    </a:ext>
                  </a:extLst>
                </a:gridCol>
                <a:gridCol w="1735921">
                  <a:extLst>
                    <a:ext uri="{9D8B030D-6E8A-4147-A177-3AD203B41FA5}">
                      <a16:colId xmlns:a16="http://schemas.microsoft.com/office/drawing/2014/main" val="764436077"/>
                    </a:ext>
                  </a:extLst>
                </a:gridCol>
                <a:gridCol w="1735921">
                  <a:extLst>
                    <a:ext uri="{9D8B030D-6E8A-4147-A177-3AD203B41FA5}">
                      <a16:colId xmlns:a16="http://schemas.microsoft.com/office/drawing/2014/main" val="1451767831"/>
                    </a:ext>
                  </a:extLst>
                </a:gridCol>
              </a:tblGrid>
              <a:tr h="438150">
                <a:tc>
                  <a:txBody>
                    <a:bodyPr/>
                    <a:lstStyle/>
                    <a:p>
                      <a:pPr algn="ctr"/>
                      <a:r>
                        <a:rPr lang="en-US" dirty="0"/>
                        <a:t>Description</a:t>
                      </a:r>
                    </a:p>
                  </a:txBody>
                  <a:tcPr/>
                </a:tc>
                <a:tc>
                  <a:txBody>
                    <a:bodyPr/>
                    <a:lstStyle/>
                    <a:p>
                      <a:pPr algn="ctr"/>
                      <a:r>
                        <a:rPr lang="en-US"/>
                        <a:t>2019</a:t>
                      </a:r>
                    </a:p>
                  </a:txBody>
                  <a:tcPr/>
                </a:tc>
                <a:tc>
                  <a:txBody>
                    <a:bodyPr/>
                    <a:lstStyle/>
                    <a:p>
                      <a:pPr algn="ctr"/>
                      <a:r>
                        <a:rPr lang="en-US"/>
                        <a:t>2020</a:t>
                      </a:r>
                    </a:p>
                  </a:txBody>
                  <a:tcPr/>
                </a:tc>
                <a:extLst>
                  <a:ext uri="{0D108BD9-81ED-4DB2-BD59-A6C34878D82A}">
                    <a16:rowId xmlns:a16="http://schemas.microsoft.com/office/drawing/2014/main" val="3564855006"/>
                  </a:ext>
                </a:extLst>
              </a:tr>
              <a:tr h="438150">
                <a:tc>
                  <a:txBody>
                    <a:bodyPr/>
                    <a:lstStyle/>
                    <a:p>
                      <a:r>
                        <a:rPr lang="en-US"/>
                        <a:t>Filing Status</a:t>
                      </a:r>
                    </a:p>
                  </a:txBody>
                  <a:tcPr/>
                </a:tc>
                <a:tc>
                  <a:txBody>
                    <a:bodyPr/>
                    <a:lstStyle/>
                    <a:p>
                      <a:r>
                        <a:rPr lang="en-US"/>
                        <a:t>Joint</a:t>
                      </a:r>
                    </a:p>
                  </a:txBody>
                  <a:tcPr/>
                </a:tc>
                <a:tc>
                  <a:txBody>
                    <a:bodyPr/>
                    <a:lstStyle/>
                    <a:p>
                      <a:r>
                        <a:rPr lang="en-US"/>
                        <a:t>Single</a:t>
                      </a:r>
                    </a:p>
                  </a:txBody>
                  <a:tcPr/>
                </a:tc>
                <a:extLst>
                  <a:ext uri="{0D108BD9-81ED-4DB2-BD59-A6C34878D82A}">
                    <a16:rowId xmlns:a16="http://schemas.microsoft.com/office/drawing/2014/main" val="748411552"/>
                  </a:ext>
                </a:extLst>
              </a:tr>
              <a:tr h="438150">
                <a:tc>
                  <a:txBody>
                    <a:bodyPr/>
                    <a:lstStyle/>
                    <a:p>
                      <a:r>
                        <a:rPr lang="en-US"/>
                        <a:t>Income from IRAs</a:t>
                      </a:r>
                    </a:p>
                  </a:txBody>
                  <a:tcPr/>
                </a:tc>
                <a:tc>
                  <a:txBody>
                    <a:bodyPr/>
                    <a:lstStyle/>
                    <a:p>
                      <a:r>
                        <a:rPr lang="en-US"/>
                        <a:t>$100,000</a:t>
                      </a:r>
                    </a:p>
                  </a:txBody>
                  <a:tcPr/>
                </a:tc>
                <a:tc>
                  <a:txBody>
                    <a:bodyPr/>
                    <a:lstStyle/>
                    <a:p>
                      <a:r>
                        <a:rPr lang="en-US" dirty="0"/>
                        <a:t>$100,000</a:t>
                      </a:r>
                    </a:p>
                  </a:txBody>
                  <a:tcPr/>
                </a:tc>
                <a:extLst>
                  <a:ext uri="{0D108BD9-81ED-4DB2-BD59-A6C34878D82A}">
                    <a16:rowId xmlns:a16="http://schemas.microsoft.com/office/drawing/2014/main" val="1470808438"/>
                  </a:ext>
                </a:extLst>
              </a:tr>
              <a:tr h="438150">
                <a:tc>
                  <a:txBody>
                    <a:bodyPr/>
                    <a:lstStyle/>
                    <a:p>
                      <a:r>
                        <a:rPr lang="en-US"/>
                        <a:t>Roberto’s Social Security benefit</a:t>
                      </a:r>
                    </a:p>
                  </a:txBody>
                  <a:tcPr/>
                </a:tc>
                <a:tc>
                  <a:txBody>
                    <a:bodyPr/>
                    <a:lstStyle/>
                    <a:p>
                      <a:r>
                        <a:rPr lang="en-US"/>
                        <a:t>$30,000</a:t>
                      </a:r>
                    </a:p>
                  </a:txBody>
                  <a:tcPr/>
                </a:tc>
                <a:tc>
                  <a:txBody>
                    <a:bodyPr/>
                    <a:lstStyle/>
                    <a:p>
                      <a:r>
                        <a:rPr lang="en-US"/>
                        <a:t>$0</a:t>
                      </a:r>
                    </a:p>
                  </a:txBody>
                  <a:tcPr/>
                </a:tc>
                <a:extLst>
                  <a:ext uri="{0D108BD9-81ED-4DB2-BD59-A6C34878D82A}">
                    <a16:rowId xmlns:a16="http://schemas.microsoft.com/office/drawing/2014/main" val="1056821288"/>
                  </a:ext>
                </a:extLst>
              </a:tr>
              <a:tr h="438150">
                <a:tc>
                  <a:txBody>
                    <a:bodyPr/>
                    <a:lstStyle/>
                    <a:p>
                      <a:r>
                        <a:rPr lang="en-US"/>
                        <a:t>Dorothy’s Social Security benefit</a:t>
                      </a:r>
                    </a:p>
                  </a:txBody>
                  <a:tcPr/>
                </a:tc>
                <a:tc>
                  <a:txBody>
                    <a:bodyPr/>
                    <a:lstStyle/>
                    <a:p>
                      <a:r>
                        <a:rPr lang="en-US"/>
                        <a:t>$20,000</a:t>
                      </a:r>
                    </a:p>
                  </a:txBody>
                  <a:tcPr/>
                </a:tc>
                <a:tc>
                  <a:txBody>
                    <a:bodyPr/>
                    <a:lstStyle/>
                    <a:p>
                      <a:r>
                        <a:rPr lang="en-US"/>
                        <a:t>$30,000</a:t>
                      </a:r>
                    </a:p>
                  </a:txBody>
                  <a:tcPr/>
                </a:tc>
                <a:extLst>
                  <a:ext uri="{0D108BD9-81ED-4DB2-BD59-A6C34878D82A}">
                    <a16:rowId xmlns:a16="http://schemas.microsoft.com/office/drawing/2014/main" val="2253875541"/>
                  </a:ext>
                </a:extLst>
              </a:tr>
              <a:tr h="438150">
                <a:tc>
                  <a:txBody>
                    <a:bodyPr/>
                    <a:lstStyle/>
                    <a:p>
                      <a:r>
                        <a:rPr lang="en-US"/>
                        <a:t>Total Income</a:t>
                      </a:r>
                    </a:p>
                  </a:txBody>
                  <a:tcPr/>
                </a:tc>
                <a:tc>
                  <a:txBody>
                    <a:bodyPr/>
                    <a:lstStyle/>
                    <a:p>
                      <a:r>
                        <a:rPr lang="en-US"/>
                        <a:t>$150,000</a:t>
                      </a:r>
                    </a:p>
                  </a:txBody>
                  <a:tcPr/>
                </a:tc>
                <a:tc>
                  <a:txBody>
                    <a:bodyPr/>
                    <a:lstStyle/>
                    <a:p>
                      <a:r>
                        <a:rPr lang="en-US"/>
                        <a:t>$130,000</a:t>
                      </a:r>
                    </a:p>
                  </a:txBody>
                  <a:tcPr/>
                </a:tc>
                <a:extLst>
                  <a:ext uri="{0D108BD9-81ED-4DB2-BD59-A6C34878D82A}">
                    <a16:rowId xmlns:a16="http://schemas.microsoft.com/office/drawing/2014/main" val="1414163562"/>
                  </a:ext>
                </a:extLst>
              </a:tr>
              <a:tr h="438150">
                <a:tc>
                  <a:txBody>
                    <a:bodyPr/>
                    <a:lstStyle/>
                    <a:p>
                      <a:r>
                        <a:rPr lang="en-US"/>
                        <a:t>Total Federal Tax</a:t>
                      </a:r>
                    </a:p>
                  </a:txBody>
                  <a:tcPr/>
                </a:tc>
                <a:tc>
                  <a:txBody>
                    <a:bodyPr/>
                    <a:lstStyle/>
                    <a:p>
                      <a:r>
                        <a:rPr lang="en-US"/>
                        <a:t>$17,700</a:t>
                      </a:r>
                    </a:p>
                  </a:txBody>
                  <a:tcPr/>
                </a:tc>
                <a:tc>
                  <a:txBody>
                    <a:bodyPr/>
                    <a:lstStyle/>
                    <a:p>
                      <a:r>
                        <a:rPr lang="en-US" dirty="0"/>
                        <a:t>$21,300</a:t>
                      </a:r>
                    </a:p>
                  </a:txBody>
                  <a:tcPr/>
                </a:tc>
                <a:extLst>
                  <a:ext uri="{0D108BD9-81ED-4DB2-BD59-A6C34878D82A}">
                    <a16:rowId xmlns:a16="http://schemas.microsoft.com/office/drawing/2014/main" val="4177451749"/>
                  </a:ext>
                </a:extLst>
              </a:tr>
            </a:tbl>
          </a:graphicData>
        </a:graphic>
      </p:graphicFrame>
      <p:pic>
        <p:nvPicPr>
          <p:cNvPr id="2" name="Picture 1" descr="A blue and black sign with white text&#10;&#10;AI-generated content may be incorrect.">
            <a:extLst>
              <a:ext uri="{FF2B5EF4-FFF2-40B4-BE49-F238E27FC236}">
                <a16:creationId xmlns:a16="http://schemas.microsoft.com/office/drawing/2014/main" id="{957B2308-A504-804C-2F8E-AC32403FB877}"/>
              </a:ext>
            </a:extLst>
          </p:cNvPr>
          <p:cNvPicPr>
            <a:picLocks noChangeAspect="1"/>
          </p:cNvPicPr>
          <p:nvPr/>
        </p:nvPicPr>
        <p:blipFill>
          <a:blip r:embed="rId3"/>
          <a:srcRect b="37537"/>
          <a:stretch/>
        </p:blipFill>
        <p:spPr>
          <a:xfrm>
            <a:off x="9523325" y="6264337"/>
            <a:ext cx="2589591" cy="545347"/>
          </a:xfrm>
          <a:prstGeom prst="rect">
            <a:avLst/>
          </a:prstGeom>
        </p:spPr>
      </p:pic>
      <p:sp>
        <p:nvSpPr>
          <p:cNvPr id="3" name="TextBox 2">
            <a:extLst>
              <a:ext uri="{FF2B5EF4-FFF2-40B4-BE49-F238E27FC236}">
                <a16:creationId xmlns:a16="http://schemas.microsoft.com/office/drawing/2014/main" id="{D7FD829C-3BC5-162D-FD75-D2131034BD4C}"/>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The “Widow Tax”</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4" name="Straight Connector 3">
            <a:extLst>
              <a:ext uri="{FF2B5EF4-FFF2-40B4-BE49-F238E27FC236}">
                <a16:creationId xmlns:a16="http://schemas.microsoft.com/office/drawing/2014/main" id="{F51E91E4-FD9D-456B-FC58-4B01BE23F6E6}"/>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78139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child&#10;&#10;Description automatically generated">
            <a:extLst>
              <a:ext uri="{FF2B5EF4-FFF2-40B4-BE49-F238E27FC236}">
                <a16:creationId xmlns:a16="http://schemas.microsoft.com/office/drawing/2014/main" id="{08F77AB2-2FAC-153E-F3BF-2EBC2774D4DE}"/>
              </a:ext>
            </a:extLst>
          </p:cNvPr>
          <p:cNvPicPr>
            <a:picLocks noChangeAspect="1"/>
          </p:cNvPicPr>
          <p:nvPr/>
        </p:nvPicPr>
        <p:blipFill rotWithShape="1">
          <a:blip r:embed="rId3"/>
          <a:srcRect r="3354"/>
          <a:stretch/>
        </p:blipFill>
        <p:spPr>
          <a:xfrm>
            <a:off x="6347514" y="2452135"/>
            <a:ext cx="3317490" cy="2288422"/>
          </a:xfrm>
          <a:prstGeom prst="rect">
            <a:avLst/>
          </a:prstGeom>
          <a:ln>
            <a:noFill/>
          </a:ln>
          <a:effectLst>
            <a:outerShdw blurRad="292100" dist="139700" dir="2700000" algn="tl" rotWithShape="0">
              <a:srgbClr val="333333">
                <a:alpha val="65000"/>
              </a:srgbClr>
            </a:outerShdw>
          </a:effectLst>
        </p:spPr>
      </p:pic>
      <p:pic>
        <p:nvPicPr>
          <p:cNvPr id="2" name="Picture 1" descr="A blue and black sign with white text&#10;&#10;AI-generated content may be incorrect.">
            <a:extLst>
              <a:ext uri="{FF2B5EF4-FFF2-40B4-BE49-F238E27FC236}">
                <a16:creationId xmlns:a16="http://schemas.microsoft.com/office/drawing/2014/main" id="{FC42246C-7966-C9D1-A55D-503720D18E0B}"/>
              </a:ext>
            </a:extLst>
          </p:cNvPr>
          <p:cNvPicPr>
            <a:picLocks noChangeAspect="1"/>
          </p:cNvPicPr>
          <p:nvPr/>
        </p:nvPicPr>
        <p:blipFill>
          <a:blip r:embed="rId4"/>
          <a:srcRect b="37537"/>
          <a:stretch/>
        </p:blipFill>
        <p:spPr>
          <a:xfrm>
            <a:off x="9523325" y="6264337"/>
            <a:ext cx="2589591" cy="545347"/>
          </a:xfrm>
          <a:prstGeom prst="rect">
            <a:avLst/>
          </a:prstGeom>
        </p:spPr>
      </p:pic>
      <p:sp>
        <p:nvSpPr>
          <p:cNvPr id="4" name="TextBox 3">
            <a:extLst>
              <a:ext uri="{FF2B5EF4-FFF2-40B4-BE49-F238E27FC236}">
                <a16:creationId xmlns:a16="http://schemas.microsoft.com/office/drawing/2014/main" id="{67B89264-56A6-D0CF-816F-299AE79F9D63}"/>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The “Solo Parent” Challenge</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6" name="Straight Connector 5">
            <a:extLst>
              <a:ext uri="{FF2B5EF4-FFF2-40B4-BE49-F238E27FC236}">
                <a16:creationId xmlns:a16="http://schemas.microsoft.com/office/drawing/2014/main" id="{FA34EBCF-5096-C1AA-4057-7336318EE71A}"/>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graphicFrame>
        <p:nvGraphicFramePr>
          <p:cNvPr id="9" name="Diagram 8">
            <a:extLst>
              <a:ext uri="{FF2B5EF4-FFF2-40B4-BE49-F238E27FC236}">
                <a16:creationId xmlns:a16="http://schemas.microsoft.com/office/drawing/2014/main" id="{BB7C2A24-5526-A7A2-DC9F-E058096FECDB}"/>
              </a:ext>
            </a:extLst>
          </p:cNvPr>
          <p:cNvGraphicFramePr/>
          <p:nvPr>
            <p:extLst>
              <p:ext uri="{D42A27DB-BD31-4B8C-83A1-F6EECF244321}">
                <p14:modId xmlns:p14="http://schemas.microsoft.com/office/powerpoint/2010/main" val="3184433872"/>
              </p:ext>
            </p:extLst>
          </p:nvPr>
        </p:nvGraphicFramePr>
        <p:xfrm>
          <a:off x="660400" y="1530222"/>
          <a:ext cx="5273869" cy="41322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7D0E6012-9EF6-F7D9-9813-11FC0394908C}"/>
              </a:ext>
            </a:extLst>
          </p:cNvPr>
          <p:cNvSpPr txBox="1"/>
          <p:nvPr/>
        </p:nvSpPr>
        <p:spPr>
          <a:xfrm>
            <a:off x="605528" y="6444510"/>
            <a:ext cx="7736451" cy="338554"/>
          </a:xfrm>
          <a:prstGeom prst="rect">
            <a:avLst/>
          </a:prstGeom>
          <a:noFill/>
        </p:spPr>
        <p:txBody>
          <a:bodyPr wrap="square" rtlCol="0">
            <a:spAutoFit/>
          </a:bodyPr>
          <a:lstStyle/>
          <a:p>
            <a:r>
              <a:rPr lang="en-US" sz="1600" baseline="30000" dirty="0">
                <a:cs typeface="Calibri" panose="020F0502020204030204" pitchFamily="34" charset="0"/>
              </a:rPr>
              <a:t>Sources: </a:t>
            </a:r>
            <a:r>
              <a:rPr lang="en-US" sz="1600" baseline="30000" dirty="0">
                <a:cs typeface="Calibri" panose="020F0502020204030204" pitchFamily="34" charset="0"/>
                <a:hlinkClick r:id="rId10"/>
              </a:rPr>
              <a:t>Childhood Bereavement Network</a:t>
            </a:r>
            <a:r>
              <a:rPr lang="en-US" sz="1600" baseline="30000" dirty="0">
                <a:cs typeface="Calibri" panose="020F0502020204030204" pitchFamily="34" charset="0"/>
              </a:rPr>
              <a:t>, </a:t>
            </a:r>
            <a:r>
              <a:rPr lang="en-US" sz="1600" baseline="30000" dirty="0">
                <a:cs typeface="Calibri" panose="020F0502020204030204" pitchFamily="34" charset="0"/>
                <a:hlinkClick r:id="rId11"/>
              </a:rPr>
              <a:t>Wiley Online Library</a:t>
            </a:r>
            <a:r>
              <a:rPr lang="en-US" sz="1600" baseline="30000" dirty="0">
                <a:cs typeface="Calibri" panose="020F0502020204030204" pitchFamily="34" charset="0"/>
              </a:rPr>
              <a:t>, and </a:t>
            </a:r>
            <a:r>
              <a:rPr lang="en-US" sz="1600" baseline="30000" dirty="0">
                <a:cs typeface="Calibri" panose="020F0502020204030204" pitchFamily="34" charset="0"/>
                <a:hlinkClick r:id="rId12"/>
              </a:rPr>
              <a:t>Statista</a:t>
            </a:r>
            <a:r>
              <a:rPr lang="en-US" sz="1600" baseline="30000" dirty="0">
                <a:cs typeface="Calibri" panose="020F0502020204030204" pitchFamily="34" charset="0"/>
              </a:rPr>
              <a:t> </a:t>
            </a:r>
            <a:endParaRPr lang="en-US" sz="1600" dirty="0">
              <a:cs typeface="Calibri" panose="020F0502020204030204" pitchFamily="34" charset="0"/>
            </a:endParaRPr>
          </a:p>
        </p:txBody>
      </p:sp>
    </p:spTree>
    <p:extLst>
      <p:ext uri="{BB962C8B-B14F-4D97-AF65-F5344CB8AC3E}">
        <p14:creationId xmlns:p14="http://schemas.microsoft.com/office/powerpoint/2010/main" val="86194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childTnLst>
                          </p:cTn>
                        </p:par>
                        <p:par>
                          <p:cTn id="20" fill="hold">
                            <p:stCondLst>
                              <p:cond delay="325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9" grpId="0">
        <p:bldAsOne/>
      </p:bldGraphic>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38291-5C83-4CED-B29D-E9823C6B057B}"/>
              </a:ext>
            </a:extLst>
          </p:cNvPr>
          <p:cNvSpPr txBox="1"/>
          <p:nvPr/>
        </p:nvSpPr>
        <p:spPr>
          <a:xfrm>
            <a:off x="624951" y="1618161"/>
            <a:ext cx="9071499" cy="4970591"/>
          </a:xfrm>
          <a:prstGeom prst="rect">
            <a:avLst/>
          </a:prstGeom>
          <a:noFill/>
        </p:spPr>
        <p:txBody>
          <a:bodyPr wrap="square" lIns="91440" tIns="45720" rIns="91440" bIns="45720" anchor="t">
            <a:spAutoFit/>
          </a:bodyPr>
          <a:lstStyle/>
          <a:p>
            <a:pPr marL="457200" lvl="0" indent="-365760" defTabSz="914400" eaLnBrk="0" fontAlgn="base" hangingPunct="0">
              <a:spcBef>
                <a:spcPts val="600"/>
              </a:spcBef>
              <a:spcAft>
                <a:spcPct val="0"/>
              </a:spcAft>
              <a:buClr>
                <a:srgbClr val="E98242"/>
              </a:buClr>
              <a:buFont typeface="Wingdings" panose="05000000000000000000" pitchFamily="2" charset="2"/>
              <a:buChar char="Ø"/>
            </a:pPr>
            <a:r>
              <a:rPr lang="en-US" altLang="en-US" sz="1600" b="1" dirty="0">
                <a:latin typeface="Arial" panose="020B0604020202020204" pitchFamily="34" charset="0"/>
              </a:rPr>
              <a:t>Emotional Turmoil</a:t>
            </a:r>
            <a:r>
              <a:rPr lang="en-US" altLang="en-US" sz="1600" dirty="0">
                <a:latin typeface="Arial" panose="020B0604020202020204" pitchFamily="34" charset="0"/>
              </a:rPr>
              <a:t> – Grief clouds judgment, making even basic financial decisions feel overwhelming.</a:t>
            </a:r>
          </a:p>
          <a:p>
            <a:pPr marL="457200" lvl="0" indent="-365760" defTabSz="914400" eaLnBrk="0" fontAlgn="base" hangingPunct="0">
              <a:spcBef>
                <a:spcPts val="600"/>
              </a:spcBef>
              <a:spcAft>
                <a:spcPct val="0"/>
              </a:spcAft>
              <a:buClr>
                <a:srgbClr val="E98242"/>
              </a:buClr>
              <a:buFont typeface="Wingdings" panose="05000000000000000000" pitchFamily="2" charset="2"/>
              <a:buChar char="Ø"/>
            </a:pPr>
            <a:r>
              <a:rPr lang="en-US" altLang="en-US" sz="1600" b="1" dirty="0">
                <a:latin typeface="Arial" panose="020B0604020202020204" pitchFamily="34" charset="0"/>
              </a:rPr>
              <a:t>Inexperience with Finances</a:t>
            </a:r>
            <a:r>
              <a:rPr lang="en-US" altLang="en-US" sz="1600" dirty="0">
                <a:latin typeface="Arial" panose="020B0604020202020204" pitchFamily="34" charset="0"/>
              </a:rPr>
              <a:t> – 86% of widows were not the primary financial decision-maker.</a:t>
            </a:r>
          </a:p>
          <a:p>
            <a:pPr marL="457200" lvl="0" indent="-365760" defTabSz="914400" eaLnBrk="0" fontAlgn="base" hangingPunct="0">
              <a:spcBef>
                <a:spcPts val="600"/>
              </a:spcBef>
              <a:spcAft>
                <a:spcPct val="0"/>
              </a:spcAft>
              <a:buClr>
                <a:srgbClr val="E98242"/>
              </a:buClr>
              <a:buFont typeface="Wingdings" panose="05000000000000000000" pitchFamily="2" charset="2"/>
              <a:buChar char="Ø"/>
            </a:pPr>
            <a:r>
              <a:rPr lang="en-US" altLang="en-US" sz="1600" b="1" dirty="0">
                <a:latin typeface="Arial" panose="020B0604020202020204" pitchFamily="34" charset="0"/>
              </a:rPr>
              <a:t>Sudden Financial Shock</a:t>
            </a:r>
            <a:r>
              <a:rPr lang="en-US" altLang="en-US" sz="1600" dirty="0">
                <a:latin typeface="Arial" panose="020B0604020202020204" pitchFamily="34" charset="0"/>
              </a:rPr>
              <a:t> – Loss of income, pension, or benefits can destabilize everything.</a:t>
            </a:r>
          </a:p>
          <a:p>
            <a:pPr marL="457200" lvl="0" indent="-365760" defTabSz="914400" eaLnBrk="0" fontAlgn="base" hangingPunct="0">
              <a:spcBef>
                <a:spcPts val="600"/>
              </a:spcBef>
              <a:spcAft>
                <a:spcPct val="0"/>
              </a:spcAft>
              <a:buClr>
                <a:srgbClr val="E98242"/>
              </a:buClr>
              <a:buFont typeface="Wingdings" panose="05000000000000000000" pitchFamily="2" charset="2"/>
              <a:buChar char="Ø"/>
            </a:pPr>
            <a:r>
              <a:rPr lang="en-US" altLang="en-US" sz="1600" b="1" dirty="0">
                <a:latin typeface="Arial" panose="020B0604020202020204" pitchFamily="34" charset="0"/>
              </a:rPr>
              <a:t>Navigating Complex Benefits</a:t>
            </a:r>
            <a:r>
              <a:rPr lang="en-US" altLang="en-US" sz="1600" dirty="0">
                <a:latin typeface="Arial" panose="020B0604020202020204" pitchFamily="34" charset="0"/>
              </a:rPr>
              <a:t> – Life insurance, Social Security, COBRA, pensions—each with high-stakes deadlines.</a:t>
            </a:r>
          </a:p>
          <a:p>
            <a:pPr marL="457200" lvl="0" indent="-365760" defTabSz="914400" eaLnBrk="0" fontAlgn="base" hangingPunct="0">
              <a:spcBef>
                <a:spcPts val="600"/>
              </a:spcBef>
              <a:spcAft>
                <a:spcPct val="0"/>
              </a:spcAft>
              <a:buClr>
                <a:srgbClr val="E98242"/>
              </a:buClr>
              <a:buFont typeface="Wingdings" panose="05000000000000000000" pitchFamily="2" charset="2"/>
              <a:buChar char="Ø"/>
            </a:pPr>
            <a:r>
              <a:rPr lang="en-US" altLang="en-US" sz="1600" b="1" dirty="0">
                <a:latin typeface="Arial" panose="020B0604020202020204" pitchFamily="34" charset="0"/>
              </a:rPr>
              <a:t>Estate &amp; Legal Complications</a:t>
            </a:r>
            <a:r>
              <a:rPr lang="en-US" altLang="en-US" sz="1600" dirty="0">
                <a:latin typeface="Arial" panose="020B0604020202020204" pitchFamily="34" charset="0"/>
              </a:rPr>
              <a:t> – Probate, wills, and legal notifications often catch them off guard.</a:t>
            </a:r>
          </a:p>
          <a:p>
            <a:pPr marL="457200" lvl="0" indent="-365760" defTabSz="914400" eaLnBrk="0" fontAlgn="base" hangingPunct="0">
              <a:spcBef>
                <a:spcPts val="600"/>
              </a:spcBef>
              <a:spcAft>
                <a:spcPct val="0"/>
              </a:spcAft>
              <a:buClr>
                <a:srgbClr val="E98242"/>
              </a:buClr>
              <a:buFont typeface="Wingdings" panose="05000000000000000000" pitchFamily="2" charset="2"/>
              <a:buChar char="Ø"/>
            </a:pPr>
            <a:r>
              <a:rPr lang="en-US" altLang="en-US" sz="1600" b="1" dirty="0">
                <a:latin typeface="Arial" panose="020B0604020202020204" pitchFamily="34" charset="0"/>
              </a:rPr>
              <a:t>Insurance Overhaul</a:t>
            </a:r>
            <a:r>
              <a:rPr lang="en-US" altLang="en-US" sz="1600" dirty="0">
                <a:latin typeface="Arial" panose="020B0604020202020204" pitchFamily="34" charset="0"/>
              </a:rPr>
              <a:t> – Understanding and updating multiple insurance types requires urgent attention.</a:t>
            </a:r>
          </a:p>
          <a:p>
            <a:pPr marL="457200" lvl="0" indent="-365760" defTabSz="914400" eaLnBrk="0" fontAlgn="base" hangingPunct="0">
              <a:spcBef>
                <a:spcPts val="600"/>
              </a:spcBef>
              <a:spcAft>
                <a:spcPct val="0"/>
              </a:spcAft>
              <a:buClr>
                <a:srgbClr val="E98242"/>
              </a:buClr>
              <a:buFont typeface="Wingdings" panose="05000000000000000000" pitchFamily="2" charset="2"/>
              <a:buChar char="Ø"/>
            </a:pPr>
            <a:r>
              <a:rPr lang="en-US" altLang="en-US" sz="1600" b="1" dirty="0">
                <a:latin typeface="Arial" panose="020B0604020202020204" pitchFamily="34" charset="0"/>
              </a:rPr>
              <a:t>Vulnerability to Exploitation</a:t>
            </a:r>
            <a:r>
              <a:rPr lang="en-US" altLang="en-US" sz="1600" dirty="0">
                <a:latin typeface="Arial" panose="020B0604020202020204" pitchFamily="34" charset="0"/>
              </a:rPr>
              <a:t> – Scams, predatory sales, and poor advice are serious risks in early grief.</a:t>
            </a:r>
          </a:p>
          <a:p>
            <a:pPr marL="457200" lvl="0" indent="-365760" defTabSz="914400" eaLnBrk="0" fontAlgn="base" hangingPunct="0">
              <a:spcBef>
                <a:spcPts val="600"/>
              </a:spcBef>
              <a:spcAft>
                <a:spcPct val="0"/>
              </a:spcAft>
              <a:buClr>
                <a:srgbClr val="E98242"/>
              </a:buClr>
              <a:buFont typeface="Wingdings" panose="05000000000000000000" pitchFamily="2" charset="2"/>
              <a:buChar char="Ø"/>
            </a:pPr>
            <a:r>
              <a:rPr lang="en-US" altLang="en-US" sz="1600" b="1" dirty="0">
                <a:latin typeface="Arial" panose="020B0604020202020204" pitchFamily="34" charset="0"/>
              </a:rPr>
              <a:t>Adjusting to New Roles</a:t>
            </a:r>
            <a:r>
              <a:rPr lang="en-US" altLang="en-US" sz="1600" dirty="0">
                <a:latin typeface="Arial" panose="020B0604020202020204" pitchFamily="34" charset="0"/>
              </a:rPr>
              <a:t> – Widows take over tax prep, investments, and home maintenance.</a:t>
            </a:r>
          </a:p>
          <a:p>
            <a:pPr marL="457200" lvl="0" indent="-365760" defTabSz="914400" eaLnBrk="0" fontAlgn="base" hangingPunct="0">
              <a:spcBef>
                <a:spcPts val="600"/>
              </a:spcBef>
              <a:spcAft>
                <a:spcPct val="0"/>
              </a:spcAft>
              <a:buClr>
                <a:srgbClr val="E98242"/>
              </a:buClr>
              <a:buFont typeface="Wingdings" panose="05000000000000000000" pitchFamily="2" charset="2"/>
              <a:buChar char="Ø"/>
            </a:pPr>
            <a:r>
              <a:rPr lang="en-US" altLang="en-US" sz="1600" b="1" dirty="0">
                <a:latin typeface="Arial" panose="020B0604020202020204" pitchFamily="34" charset="0"/>
              </a:rPr>
              <a:t>Revised Estate Planning Needs</a:t>
            </a:r>
            <a:r>
              <a:rPr lang="en-US" altLang="en-US" sz="1600" dirty="0">
                <a:latin typeface="Arial" panose="020B0604020202020204" pitchFamily="34" charset="0"/>
              </a:rPr>
              <a:t> – New guardianships, trusts, and beneficiary designations are essential.</a:t>
            </a:r>
          </a:p>
          <a:p>
            <a:pPr marL="457200" lvl="0" indent="-365760" defTabSz="914400" eaLnBrk="0" fontAlgn="base" hangingPunct="0">
              <a:spcBef>
                <a:spcPts val="600"/>
              </a:spcBef>
              <a:spcAft>
                <a:spcPct val="0"/>
              </a:spcAft>
              <a:buClr>
                <a:srgbClr val="E98242"/>
              </a:buClr>
              <a:buFont typeface="Wingdings" panose="05000000000000000000" pitchFamily="2" charset="2"/>
              <a:buChar char="Ø"/>
            </a:pPr>
            <a:r>
              <a:rPr lang="en-US" altLang="en-US" sz="1600" b="1" dirty="0">
                <a:latin typeface="Arial" panose="020B0604020202020204" pitchFamily="34" charset="0"/>
              </a:rPr>
              <a:t>Rebuilding Support &amp; Confidence</a:t>
            </a:r>
            <a:r>
              <a:rPr lang="en-US" altLang="en-US" sz="1600" dirty="0">
                <a:latin typeface="Arial" panose="020B0604020202020204" pitchFamily="34" charset="0"/>
              </a:rPr>
              <a:t> – Widows must regain emotional and financial footing, often from scratch.</a:t>
            </a:r>
          </a:p>
        </p:txBody>
      </p:sp>
      <p:pic>
        <p:nvPicPr>
          <p:cNvPr id="2" name="Picture 1" descr="A blue and black sign with white text&#10;&#10;AI-generated content may be incorrect.">
            <a:extLst>
              <a:ext uri="{FF2B5EF4-FFF2-40B4-BE49-F238E27FC236}">
                <a16:creationId xmlns:a16="http://schemas.microsoft.com/office/drawing/2014/main" id="{6CC76B80-3AD2-5C30-4144-E0272F61A537}"/>
              </a:ext>
            </a:extLst>
          </p:cNvPr>
          <p:cNvPicPr>
            <a:picLocks noChangeAspect="1"/>
          </p:cNvPicPr>
          <p:nvPr/>
        </p:nvPicPr>
        <p:blipFill>
          <a:blip r:embed="rId3"/>
          <a:srcRect b="37537"/>
          <a:stretch/>
        </p:blipFill>
        <p:spPr>
          <a:xfrm>
            <a:off x="9523325" y="6264337"/>
            <a:ext cx="2589591" cy="545347"/>
          </a:xfrm>
          <a:prstGeom prst="rect">
            <a:avLst/>
          </a:prstGeom>
        </p:spPr>
      </p:pic>
      <p:sp>
        <p:nvSpPr>
          <p:cNvPr id="6" name="TextBox 5">
            <a:extLst>
              <a:ext uri="{FF2B5EF4-FFF2-40B4-BE49-F238E27FC236}">
                <a16:creationId xmlns:a16="http://schemas.microsoft.com/office/drawing/2014/main" id="{7AF921F2-BDF8-A1C2-5C63-AA1247DD3C0C}"/>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Widowhood’s Unique Challenges</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7" name="Straight Connector 6">
            <a:extLst>
              <a:ext uri="{FF2B5EF4-FFF2-40B4-BE49-F238E27FC236}">
                <a16:creationId xmlns:a16="http://schemas.microsoft.com/office/drawing/2014/main" id="{71B31BE6-D958-D28C-36AD-60949794A05F}"/>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85598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500"/>
                            </p:stCondLst>
                            <p:childTnLst>
                              <p:par>
                                <p:cTn id="13" presetID="1" presetClass="entr" presetSubtype="0" fill="hold" grpId="0" nodeType="afterEffect">
                                  <p:stCondLst>
                                    <p:cond delay="250"/>
                                  </p:stCondLst>
                                  <p:childTnLst>
                                    <p:set>
                                      <p:cBhvr>
                                        <p:cTn id="14" dur="1" fill="hold">
                                          <p:stCondLst>
                                            <p:cond delay="499"/>
                                          </p:stCondLst>
                                        </p:cTn>
                                        <p:tgtEl>
                                          <p:spTgt spid="9">
                                            <p:txEl>
                                              <p:pRg st="0" end="0"/>
                                            </p:txEl>
                                          </p:spTgt>
                                        </p:tgtEl>
                                        <p:attrNameLst>
                                          <p:attrName>style.visibility</p:attrName>
                                        </p:attrNameLst>
                                      </p:cBhvr>
                                      <p:to>
                                        <p:strVal val="visible"/>
                                      </p:to>
                                    </p:set>
                                  </p:childTnLst>
                                </p:cTn>
                              </p:par>
                            </p:childTnLst>
                          </p:cTn>
                        </p:par>
                        <p:par>
                          <p:cTn id="15" fill="hold">
                            <p:stCondLst>
                              <p:cond delay="1250"/>
                            </p:stCondLst>
                            <p:childTnLst>
                              <p:par>
                                <p:cTn id="16" presetID="1" presetClass="entr" presetSubtype="0" fill="hold" grpId="0" nodeType="afterEffect">
                                  <p:stCondLst>
                                    <p:cond delay="2500"/>
                                  </p:stCondLst>
                                  <p:childTnLst>
                                    <p:set>
                                      <p:cBhvr>
                                        <p:cTn id="17" dur="1" fill="hold">
                                          <p:stCondLst>
                                            <p:cond delay="499"/>
                                          </p:stCondLst>
                                        </p:cTn>
                                        <p:tgtEl>
                                          <p:spTgt spid="9">
                                            <p:txEl>
                                              <p:pRg st="1" end="1"/>
                                            </p:txEl>
                                          </p:spTgt>
                                        </p:tgtEl>
                                        <p:attrNameLst>
                                          <p:attrName>style.visibility</p:attrName>
                                        </p:attrNameLst>
                                      </p:cBhvr>
                                      <p:to>
                                        <p:strVal val="visible"/>
                                      </p:to>
                                    </p:set>
                                  </p:childTnLst>
                                </p:cTn>
                              </p:par>
                            </p:childTnLst>
                          </p:cTn>
                        </p:par>
                        <p:par>
                          <p:cTn id="18" fill="hold">
                            <p:stCondLst>
                              <p:cond delay="4250"/>
                            </p:stCondLst>
                            <p:childTnLst>
                              <p:par>
                                <p:cTn id="19" presetID="1" presetClass="entr" presetSubtype="0" fill="hold" grpId="0" nodeType="afterEffect">
                                  <p:stCondLst>
                                    <p:cond delay="2500"/>
                                  </p:stCondLst>
                                  <p:childTnLst>
                                    <p:set>
                                      <p:cBhvr>
                                        <p:cTn id="20" dur="1" fill="hold">
                                          <p:stCondLst>
                                            <p:cond delay="499"/>
                                          </p:stCondLst>
                                        </p:cTn>
                                        <p:tgtEl>
                                          <p:spTgt spid="9">
                                            <p:txEl>
                                              <p:pRg st="2" end="2"/>
                                            </p:txEl>
                                          </p:spTgt>
                                        </p:tgtEl>
                                        <p:attrNameLst>
                                          <p:attrName>style.visibility</p:attrName>
                                        </p:attrNameLst>
                                      </p:cBhvr>
                                      <p:to>
                                        <p:strVal val="visible"/>
                                      </p:to>
                                    </p:set>
                                  </p:childTnLst>
                                </p:cTn>
                              </p:par>
                            </p:childTnLst>
                          </p:cTn>
                        </p:par>
                        <p:par>
                          <p:cTn id="21" fill="hold">
                            <p:stCondLst>
                              <p:cond delay="7250"/>
                            </p:stCondLst>
                            <p:childTnLst>
                              <p:par>
                                <p:cTn id="22" presetID="1" presetClass="entr" presetSubtype="0" fill="hold" grpId="0" nodeType="afterEffect">
                                  <p:stCondLst>
                                    <p:cond delay="2500"/>
                                  </p:stCondLst>
                                  <p:childTnLst>
                                    <p:set>
                                      <p:cBhvr>
                                        <p:cTn id="23" dur="1" fill="hold">
                                          <p:stCondLst>
                                            <p:cond delay="499"/>
                                          </p:stCondLst>
                                        </p:cTn>
                                        <p:tgtEl>
                                          <p:spTgt spid="9">
                                            <p:txEl>
                                              <p:pRg st="3" end="3"/>
                                            </p:txEl>
                                          </p:spTgt>
                                        </p:tgtEl>
                                        <p:attrNameLst>
                                          <p:attrName>style.visibility</p:attrName>
                                        </p:attrNameLst>
                                      </p:cBhvr>
                                      <p:to>
                                        <p:strVal val="visible"/>
                                      </p:to>
                                    </p:set>
                                  </p:childTnLst>
                                </p:cTn>
                              </p:par>
                            </p:childTnLst>
                          </p:cTn>
                        </p:par>
                        <p:par>
                          <p:cTn id="24" fill="hold">
                            <p:stCondLst>
                              <p:cond delay="10250"/>
                            </p:stCondLst>
                            <p:childTnLst>
                              <p:par>
                                <p:cTn id="25" presetID="1" presetClass="entr" presetSubtype="0" fill="hold" grpId="0" nodeType="afterEffect">
                                  <p:stCondLst>
                                    <p:cond delay="2500"/>
                                  </p:stCondLst>
                                  <p:childTnLst>
                                    <p:set>
                                      <p:cBhvr>
                                        <p:cTn id="26" dur="1" fill="hold">
                                          <p:stCondLst>
                                            <p:cond delay="499"/>
                                          </p:stCondLst>
                                        </p:cTn>
                                        <p:tgtEl>
                                          <p:spTgt spid="9">
                                            <p:txEl>
                                              <p:pRg st="4" end="4"/>
                                            </p:txEl>
                                          </p:spTgt>
                                        </p:tgtEl>
                                        <p:attrNameLst>
                                          <p:attrName>style.visibility</p:attrName>
                                        </p:attrNameLst>
                                      </p:cBhvr>
                                      <p:to>
                                        <p:strVal val="visible"/>
                                      </p:to>
                                    </p:set>
                                  </p:childTnLst>
                                </p:cTn>
                              </p:par>
                            </p:childTnLst>
                          </p:cTn>
                        </p:par>
                        <p:par>
                          <p:cTn id="27" fill="hold">
                            <p:stCondLst>
                              <p:cond delay="13250"/>
                            </p:stCondLst>
                            <p:childTnLst>
                              <p:par>
                                <p:cTn id="28" presetID="1" presetClass="entr" presetSubtype="0" fill="hold" grpId="0" nodeType="afterEffect">
                                  <p:stCondLst>
                                    <p:cond delay="2500"/>
                                  </p:stCondLst>
                                  <p:childTnLst>
                                    <p:set>
                                      <p:cBhvr>
                                        <p:cTn id="29" dur="1" fill="hold">
                                          <p:stCondLst>
                                            <p:cond delay="499"/>
                                          </p:stCondLst>
                                        </p:cTn>
                                        <p:tgtEl>
                                          <p:spTgt spid="9">
                                            <p:txEl>
                                              <p:pRg st="5" end="5"/>
                                            </p:txEl>
                                          </p:spTgt>
                                        </p:tgtEl>
                                        <p:attrNameLst>
                                          <p:attrName>style.visibility</p:attrName>
                                        </p:attrNameLst>
                                      </p:cBhvr>
                                      <p:to>
                                        <p:strVal val="visible"/>
                                      </p:to>
                                    </p:set>
                                  </p:childTnLst>
                                </p:cTn>
                              </p:par>
                            </p:childTnLst>
                          </p:cTn>
                        </p:par>
                        <p:par>
                          <p:cTn id="30" fill="hold">
                            <p:stCondLst>
                              <p:cond delay="16250"/>
                            </p:stCondLst>
                            <p:childTnLst>
                              <p:par>
                                <p:cTn id="31" presetID="1" presetClass="entr" presetSubtype="0" fill="hold" grpId="0" nodeType="afterEffect">
                                  <p:stCondLst>
                                    <p:cond delay="2500"/>
                                  </p:stCondLst>
                                  <p:childTnLst>
                                    <p:set>
                                      <p:cBhvr>
                                        <p:cTn id="32" dur="1" fill="hold">
                                          <p:stCondLst>
                                            <p:cond delay="499"/>
                                          </p:stCondLst>
                                        </p:cTn>
                                        <p:tgtEl>
                                          <p:spTgt spid="9">
                                            <p:txEl>
                                              <p:pRg st="6" end="6"/>
                                            </p:txEl>
                                          </p:spTgt>
                                        </p:tgtEl>
                                        <p:attrNameLst>
                                          <p:attrName>style.visibility</p:attrName>
                                        </p:attrNameLst>
                                      </p:cBhvr>
                                      <p:to>
                                        <p:strVal val="visible"/>
                                      </p:to>
                                    </p:set>
                                  </p:childTnLst>
                                </p:cTn>
                              </p:par>
                            </p:childTnLst>
                          </p:cTn>
                        </p:par>
                        <p:par>
                          <p:cTn id="33" fill="hold">
                            <p:stCondLst>
                              <p:cond delay="19250"/>
                            </p:stCondLst>
                            <p:childTnLst>
                              <p:par>
                                <p:cTn id="34" presetID="1" presetClass="entr" presetSubtype="0" fill="hold" grpId="0" nodeType="afterEffect">
                                  <p:stCondLst>
                                    <p:cond delay="2500"/>
                                  </p:stCondLst>
                                  <p:childTnLst>
                                    <p:set>
                                      <p:cBhvr>
                                        <p:cTn id="35" dur="1" fill="hold">
                                          <p:stCondLst>
                                            <p:cond delay="499"/>
                                          </p:stCondLst>
                                        </p:cTn>
                                        <p:tgtEl>
                                          <p:spTgt spid="9">
                                            <p:txEl>
                                              <p:pRg st="7" end="7"/>
                                            </p:txEl>
                                          </p:spTgt>
                                        </p:tgtEl>
                                        <p:attrNameLst>
                                          <p:attrName>style.visibility</p:attrName>
                                        </p:attrNameLst>
                                      </p:cBhvr>
                                      <p:to>
                                        <p:strVal val="visible"/>
                                      </p:to>
                                    </p:set>
                                  </p:childTnLst>
                                </p:cTn>
                              </p:par>
                            </p:childTnLst>
                          </p:cTn>
                        </p:par>
                        <p:par>
                          <p:cTn id="36" fill="hold">
                            <p:stCondLst>
                              <p:cond delay="22250"/>
                            </p:stCondLst>
                            <p:childTnLst>
                              <p:par>
                                <p:cTn id="37" presetID="1" presetClass="entr" presetSubtype="0" fill="hold" grpId="0" nodeType="afterEffect">
                                  <p:stCondLst>
                                    <p:cond delay="2500"/>
                                  </p:stCondLst>
                                  <p:childTnLst>
                                    <p:set>
                                      <p:cBhvr>
                                        <p:cTn id="38" dur="1" fill="hold">
                                          <p:stCondLst>
                                            <p:cond delay="499"/>
                                          </p:stCondLst>
                                        </p:cTn>
                                        <p:tgtEl>
                                          <p:spTgt spid="9">
                                            <p:txEl>
                                              <p:pRg st="8" end="8"/>
                                            </p:txEl>
                                          </p:spTgt>
                                        </p:tgtEl>
                                        <p:attrNameLst>
                                          <p:attrName>style.visibility</p:attrName>
                                        </p:attrNameLst>
                                      </p:cBhvr>
                                      <p:to>
                                        <p:strVal val="visible"/>
                                      </p:to>
                                    </p:set>
                                  </p:childTnLst>
                                </p:cTn>
                              </p:par>
                            </p:childTnLst>
                          </p:cTn>
                        </p:par>
                        <p:par>
                          <p:cTn id="39" fill="hold">
                            <p:stCondLst>
                              <p:cond delay="25250"/>
                            </p:stCondLst>
                            <p:childTnLst>
                              <p:par>
                                <p:cTn id="40" presetID="1" presetClass="entr" presetSubtype="0" fill="hold" grpId="0" nodeType="afterEffect">
                                  <p:stCondLst>
                                    <p:cond delay="2500"/>
                                  </p:stCondLst>
                                  <p:childTnLst>
                                    <p:set>
                                      <p:cBhvr>
                                        <p:cTn id="41" dur="1" fill="hold">
                                          <p:stCondLst>
                                            <p:cond delay="499"/>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A724DF-2DE8-DA00-3B2A-45EF985A2F2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E760A2D-2CF3-A9D5-1720-4C4ED23F01CA}"/>
              </a:ext>
            </a:extLst>
          </p:cNvPr>
          <p:cNvSpPr txBox="1"/>
          <p:nvPr/>
        </p:nvSpPr>
        <p:spPr>
          <a:xfrm>
            <a:off x="1424247" y="2316183"/>
            <a:ext cx="7060186" cy="2677656"/>
          </a:xfrm>
          <a:prstGeom prst="rect">
            <a:avLst/>
          </a:prstGeom>
          <a:noFill/>
        </p:spPr>
        <p:txBody>
          <a:bodyPr wrap="square" lIns="91440" tIns="45720" rIns="91440" bIns="45720" rtlCol="0" anchor="t">
            <a:spAutoFit/>
          </a:bodyPr>
          <a:lstStyle/>
          <a:p>
            <a:pPr algn="ctr"/>
            <a:r>
              <a:rPr lang="en-US" sz="2800" dirty="0"/>
              <a:t>69% of widowed people said that becoming the sole financial decision-maker was the biggest challenge of widowhood.</a:t>
            </a:r>
          </a:p>
          <a:p>
            <a:pPr algn="ctr"/>
            <a:br>
              <a:rPr lang="en-US" sz="2800" dirty="0"/>
            </a:br>
            <a:r>
              <a:rPr lang="en-US" sz="2800" i="1" dirty="0"/>
              <a:t>– Source: Merrill Lynch / Age Wave study</a:t>
            </a:r>
            <a:endParaRPr lang="en-US" sz="2800" dirty="0">
              <a:solidFill>
                <a:srgbClr val="0D0D0D"/>
              </a:solidFill>
              <a:ea typeface="+mn-lt"/>
              <a:cs typeface="+mn-lt"/>
            </a:endParaRPr>
          </a:p>
          <a:p>
            <a:pPr algn="ctr"/>
            <a:r>
              <a:rPr lang="en-US" sz="2800" dirty="0">
                <a:solidFill>
                  <a:srgbClr val="0D0D0D"/>
                </a:solidFill>
                <a:ea typeface="+mn-lt"/>
                <a:cs typeface="+mn-lt"/>
              </a:rPr>
              <a:t>							</a:t>
            </a:r>
            <a:endParaRPr lang="en-US" sz="2800" dirty="0"/>
          </a:p>
        </p:txBody>
      </p:sp>
      <p:pic>
        <p:nvPicPr>
          <p:cNvPr id="2" name="Picture 1" descr="A blue and black sign with white text&#10;&#10;AI-generated content may be incorrect.">
            <a:extLst>
              <a:ext uri="{FF2B5EF4-FFF2-40B4-BE49-F238E27FC236}">
                <a16:creationId xmlns:a16="http://schemas.microsoft.com/office/drawing/2014/main" id="{44710BEA-DD43-F023-D046-E0314EEBE5B0}"/>
              </a:ext>
            </a:extLst>
          </p:cNvPr>
          <p:cNvPicPr>
            <a:picLocks noChangeAspect="1"/>
          </p:cNvPicPr>
          <p:nvPr/>
        </p:nvPicPr>
        <p:blipFill>
          <a:blip r:embed="rId3"/>
          <a:srcRect b="37537"/>
          <a:stretch/>
        </p:blipFill>
        <p:spPr>
          <a:xfrm>
            <a:off x="9523325" y="6264337"/>
            <a:ext cx="2589591" cy="545347"/>
          </a:xfrm>
          <a:prstGeom prst="rect">
            <a:avLst/>
          </a:prstGeom>
        </p:spPr>
      </p:pic>
      <p:pic>
        <p:nvPicPr>
          <p:cNvPr id="3" name="Graphic 4" descr="Open quotation mark with solid fill">
            <a:extLst>
              <a:ext uri="{FF2B5EF4-FFF2-40B4-BE49-F238E27FC236}">
                <a16:creationId xmlns:a16="http://schemas.microsoft.com/office/drawing/2014/main" id="{B4F4464F-0D97-1319-D09F-9F6701A9FE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522" y="2038863"/>
            <a:ext cx="914400" cy="914400"/>
          </a:xfrm>
          <a:prstGeom prst="rect">
            <a:avLst/>
          </a:prstGeom>
        </p:spPr>
      </p:pic>
      <p:pic>
        <p:nvPicPr>
          <p:cNvPr id="4" name="Graphic 4" descr="Open quotation mark with solid fill">
            <a:extLst>
              <a:ext uri="{FF2B5EF4-FFF2-40B4-BE49-F238E27FC236}">
                <a16:creationId xmlns:a16="http://schemas.microsoft.com/office/drawing/2014/main" id="{CC3E73E5-410F-D6C4-5F3A-B9E3C16C19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570033" y="3147376"/>
            <a:ext cx="914400" cy="895350"/>
          </a:xfrm>
          <a:prstGeom prst="rect">
            <a:avLst/>
          </a:prstGeom>
        </p:spPr>
      </p:pic>
    </p:spTree>
    <p:extLst>
      <p:ext uri="{BB962C8B-B14F-4D97-AF65-F5344CB8AC3E}">
        <p14:creationId xmlns:p14="http://schemas.microsoft.com/office/powerpoint/2010/main" val="3503513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sign with white text&#10;&#10;AI-generated content may be incorrect.">
            <a:extLst>
              <a:ext uri="{FF2B5EF4-FFF2-40B4-BE49-F238E27FC236}">
                <a16:creationId xmlns:a16="http://schemas.microsoft.com/office/drawing/2014/main" id="{E01A749A-E8F6-8265-CE14-F1AE72231FE2}"/>
              </a:ext>
            </a:extLst>
          </p:cNvPr>
          <p:cNvPicPr>
            <a:picLocks noChangeAspect="1"/>
          </p:cNvPicPr>
          <p:nvPr/>
        </p:nvPicPr>
        <p:blipFill>
          <a:blip r:embed="rId3"/>
          <a:srcRect b="37537"/>
          <a:stretch/>
        </p:blipFill>
        <p:spPr>
          <a:xfrm>
            <a:off x="9523325" y="6264337"/>
            <a:ext cx="2589591" cy="545347"/>
          </a:xfrm>
          <a:prstGeom prst="rect">
            <a:avLst/>
          </a:prstGeom>
        </p:spPr>
      </p:pic>
      <p:grpSp>
        <p:nvGrpSpPr>
          <p:cNvPr id="6" name="Group 5">
            <a:extLst>
              <a:ext uri="{FF2B5EF4-FFF2-40B4-BE49-F238E27FC236}">
                <a16:creationId xmlns:a16="http://schemas.microsoft.com/office/drawing/2014/main" id="{19D6D691-24DC-B904-D1A8-C8C31B445657}"/>
              </a:ext>
            </a:extLst>
          </p:cNvPr>
          <p:cNvGrpSpPr/>
          <p:nvPr/>
        </p:nvGrpSpPr>
        <p:grpSpPr>
          <a:xfrm>
            <a:off x="1226865" y="1618862"/>
            <a:ext cx="7472947" cy="4800544"/>
            <a:chOff x="1562769" y="1600200"/>
            <a:chExt cx="7472947" cy="4800544"/>
          </a:xfrm>
        </p:grpSpPr>
        <p:graphicFrame>
          <p:nvGraphicFramePr>
            <p:cNvPr id="2" name="Diagram 1">
              <a:extLst>
                <a:ext uri="{FF2B5EF4-FFF2-40B4-BE49-F238E27FC236}">
                  <a16:creationId xmlns:a16="http://schemas.microsoft.com/office/drawing/2014/main" id="{0423E519-7FEB-1C4F-CA97-B76410543299}"/>
                </a:ext>
              </a:extLst>
            </p:cNvPr>
            <p:cNvGraphicFramePr/>
            <p:nvPr>
              <p:extLst>
                <p:ext uri="{D42A27DB-BD31-4B8C-83A1-F6EECF244321}">
                  <p14:modId xmlns:p14="http://schemas.microsoft.com/office/powerpoint/2010/main" val="3070185490"/>
                </p:ext>
              </p:extLst>
            </p:nvPr>
          </p:nvGraphicFramePr>
          <p:xfrm>
            <a:off x="1562769" y="3060440"/>
            <a:ext cx="7472947" cy="3340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5198E9DD-0036-569E-EF6B-CD0F784AC616}"/>
                </a:ext>
              </a:extLst>
            </p:cNvPr>
            <p:cNvGraphicFramePr/>
            <p:nvPr>
              <p:extLst>
                <p:ext uri="{D42A27DB-BD31-4B8C-83A1-F6EECF244321}">
                  <p14:modId xmlns:p14="http://schemas.microsoft.com/office/powerpoint/2010/main" val="1343775349"/>
                </p:ext>
              </p:extLst>
            </p:nvPr>
          </p:nvGraphicFramePr>
          <p:xfrm>
            <a:off x="1600092" y="1600200"/>
            <a:ext cx="7375958" cy="12922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
        <p:nvSpPr>
          <p:cNvPr id="7" name="TextBox 6">
            <a:extLst>
              <a:ext uri="{FF2B5EF4-FFF2-40B4-BE49-F238E27FC236}">
                <a16:creationId xmlns:a16="http://schemas.microsoft.com/office/drawing/2014/main" id="{C173911F-CE19-D0A8-8B74-AB1C9D2FFA7D}"/>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Building Blocks of a New Approach</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9" name="Straight Connector 8">
            <a:extLst>
              <a:ext uri="{FF2B5EF4-FFF2-40B4-BE49-F238E27FC236}">
                <a16:creationId xmlns:a16="http://schemas.microsoft.com/office/drawing/2014/main" id="{555BF246-B51F-B716-AE3A-6CA92A4A8598}"/>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7986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black sign with white text&#10;&#10;AI-generated content may be incorrect.">
            <a:extLst>
              <a:ext uri="{FF2B5EF4-FFF2-40B4-BE49-F238E27FC236}">
                <a16:creationId xmlns:a16="http://schemas.microsoft.com/office/drawing/2014/main" id="{8FBDAD14-F931-B760-C21C-092352E158CE}"/>
              </a:ext>
            </a:extLst>
          </p:cNvPr>
          <p:cNvPicPr>
            <a:picLocks noChangeAspect="1"/>
          </p:cNvPicPr>
          <p:nvPr/>
        </p:nvPicPr>
        <p:blipFill>
          <a:blip r:embed="rId3"/>
          <a:srcRect b="37537"/>
          <a:stretch/>
        </p:blipFill>
        <p:spPr>
          <a:xfrm>
            <a:off x="9523325" y="6264337"/>
            <a:ext cx="2589591" cy="545347"/>
          </a:xfrm>
          <a:prstGeom prst="rect">
            <a:avLst/>
          </a:prstGeom>
        </p:spPr>
      </p:pic>
      <p:sp>
        <p:nvSpPr>
          <p:cNvPr id="6" name="TextBox 5">
            <a:extLst>
              <a:ext uri="{FF2B5EF4-FFF2-40B4-BE49-F238E27FC236}">
                <a16:creationId xmlns:a16="http://schemas.microsoft.com/office/drawing/2014/main" id="{803F96D7-CADD-DA0F-F9D4-462F2726EB45}"/>
              </a:ext>
            </a:extLst>
          </p:cNvPr>
          <p:cNvSpPr txBox="1"/>
          <p:nvPr/>
        </p:nvSpPr>
        <p:spPr>
          <a:xfrm>
            <a:off x="1750036" y="5701021"/>
            <a:ext cx="6917713" cy="1015663"/>
          </a:xfrm>
          <a:prstGeom prst="rect">
            <a:avLst/>
          </a:prstGeom>
          <a:noFill/>
        </p:spPr>
        <p:txBody>
          <a:bodyPr wrap="square">
            <a:spAutoFit/>
          </a:bodyPr>
          <a:lstStyle/>
          <a:p>
            <a:r>
              <a:rPr lang="en-US" sz="2000" dirty="0"/>
              <a:t>Every client is different. Pace matters. Prioritize what matters </a:t>
            </a:r>
            <a:r>
              <a:rPr lang="en-US" sz="2000" i="1" dirty="0"/>
              <a:t>to them</a:t>
            </a:r>
            <a:r>
              <a:rPr lang="en-US" sz="2000" dirty="0"/>
              <a:t> right now—not what’s standard in your process. Trust builds through timing as much as expertise.</a:t>
            </a:r>
          </a:p>
        </p:txBody>
      </p:sp>
      <p:sp>
        <p:nvSpPr>
          <p:cNvPr id="7" name="TextBox 6">
            <a:extLst>
              <a:ext uri="{FF2B5EF4-FFF2-40B4-BE49-F238E27FC236}">
                <a16:creationId xmlns:a16="http://schemas.microsoft.com/office/drawing/2014/main" id="{A4144683-78E0-D2BB-B6C7-7EF038709107}"/>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The Right Advice at the Right Time</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9" name="Straight Connector 8">
            <a:extLst>
              <a:ext uri="{FF2B5EF4-FFF2-40B4-BE49-F238E27FC236}">
                <a16:creationId xmlns:a16="http://schemas.microsoft.com/office/drawing/2014/main" id="{664F98F4-2734-99E4-FF6B-A4A693628454}"/>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graphicFrame>
        <p:nvGraphicFramePr>
          <p:cNvPr id="10" name="Diagram 9">
            <a:extLst>
              <a:ext uri="{FF2B5EF4-FFF2-40B4-BE49-F238E27FC236}">
                <a16:creationId xmlns:a16="http://schemas.microsoft.com/office/drawing/2014/main" id="{6AFCBB74-DD1D-1891-DF2F-8A117F384395}"/>
              </a:ext>
            </a:extLst>
          </p:cNvPr>
          <p:cNvGraphicFramePr/>
          <p:nvPr>
            <p:extLst>
              <p:ext uri="{D42A27DB-BD31-4B8C-83A1-F6EECF244321}">
                <p14:modId xmlns:p14="http://schemas.microsoft.com/office/powerpoint/2010/main" val="2456543579"/>
              </p:ext>
            </p:extLst>
          </p:nvPr>
        </p:nvGraphicFramePr>
        <p:xfrm>
          <a:off x="598059" y="1552577"/>
          <a:ext cx="4062845" cy="3866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a:extLst>
              <a:ext uri="{FF2B5EF4-FFF2-40B4-BE49-F238E27FC236}">
                <a16:creationId xmlns:a16="http://schemas.microsoft.com/office/drawing/2014/main" id="{8F0F6638-1C13-9120-4C2B-CE92D9A4BB94}"/>
              </a:ext>
            </a:extLst>
          </p:cNvPr>
          <p:cNvGraphicFramePr/>
          <p:nvPr>
            <p:extLst>
              <p:ext uri="{D42A27DB-BD31-4B8C-83A1-F6EECF244321}">
                <p14:modId xmlns:p14="http://schemas.microsoft.com/office/powerpoint/2010/main" val="3540249174"/>
              </p:ext>
            </p:extLst>
          </p:nvPr>
        </p:nvGraphicFramePr>
        <p:xfrm>
          <a:off x="5382497" y="1600201"/>
          <a:ext cx="4062845" cy="38193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27870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0" presetClass="entr" presetSubtype="0" fill="hold" grpId="0" nodeType="after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Graphic spid="10" grpId="0">
        <p:bldAsOne/>
      </p:bldGraphic>
      <p:bldGraphic spid="11"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and black sign with white text&#10;&#10;AI-generated content may be incorrect.">
            <a:extLst>
              <a:ext uri="{FF2B5EF4-FFF2-40B4-BE49-F238E27FC236}">
                <a16:creationId xmlns:a16="http://schemas.microsoft.com/office/drawing/2014/main" id="{EF2E3FB5-AAEF-1EFD-9999-DE3620608AA8}"/>
              </a:ext>
            </a:extLst>
          </p:cNvPr>
          <p:cNvPicPr>
            <a:picLocks noChangeAspect="1"/>
          </p:cNvPicPr>
          <p:nvPr/>
        </p:nvPicPr>
        <p:blipFill>
          <a:blip r:embed="rId3"/>
          <a:srcRect b="37537"/>
          <a:stretch/>
        </p:blipFill>
        <p:spPr>
          <a:xfrm>
            <a:off x="9523325" y="6264337"/>
            <a:ext cx="2589591" cy="545347"/>
          </a:xfrm>
          <a:prstGeom prst="rect">
            <a:avLst/>
          </a:prstGeom>
        </p:spPr>
      </p:pic>
      <p:sp>
        <p:nvSpPr>
          <p:cNvPr id="3" name="TextBox 2">
            <a:extLst>
              <a:ext uri="{FF2B5EF4-FFF2-40B4-BE49-F238E27FC236}">
                <a16:creationId xmlns:a16="http://schemas.microsoft.com/office/drawing/2014/main" id="{2B996A29-53AA-B5D1-B026-2FC594B31639}"/>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Start Smart: What </a:t>
            </a:r>
            <a:r>
              <a:rPr lang="en-US" sz="3600" b="1" i="1" dirty="0">
                <a:solidFill>
                  <a:schemeClr val="accent4"/>
                </a:solidFill>
                <a:latin typeface="+mj-lt"/>
                <a:ea typeface="+mj-ea"/>
                <a:cs typeface="+mj-cs"/>
              </a:rPr>
              <a:t>Not</a:t>
            </a:r>
            <a:r>
              <a:rPr lang="en-US" sz="3600" b="1" dirty="0">
                <a:solidFill>
                  <a:schemeClr val="accent4"/>
                </a:solidFill>
                <a:latin typeface="+mj-lt"/>
                <a:ea typeface="+mj-ea"/>
                <a:cs typeface="+mj-cs"/>
              </a:rPr>
              <a:t> To Do</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4" name="Straight Connector 3">
            <a:extLst>
              <a:ext uri="{FF2B5EF4-FFF2-40B4-BE49-F238E27FC236}">
                <a16:creationId xmlns:a16="http://schemas.microsoft.com/office/drawing/2014/main" id="{6201D6A0-934F-ABE0-22F4-42541742CDAB}"/>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pic>
        <p:nvPicPr>
          <p:cNvPr id="23" name="Picture 22" descr="A close-up of a list of information&#10;&#10;AI-generated content may be incorrect.">
            <a:extLst>
              <a:ext uri="{FF2B5EF4-FFF2-40B4-BE49-F238E27FC236}">
                <a16:creationId xmlns:a16="http://schemas.microsoft.com/office/drawing/2014/main" id="{C191DB6B-0722-F71F-2FAF-D72194109D73}"/>
              </a:ext>
            </a:extLst>
          </p:cNvPr>
          <p:cNvPicPr>
            <a:picLocks noChangeAspect="1"/>
          </p:cNvPicPr>
          <p:nvPr/>
        </p:nvPicPr>
        <p:blipFill>
          <a:blip r:embed="rId4"/>
          <a:srcRect l="6039" t="20694" r="7250" b="10278"/>
          <a:stretch/>
        </p:blipFill>
        <p:spPr>
          <a:xfrm>
            <a:off x="628649" y="1590152"/>
            <a:ext cx="8372475" cy="4459878"/>
          </a:xfrm>
          <a:prstGeom prst="rect">
            <a:avLst/>
          </a:prstGeom>
        </p:spPr>
      </p:pic>
      <p:pic>
        <p:nvPicPr>
          <p:cNvPr id="25" name="Picture 24" descr="A white background with blue text and black text&#10;&#10;AI-generated content may be incorrect.">
            <a:extLst>
              <a:ext uri="{FF2B5EF4-FFF2-40B4-BE49-F238E27FC236}">
                <a16:creationId xmlns:a16="http://schemas.microsoft.com/office/drawing/2014/main" id="{42A4906D-BE4D-E5BE-18A3-92D7E74E4D4B}"/>
              </a:ext>
            </a:extLst>
          </p:cNvPr>
          <p:cNvPicPr>
            <a:picLocks noChangeAspect="1"/>
          </p:cNvPicPr>
          <p:nvPr/>
        </p:nvPicPr>
        <p:blipFill>
          <a:blip r:embed="rId5"/>
          <a:srcRect l="1959" t="24639" r="48390" b="62757"/>
          <a:stretch/>
        </p:blipFill>
        <p:spPr>
          <a:xfrm>
            <a:off x="1490660" y="2088219"/>
            <a:ext cx="3381376" cy="902629"/>
          </a:xfrm>
          <a:prstGeom prst="rect">
            <a:avLst/>
          </a:prstGeom>
        </p:spPr>
      </p:pic>
      <p:pic>
        <p:nvPicPr>
          <p:cNvPr id="26" name="Picture 25" descr="A white background with blue text and black text&#10;&#10;AI-generated content may be incorrect.">
            <a:extLst>
              <a:ext uri="{FF2B5EF4-FFF2-40B4-BE49-F238E27FC236}">
                <a16:creationId xmlns:a16="http://schemas.microsoft.com/office/drawing/2014/main" id="{590580CB-253F-C5B5-5211-2632D14E2C58}"/>
              </a:ext>
            </a:extLst>
          </p:cNvPr>
          <p:cNvPicPr>
            <a:picLocks noChangeAspect="1"/>
          </p:cNvPicPr>
          <p:nvPr/>
        </p:nvPicPr>
        <p:blipFill>
          <a:blip r:embed="rId5"/>
          <a:srcRect l="2143" t="51702" r="49257" b="39253"/>
          <a:stretch/>
        </p:blipFill>
        <p:spPr>
          <a:xfrm>
            <a:off x="1516891" y="3820091"/>
            <a:ext cx="3309864" cy="647700"/>
          </a:xfrm>
          <a:prstGeom prst="rect">
            <a:avLst/>
          </a:prstGeom>
        </p:spPr>
      </p:pic>
    </p:spTree>
    <p:extLst>
      <p:ext uri="{BB962C8B-B14F-4D97-AF65-F5344CB8AC3E}">
        <p14:creationId xmlns:p14="http://schemas.microsoft.com/office/powerpoint/2010/main" val="131007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DD6D1AD2-E8ED-46F9-84F9-19DD74EA074F}"/>
              </a:ext>
            </a:extLst>
          </p:cNvPr>
          <p:cNvSpPr txBox="1"/>
          <p:nvPr/>
        </p:nvSpPr>
        <p:spPr>
          <a:xfrm>
            <a:off x="0" y="879536"/>
            <a:ext cx="12191999" cy="567520"/>
          </a:xfrm>
          <a:prstGeom prst="rect">
            <a:avLst/>
          </a:prstGeom>
        </p:spPr>
        <p:txBody>
          <a:bodyPr vert="horz" lIns="91440" tIns="45720" rIns="91440" bIns="45720" rtlCol="0" anchor="t">
            <a:normAutofit fontScale="92500" lnSpcReduction="20000"/>
          </a:bodyPr>
          <a:lstStyle/>
          <a:p>
            <a:pPr algn="ctr">
              <a:lnSpc>
                <a:spcPct val="90000"/>
              </a:lnSpc>
              <a:spcBef>
                <a:spcPct val="0"/>
              </a:spcBef>
              <a:spcAft>
                <a:spcPts val="600"/>
              </a:spcAft>
              <a:buClr>
                <a:srgbClr val="009999"/>
              </a:buClr>
            </a:pPr>
            <a:endParaRPr lang="en-US" sz="3900" b="1">
              <a:latin typeface="+mj-lt"/>
              <a:ea typeface="+mj-ea"/>
              <a:cs typeface="+mj-cs"/>
            </a:endParaRPr>
          </a:p>
          <a:p>
            <a:pPr algn="ctr">
              <a:lnSpc>
                <a:spcPct val="90000"/>
              </a:lnSpc>
              <a:spcBef>
                <a:spcPct val="0"/>
              </a:spcBef>
              <a:spcAft>
                <a:spcPts val="600"/>
              </a:spcAft>
            </a:pPr>
            <a:endParaRPr lang="en-US" sz="2800" b="1">
              <a:solidFill>
                <a:schemeClr val="accent1"/>
              </a:solidFill>
              <a:latin typeface="+mj-lt"/>
              <a:ea typeface="+mj-ea"/>
              <a:cs typeface="+mj-cs"/>
            </a:endParaRPr>
          </a:p>
        </p:txBody>
      </p:sp>
      <p:sp>
        <p:nvSpPr>
          <p:cNvPr id="11" name="TextBox 10">
            <a:extLst>
              <a:ext uri="{FF2B5EF4-FFF2-40B4-BE49-F238E27FC236}">
                <a16:creationId xmlns:a16="http://schemas.microsoft.com/office/drawing/2014/main" id="{B89C6F30-2EE7-3305-6F5E-BE4C61BA4164}"/>
              </a:ext>
            </a:extLst>
          </p:cNvPr>
          <p:cNvSpPr txBox="1"/>
          <p:nvPr/>
        </p:nvSpPr>
        <p:spPr>
          <a:xfrm>
            <a:off x="457200" y="1611699"/>
            <a:ext cx="9066125" cy="3821495"/>
          </a:xfrm>
          <a:prstGeom prst="rect">
            <a:avLst/>
          </a:prstGeom>
          <a:noFill/>
        </p:spPr>
        <p:txBody>
          <a:bodyPr wrap="square" lIns="91440" tIns="45720" rIns="91440" bIns="45720" rtlCol="0" anchor="t">
            <a:spAutoFit/>
          </a:bodyPr>
          <a:lstStyle/>
          <a:p>
            <a:pPr>
              <a:lnSpc>
                <a:spcPct val="150000"/>
              </a:lnSpc>
            </a:pPr>
            <a:r>
              <a:rPr lang="en-US" sz="2400" b="1" dirty="0"/>
              <a:t>Business Failure</a:t>
            </a:r>
          </a:p>
          <a:p>
            <a:pPr marL="914400" lvl="1" indent="-365760">
              <a:lnSpc>
                <a:spcPct val="150000"/>
              </a:lnSpc>
              <a:buFont typeface="Arial" panose="020B0604020202020204" pitchFamily="34" charset="0"/>
              <a:buChar char="•"/>
            </a:pPr>
            <a:r>
              <a:rPr lang="en-US" sz="2000" dirty="0"/>
              <a:t>70% of widows leave their financial advisor within 12 months of </a:t>
            </a:r>
            <a:br>
              <a:rPr lang="en-US" sz="2000" dirty="0"/>
            </a:br>
            <a:r>
              <a:rPr lang="en-US" sz="2000" dirty="0"/>
              <a:t>their spouse's death</a:t>
            </a:r>
            <a:r>
              <a:rPr lang="en-US" sz="2000" baseline="50000" dirty="0"/>
              <a:t>1</a:t>
            </a:r>
          </a:p>
          <a:p>
            <a:pPr lvl="2" indent="-365760">
              <a:lnSpc>
                <a:spcPct val="150000"/>
              </a:lnSpc>
              <a:buFont typeface="Arial" panose="020B0604020202020204" pitchFamily="34" charset="0"/>
              <a:buChar char="•"/>
            </a:pPr>
            <a:r>
              <a:rPr lang="en-US" sz="2000" dirty="0"/>
              <a:t>Average client acquisition cost: $3,119 per client</a:t>
            </a:r>
            <a:r>
              <a:rPr lang="en-US" sz="2000" baseline="50000" dirty="0"/>
              <a:t>2</a:t>
            </a:r>
          </a:p>
          <a:p>
            <a:pPr marL="914400" lvl="1" indent="-365760">
              <a:lnSpc>
                <a:spcPct val="150000"/>
              </a:lnSpc>
              <a:buFont typeface="Arial" panose="020B0604020202020204" pitchFamily="34" charset="0"/>
              <a:buChar char="•"/>
            </a:pPr>
            <a:r>
              <a:rPr lang="en-US" sz="2000" dirty="0"/>
              <a:t>Opportunity cost: $75,000+ in lost revenue per departed widow </a:t>
            </a:r>
            <a:br>
              <a:rPr lang="en-US" sz="2000" dirty="0"/>
            </a:br>
            <a:r>
              <a:rPr lang="en-US" sz="2000" dirty="0"/>
              <a:t>(15-year client relationship)</a:t>
            </a:r>
            <a:r>
              <a:rPr lang="en-US" sz="2000" baseline="50000" dirty="0"/>
              <a:t>3</a:t>
            </a:r>
          </a:p>
          <a:p>
            <a:pPr marL="914400" lvl="1" indent="-365760">
              <a:lnSpc>
                <a:spcPct val="150000"/>
              </a:lnSpc>
              <a:buFont typeface="Arial" panose="020B0604020202020204" pitchFamily="34" charset="0"/>
              <a:buChar char="•"/>
            </a:pPr>
            <a:r>
              <a:rPr lang="en-US" sz="2000" dirty="0"/>
              <a:t>Women </a:t>
            </a:r>
            <a:r>
              <a:rPr lang="en-US" sz="2000" b="1" dirty="0"/>
              <a:t>projected to control $34 trillion in assets by 2030 (38% of investable wea</a:t>
            </a:r>
            <a:r>
              <a:rPr lang="en-US" sz="2000" dirty="0"/>
              <a:t>lth)</a:t>
            </a:r>
            <a:r>
              <a:rPr lang="en-US" sz="2000" baseline="50000" dirty="0"/>
              <a:t>4</a:t>
            </a:r>
          </a:p>
        </p:txBody>
      </p:sp>
      <p:pic>
        <p:nvPicPr>
          <p:cNvPr id="2" name="Picture 1" descr="A blue and black sign with white text&#10;&#10;AI-generated content may be incorrect.">
            <a:extLst>
              <a:ext uri="{FF2B5EF4-FFF2-40B4-BE49-F238E27FC236}">
                <a16:creationId xmlns:a16="http://schemas.microsoft.com/office/drawing/2014/main" id="{9FB3BE79-6B46-923E-84B4-33BBA3895C37}"/>
              </a:ext>
            </a:extLst>
          </p:cNvPr>
          <p:cNvPicPr>
            <a:picLocks noChangeAspect="1"/>
          </p:cNvPicPr>
          <p:nvPr/>
        </p:nvPicPr>
        <p:blipFill>
          <a:blip r:embed="rId3"/>
          <a:srcRect b="37537"/>
          <a:stretch/>
        </p:blipFill>
        <p:spPr>
          <a:xfrm>
            <a:off x="9523325" y="6264337"/>
            <a:ext cx="2589591" cy="545347"/>
          </a:xfrm>
          <a:prstGeom prst="rect">
            <a:avLst/>
          </a:prstGeom>
        </p:spPr>
      </p:pic>
      <p:sp>
        <p:nvSpPr>
          <p:cNvPr id="3" name="TextBox 2">
            <a:extLst>
              <a:ext uri="{FF2B5EF4-FFF2-40B4-BE49-F238E27FC236}">
                <a16:creationId xmlns:a16="http://schemas.microsoft.com/office/drawing/2014/main" id="{B426A444-CA54-B5B4-74B7-A9DC85307770}"/>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PROBLEM: The Dual Failure</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7" name="Straight Connector 6">
            <a:extLst>
              <a:ext uri="{FF2B5EF4-FFF2-40B4-BE49-F238E27FC236}">
                <a16:creationId xmlns:a16="http://schemas.microsoft.com/office/drawing/2014/main" id="{3901382F-C745-21AB-09EF-B62441FFA448}"/>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
        <p:nvSpPr>
          <p:cNvPr id="9" name="TextBox 8">
            <a:extLst>
              <a:ext uri="{FF2B5EF4-FFF2-40B4-BE49-F238E27FC236}">
                <a16:creationId xmlns:a16="http://schemas.microsoft.com/office/drawing/2014/main" id="{1690BBE2-C1DD-7F98-C40D-B53D3E6FC658}"/>
              </a:ext>
            </a:extLst>
          </p:cNvPr>
          <p:cNvSpPr txBox="1"/>
          <p:nvPr/>
        </p:nvSpPr>
        <p:spPr>
          <a:xfrm>
            <a:off x="618061" y="5943883"/>
            <a:ext cx="6279266" cy="830997"/>
          </a:xfrm>
          <a:prstGeom prst="rect">
            <a:avLst/>
          </a:prstGeom>
          <a:noFill/>
        </p:spPr>
        <p:txBody>
          <a:bodyPr wrap="square" rtlCol="0">
            <a:spAutoFit/>
          </a:bodyPr>
          <a:lstStyle/>
          <a:p>
            <a:r>
              <a:rPr lang="en-US" sz="1200" baseline="50000" dirty="0"/>
              <a:t>1</a:t>
            </a:r>
            <a:r>
              <a:rPr lang="en-US" sz="1200" dirty="0">
                <a:hlinkClick r:id="rId4"/>
              </a:rPr>
              <a:t>Vanguard</a:t>
            </a:r>
            <a:r>
              <a:rPr lang="en-US" sz="1200" dirty="0"/>
              <a:t>; </a:t>
            </a:r>
            <a:r>
              <a:rPr lang="en-US" sz="1200" dirty="0">
                <a:hlinkClick r:id="rId5"/>
              </a:rPr>
              <a:t>Financial Advisor</a:t>
            </a:r>
            <a:r>
              <a:rPr lang="en-US" sz="1200" dirty="0"/>
              <a:t>; </a:t>
            </a:r>
            <a:r>
              <a:rPr lang="en-US" sz="1200" dirty="0">
                <a:hlinkClick r:id="rId6"/>
              </a:rPr>
              <a:t>Kiplinger</a:t>
            </a:r>
            <a:endParaRPr lang="en-US" sz="1200" dirty="0"/>
          </a:p>
          <a:p>
            <a:r>
              <a:rPr lang="en-US" sz="1200" baseline="50000" dirty="0"/>
              <a:t>2</a:t>
            </a:r>
            <a:r>
              <a:rPr lang="en-US" sz="1200" dirty="0">
                <a:hlinkClick r:id="rId7"/>
              </a:rPr>
              <a:t>Kitces Research</a:t>
            </a:r>
            <a:r>
              <a:rPr lang="en-US" sz="1200" dirty="0"/>
              <a:t>; </a:t>
            </a:r>
            <a:r>
              <a:rPr lang="en-US" sz="1200" dirty="0">
                <a:hlinkClick r:id="rId8"/>
              </a:rPr>
              <a:t>Kitces</a:t>
            </a:r>
            <a:endParaRPr lang="en-US" sz="1200" dirty="0"/>
          </a:p>
          <a:p>
            <a:r>
              <a:rPr lang="en-US" sz="1200" baseline="50000" dirty="0"/>
              <a:t>3</a:t>
            </a:r>
            <a:r>
              <a:rPr lang="en-US" sz="1200" dirty="0"/>
              <a:t>Based on a 1% fee on average $500,000 AUM multiplied by 15 years post-loss; </a:t>
            </a:r>
            <a:r>
              <a:rPr lang="en-US" sz="1200" dirty="0">
                <a:hlinkClick r:id="rId9"/>
              </a:rPr>
              <a:t>Unbiased</a:t>
            </a:r>
            <a:endParaRPr lang="en-US" sz="1200" dirty="0"/>
          </a:p>
          <a:p>
            <a:r>
              <a:rPr lang="en-US" sz="1200" baseline="50000" dirty="0"/>
              <a:t>4</a:t>
            </a:r>
            <a:r>
              <a:rPr lang="en-US" sz="1200" dirty="0">
                <a:hlinkClick r:id="rId10"/>
              </a:rPr>
              <a:t>Bloomberg</a:t>
            </a:r>
            <a:r>
              <a:rPr lang="en-US" sz="1200" dirty="0"/>
              <a:t>; </a:t>
            </a:r>
            <a:r>
              <a:rPr lang="en-US" sz="1200" dirty="0">
                <a:hlinkClick r:id="rId11"/>
              </a:rPr>
              <a:t>Yahoo Finance</a:t>
            </a:r>
            <a:r>
              <a:rPr lang="en-US" sz="1200" dirty="0"/>
              <a:t>; </a:t>
            </a:r>
            <a:r>
              <a:rPr lang="en-US" sz="1200" dirty="0">
                <a:hlinkClick r:id="rId12"/>
              </a:rPr>
              <a:t>Empower</a:t>
            </a:r>
            <a:r>
              <a:rPr lang="en-US" sz="1200" dirty="0"/>
              <a:t> </a:t>
            </a:r>
          </a:p>
        </p:txBody>
      </p:sp>
    </p:spTree>
    <p:extLst>
      <p:ext uri="{BB962C8B-B14F-4D97-AF65-F5344CB8AC3E}">
        <p14:creationId xmlns:p14="http://schemas.microsoft.com/office/powerpoint/2010/main" val="285816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500"/>
                                        <p:tgtEl>
                                          <p:spTgt spid="11">
                                            <p:txEl>
                                              <p:pRg st="1" end="1"/>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500"/>
                                        <p:tgtEl>
                                          <p:spTgt spid="11">
                                            <p:txEl>
                                              <p:pRg st="3" end="3"/>
                                            </p:txEl>
                                          </p:spTgt>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500"/>
                                        <p:tgtEl>
                                          <p:spTgt spid="11">
                                            <p:txEl>
                                              <p:pRg st="4" end="4"/>
                                            </p:txEl>
                                          </p:spTgt>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AF4A37-0981-5A49-3322-AF8277B4A7A6}"/>
            </a:ext>
          </a:extLst>
        </p:cNvPr>
        <p:cNvGrpSpPr/>
        <p:nvPr/>
      </p:nvGrpSpPr>
      <p:grpSpPr>
        <a:xfrm>
          <a:off x="0" y="0"/>
          <a:ext cx="0" cy="0"/>
          <a:chOff x="0" y="0"/>
          <a:chExt cx="0" cy="0"/>
        </a:xfrm>
      </p:grpSpPr>
      <p:pic>
        <p:nvPicPr>
          <p:cNvPr id="2" name="Picture 1" descr="A blue and black sign with white text&#10;&#10;AI-generated content may be incorrect.">
            <a:extLst>
              <a:ext uri="{FF2B5EF4-FFF2-40B4-BE49-F238E27FC236}">
                <a16:creationId xmlns:a16="http://schemas.microsoft.com/office/drawing/2014/main" id="{330F6CAF-DD60-AC9B-5F4B-67642547F2EB}"/>
              </a:ext>
            </a:extLst>
          </p:cNvPr>
          <p:cNvPicPr>
            <a:picLocks noChangeAspect="1"/>
          </p:cNvPicPr>
          <p:nvPr/>
        </p:nvPicPr>
        <p:blipFill>
          <a:blip r:embed="rId3"/>
          <a:srcRect b="37537"/>
          <a:stretch/>
        </p:blipFill>
        <p:spPr>
          <a:xfrm>
            <a:off x="9523325" y="6264337"/>
            <a:ext cx="2589591" cy="545347"/>
          </a:xfrm>
          <a:prstGeom prst="rect">
            <a:avLst/>
          </a:prstGeom>
        </p:spPr>
      </p:pic>
      <p:sp>
        <p:nvSpPr>
          <p:cNvPr id="3" name="TextBox 2">
            <a:extLst>
              <a:ext uri="{FF2B5EF4-FFF2-40B4-BE49-F238E27FC236}">
                <a16:creationId xmlns:a16="http://schemas.microsoft.com/office/drawing/2014/main" id="{DDE3D477-B9B0-B601-E209-839C119C71B2}"/>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Key Advice for Widows With Children</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4" name="Straight Connector 3">
            <a:extLst>
              <a:ext uri="{FF2B5EF4-FFF2-40B4-BE49-F238E27FC236}">
                <a16:creationId xmlns:a16="http://schemas.microsoft.com/office/drawing/2014/main" id="{197C29CF-092E-63BC-5F40-96590FB4E94E}"/>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
        <p:nvSpPr>
          <p:cNvPr id="6" name="TextBox 5">
            <a:extLst>
              <a:ext uri="{FF2B5EF4-FFF2-40B4-BE49-F238E27FC236}">
                <a16:creationId xmlns:a16="http://schemas.microsoft.com/office/drawing/2014/main" id="{76B9F3EB-DE40-A5A4-D303-6CF69C45CDF9}"/>
              </a:ext>
            </a:extLst>
          </p:cNvPr>
          <p:cNvSpPr txBox="1"/>
          <p:nvPr/>
        </p:nvSpPr>
        <p:spPr>
          <a:xfrm>
            <a:off x="596763" y="1509602"/>
            <a:ext cx="7451862" cy="4693593"/>
          </a:xfrm>
          <a:prstGeom prst="rect">
            <a:avLst/>
          </a:prstGeom>
          <a:noFill/>
        </p:spPr>
        <p:txBody>
          <a:bodyPr wrap="square">
            <a:spAutoFit/>
          </a:bodyPr>
          <a:lstStyle/>
          <a:p>
            <a:pPr>
              <a:spcBef>
                <a:spcPts val="600"/>
              </a:spcBef>
              <a:buClr>
                <a:schemeClr val="accent4"/>
              </a:buClr>
            </a:pPr>
            <a:r>
              <a:rPr lang="en-US" b="1" dirty="0"/>
              <a:t>Immediate Financial Stability</a:t>
            </a:r>
          </a:p>
          <a:p>
            <a:pPr marL="834390" lvl="1" indent="-285750">
              <a:spcBef>
                <a:spcPts val="600"/>
              </a:spcBef>
              <a:buClr>
                <a:schemeClr val="accent4"/>
              </a:buClr>
              <a:buFont typeface="Wingdings" panose="05000000000000000000" pitchFamily="2" charset="2"/>
              <a:buChar char="Ø"/>
            </a:pPr>
            <a:r>
              <a:rPr lang="en-US" sz="1600" dirty="0"/>
              <a:t>Create a 12-24 month cash flow plan addressing childcare costs, housing decisions, and career transition needs</a:t>
            </a:r>
          </a:p>
          <a:p>
            <a:pPr>
              <a:spcBef>
                <a:spcPts val="600"/>
              </a:spcBef>
              <a:buClr>
                <a:schemeClr val="accent4"/>
              </a:buClr>
            </a:pPr>
            <a:r>
              <a:rPr lang="en-US" b="1" dirty="0"/>
              <a:t>Insurance &amp; Benefits Maximization</a:t>
            </a:r>
          </a:p>
          <a:p>
            <a:pPr marL="742950" lvl="1" indent="-285750">
              <a:spcBef>
                <a:spcPts val="600"/>
              </a:spcBef>
              <a:buClr>
                <a:schemeClr val="accent4"/>
              </a:buClr>
              <a:buFont typeface="Wingdings" panose="05000000000000000000" pitchFamily="2" charset="2"/>
              <a:buChar char="Ø"/>
            </a:pPr>
            <a:r>
              <a:rPr lang="en-US" sz="1600" dirty="0"/>
              <a:t>Review and optimize life insurance proceeds, Social Security survivor benefits, and employer death benefits</a:t>
            </a:r>
          </a:p>
          <a:p>
            <a:pPr>
              <a:spcBef>
                <a:spcPts val="600"/>
              </a:spcBef>
              <a:buClr>
                <a:schemeClr val="accent4"/>
              </a:buClr>
            </a:pPr>
            <a:r>
              <a:rPr lang="en-US" b="1" dirty="0"/>
              <a:t>Career &amp; Education Planning</a:t>
            </a:r>
          </a:p>
          <a:p>
            <a:pPr marL="742950" lvl="1" indent="-285750">
              <a:spcBef>
                <a:spcPts val="600"/>
              </a:spcBef>
              <a:buClr>
                <a:schemeClr val="accent4"/>
              </a:buClr>
              <a:buFont typeface="Wingdings" panose="05000000000000000000" pitchFamily="2" charset="2"/>
              <a:buChar char="Ø"/>
            </a:pPr>
            <a:r>
              <a:rPr lang="en-US" sz="1600" dirty="0"/>
              <a:t>Develop pathways back to the workforce, including skills assessment, education funding, and childcare solutions</a:t>
            </a:r>
          </a:p>
          <a:p>
            <a:pPr>
              <a:spcBef>
                <a:spcPts val="600"/>
              </a:spcBef>
              <a:buClr>
                <a:schemeClr val="accent4"/>
              </a:buClr>
            </a:pPr>
            <a:r>
              <a:rPr lang="en-US" b="1" dirty="0"/>
              <a:t>Multi-generational Family Needs</a:t>
            </a:r>
          </a:p>
          <a:p>
            <a:pPr marL="742950" lvl="1" indent="-285750">
              <a:spcBef>
                <a:spcPts val="600"/>
              </a:spcBef>
              <a:buClr>
                <a:schemeClr val="accent4"/>
              </a:buClr>
              <a:buFont typeface="Wingdings" panose="05000000000000000000" pitchFamily="2" charset="2"/>
              <a:buChar char="Ø"/>
            </a:pPr>
            <a:r>
              <a:rPr lang="en-US" sz="1600" dirty="0"/>
              <a:t>Address diverse needs across the family spectrum: from guardianship for minors to college funding and support for adult children</a:t>
            </a:r>
          </a:p>
          <a:p>
            <a:pPr>
              <a:spcBef>
                <a:spcPts val="600"/>
              </a:spcBef>
              <a:buClr>
                <a:schemeClr val="accent4"/>
              </a:buClr>
            </a:pPr>
            <a:r>
              <a:rPr lang="en-US" b="1" dirty="0"/>
              <a:t>Housing &amp; Relocation Strategy</a:t>
            </a:r>
          </a:p>
          <a:p>
            <a:pPr marL="742950" lvl="1" indent="-285750">
              <a:spcBef>
                <a:spcPts val="600"/>
              </a:spcBef>
              <a:buClr>
                <a:schemeClr val="accent4"/>
              </a:buClr>
              <a:buFont typeface="Wingdings" panose="05000000000000000000" pitchFamily="2" charset="2"/>
              <a:buChar char="Ø"/>
            </a:pPr>
            <a:r>
              <a:rPr lang="en-US" sz="1600" dirty="0"/>
              <a:t>Analyze the affordability of the current home versus the benefits of relocating, including family support networks</a:t>
            </a:r>
          </a:p>
        </p:txBody>
      </p:sp>
      <p:pic>
        <p:nvPicPr>
          <p:cNvPr id="8" name="Picture 7">
            <a:extLst>
              <a:ext uri="{FF2B5EF4-FFF2-40B4-BE49-F238E27FC236}">
                <a16:creationId xmlns:a16="http://schemas.microsoft.com/office/drawing/2014/main" id="{E51F4929-6512-ADBD-21B6-DA928D755F9A}"/>
              </a:ext>
            </a:extLst>
          </p:cNvPr>
          <p:cNvPicPr>
            <a:picLocks noChangeAspect="1"/>
          </p:cNvPicPr>
          <p:nvPr/>
        </p:nvPicPr>
        <p:blipFill>
          <a:blip r:embed="rId4"/>
          <a:srcRect l="13627" r="13627"/>
          <a:stretch/>
        </p:blipFill>
        <p:spPr>
          <a:xfrm flipH="1">
            <a:off x="8922619" y="1509602"/>
            <a:ext cx="3103053" cy="2845192"/>
          </a:xfrm>
          <a:prstGeom prst="ellipse">
            <a:avLst/>
          </a:prstGeom>
          <a:ln w="63500" cap="rnd">
            <a:solidFill>
              <a:schemeClr val="accent3">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12252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par>
                          <p:cTn id="19" fill="hold">
                            <p:stCondLst>
                              <p:cond delay="1000"/>
                            </p:stCondLst>
                            <p:childTnLst>
                              <p:par>
                                <p:cTn id="20" presetID="10" presetClass="entr" presetSubtype="0" fill="hold" nodeType="afterEffect">
                                  <p:stCondLst>
                                    <p:cond delay="25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par>
                          <p:cTn id="23" fill="hold">
                            <p:stCondLst>
                              <p:cond delay="1750"/>
                            </p:stCondLst>
                            <p:childTnLst>
                              <p:par>
                                <p:cTn id="24" presetID="10" presetClass="entr" presetSubtype="0" fill="hold" nodeType="afterEffect">
                                  <p:stCondLst>
                                    <p:cond delay="300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par>
                          <p:cTn id="27" fill="hold">
                            <p:stCondLst>
                              <p:cond delay="5250"/>
                            </p:stCondLst>
                            <p:childTnLst>
                              <p:par>
                                <p:cTn id="28" presetID="10" presetClass="entr" presetSubtype="0" fill="hold" nodeType="afterEffect">
                                  <p:stCondLst>
                                    <p:cond delay="25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500"/>
                                        <p:tgtEl>
                                          <p:spTgt spid="6">
                                            <p:txEl>
                                              <p:pRg st="3" end="3"/>
                                            </p:txEl>
                                          </p:spTgt>
                                        </p:tgtEl>
                                      </p:cBhvr>
                                    </p:animEffect>
                                  </p:childTnLst>
                                </p:cTn>
                              </p:par>
                            </p:childTnLst>
                          </p:cTn>
                        </p:par>
                        <p:par>
                          <p:cTn id="31" fill="hold">
                            <p:stCondLst>
                              <p:cond delay="6000"/>
                            </p:stCondLst>
                            <p:childTnLst>
                              <p:par>
                                <p:cTn id="32" presetID="10" presetClass="entr" presetSubtype="0" fill="hold" nodeType="afterEffect">
                                  <p:stCondLst>
                                    <p:cond delay="300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500"/>
                                        <p:tgtEl>
                                          <p:spTgt spid="6">
                                            <p:txEl>
                                              <p:pRg st="4" end="4"/>
                                            </p:txEl>
                                          </p:spTgt>
                                        </p:tgtEl>
                                      </p:cBhvr>
                                    </p:animEffect>
                                  </p:childTnLst>
                                </p:cTn>
                              </p:par>
                            </p:childTnLst>
                          </p:cTn>
                        </p:par>
                        <p:par>
                          <p:cTn id="35" fill="hold">
                            <p:stCondLst>
                              <p:cond delay="9500"/>
                            </p:stCondLst>
                            <p:childTnLst>
                              <p:par>
                                <p:cTn id="36" presetID="10" presetClass="entr" presetSubtype="0" fill="hold" nodeType="afterEffect">
                                  <p:stCondLst>
                                    <p:cond delay="25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500"/>
                                        <p:tgtEl>
                                          <p:spTgt spid="6">
                                            <p:txEl>
                                              <p:pRg st="5" end="5"/>
                                            </p:txEl>
                                          </p:spTgt>
                                        </p:tgtEl>
                                      </p:cBhvr>
                                    </p:animEffect>
                                  </p:childTnLst>
                                </p:cTn>
                              </p:par>
                            </p:childTnLst>
                          </p:cTn>
                        </p:par>
                        <p:par>
                          <p:cTn id="39" fill="hold">
                            <p:stCondLst>
                              <p:cond delay="10250"/>
                            </p:stCondLst>
                            <p:childTnLst>
                              <p:par>
                                <p:cTn id="40" presetID="10" presetClass="entr" presetSubtype="0" fill="hold" nodeType="afterEffect">
                                  <p:stCondLst>
                                    <p:cond delay="300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par>
                          <p:cTn id="43" fill="hold">
                            <p:stCondLst>
                              <p:cond delay="13750"/>
                            </p:stCondLst>
                            <p:childTnLst>
                              <p:par>
                                <p:cTn id="44" presetID="10" presetClass="entr" presetSubtype="0" fill="hold" nodeType="afterEffect">
                                  <p:stCondLst>
                                    <p:cond delay="25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500"/>
                                        <p:tgtEl>
                                          <p:spTgt spid="6">
                                            <p:txEl>
                                              <p:pRg st="7" end="7"/>
                                            </p:txEl>
                                          </p:spTgt>
                                        </p:tgtEl>
                                      </p:cBhvr>
                                    </p:animEffect>
                                  </p:childTnLst>
                                </p:cTn>
                              </p:par>
                            </p:childTnLst>
                          </p:cTn>
                        </p:par>
                        <p:par>
                          <p:cTn id="47" fill="hold">
                            <p:stCondLst>
                              <p:cond delay="14500"/>
                            </p:stCondLst>
                            <p:childTnLst>
                              <p:par>
                                <p:cTn id="48" presetID="10" presetClass="entr" presetSubtype="0" fill="hold" nodeType="afterEffect">
                                  <p:stCondLst>
                                    <p:cond delay="3000"/>
                                  </p:stCondLst>
                                  <p:childTnLst>
                                    <p:set>
                                      <p:cBhvr>
                                        <p:cTn id="49" dur="1" fill="hold">
                                          <p:stCondLst>
                                            <p:cond delay="0"/>
                                          </p:stCondLst>
                                        </p:cTn>
                                        <p:tgtEl>
                                          <p:spTgt spid="6">
                                            <p:txEl>
                                              <p:pRg st="8" end="8"/>
                                            </p:txEl>
                                          </p:spTgt>
                                        </p:tgtEl>
                                        <p:attrNameLst>
                                          <p:attrName>style.visibility</p:attrName>
                                        </p:attrNameLst>
                                      </p:cBhvr>
                                      <p:to>
                                        <p:strVal val="visible"/>
                                      </p:to>
                                    </p:set>
                                    <p:animEffect transition="in" filter="fade">
                                      <p:cBhvr>
                                        <p:cTn id="50" dur="500"/>
                                        <p:tgtEl>
                                          <p:spTgt spid="6">
                                            <p:txEl>
                                              <p:pRg st="8" end="8"/>
                                            </p:txEl>
                                          </p:spTgt>
                                        </p:tgtEl>
                                      </p:cBhvr>
                                    </p:animEffect>
                                  </p:childTnLst>
                                </p:cTn>
                              </p:par>
                            </p:childTnLst>
                          </p:cTn>
                        </p:par>
                        <p:par>
                          <p:cTn id="51" fill="hold">
                            <p:stCondLst>
                              <p:cond delay="18000"/>
                            </p:stCondLst>
                            <p:childTnLst>
                              <p:par>
                                <p:cTn id="52" presetID="10" presetClass="entr" presetSubtype="0" fill="hold" nodeType="afterEffect">
                                  <p:stCondLst>
                                    <p:cond delay="250"/>
                                  </p:stCondLst>
                                  <p:childTnLst>
                                    <p:set>
                                      <p:cBhvr>
                                        <p:cTn id="53" dur="1" fill="hold">
                                          <p:stCondLst>
                                            <p:cond delay="0"/>
                                          </p:stCondLst>
                                        </p:cTn>
                                        <p:tgtEl>
                                          <p:spTgt spid="6">
                                            <p:txEl>
                                              <p:pRg st="9" end="9"/>
                                            </p:txEl>
                                          </p:spTgt>
                                        </p:tgtEl>
                                        <p:attrNameLst>
                                          <p:attrName>style.visibility</p:attrName>
                                        </p:attrNameLst>
                                      </p:cBhvr>
                                      <p:to>
                                        <p:strVal val="visible"/>
                                      </p:to>
                                    </p:set>
                                    <p:animEffect transition="in" filter="fade">
                                      <p:cBhvr>
                                        <p:cTn id="54"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E35DFF-E853-9760-913D-4A5E13258593}"/>
            </a:ext>
          </a:extLst>
        </p:cNvPr>
        <p:cNvGrpSpPr/>
        <p:nvPr/>
      </p:nvGrpSpPr>
      <p:grpSpPr>
        <a:xfrm>
          <a:off x="0" y="0"/>
          <a:ext cx="0" cy="0"/>
          <a:chOff x="0" y="0"/>
          <a:chExt cx="0" cy="0"/>
        </a:xfrm>
      </p:grpSpPr>
      <p:pic>
        <p:nvPicPr>
          <p:cNvPr id="2" name="Picture 1" descr="A blue and black sign with white text&#10;&#10;AI-generated content may be incorrect.">
            <a:extLst>
              <a:ext uri="{FF2B5EF4-FFF2-40B4-BE49-F238E27FC236}">
                <a16:creationId xmlns:a16="http://schemas.microsoft.com/office/drawing/2014/main" id="{2D92F2AE-6911-FE8B-F094-E1864BD8FAD3}"/>
              </a:ext>
            </a:extLst>
          </p:cNvPr>
          <p:cNvPicPr>
            <a:picLocks noChangeAspect="1"/>
          </p:cNvPicPr>
          <p:nvPr/>
        </p:nvPicPr>
        <p:blipFill>
          <a:blip r:embed="rId3"/>
          <a:srcRect b="37537"/>
          <a:stretch/>
        </p:blipFill>
        <p:spPr>
          <a:xfrm>
            <a:off x="9523325" y="6264337"/>
            <a:ext cx="2589591" cy="545347"/>
          </a:xfrm>
          <a:prstGeom prst="rect">
            <a:avLst/>
          </a:prstGeom>
        </p:spPr>
      </p:pic>
      <p:sp>
        <p:nvSpPr>
          <p:cNvPr id="3" name="TextBox 2">
            <a:extLst>
              <a:ext uri="{FF2B5EF4-FFF2-40B4-BE49-F238E27FC236}">
                <a16:creationId xmlns:a16="http://schemas.microsoft.com/office/drawing/2014/main" id="{EEC477E6-6CA9-0356-4B76-E0A69DD0BD74}"/>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Key Advice for Retirement-Age Widows</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4" name="Straight Connector 3">
            <a:extLst>
              <a:ext uri="{FF2B5EF4-FFF2-40B4-BE49-F238E27FC236}">
                <a16:creationId xmlns:a16="http://schemas.microsoft.com/office/drawing/2014/main" id="{8F6311AE-91F3-C336-E91F-0AE3BAAEF894}"/>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
        <p:nvSpPr>
          <p:cNvPr id="6" name="TextBox 5">
            <a:extLst>
              <a:ext uri="{FF2B5EF4-FFF2-40B4-BE49-F238E27FC236}">
                <a16:creationId xmlns:a16="http://schemas.microsoft.com/office/drawing/2014/main" id="{B0F8D979-100C-16D2-F40C-B6809727910E}"/>
              </a:ext>
            </a:extLst>
          </p:cNvPr>
          <p:cNvSpPr txBox="1"/>
          <p:nvPr/>
        </p:nvSpPr>
        <p:spPr>
          <a:xfrm>
            <a:off x="596763" y="1509602"/>
            <a:ext cx="8325856" cy="5309146"/>
          </a:xfrm>
          <a:prstGeom prst="rect">
            <a:avLst/>
          </a:prstGeom>
          <a:noFill/>
        </p:spPr>
        <p:txBody>
          <a:bodyPr wrap="square">
            <a:spAutoFit/>
          </a:bodyPr>
          <a:lstStyle/>
          <a:p>
            <a:pPr marL="457200" indent="-365760">
              <a:spcBef>
                <a:spcPts val="600"/>
              </a:spcBef>
              <a:buNone/>
            </a:pPr>
            <a:r>
              <a:rPr lang="en-US" b="1" dirty="0"/>
              <a:t>Investment Portfolio Restructuring</a:t>
            </a:r>
          </a:p>
          <a:p>
            <a:pPr marL="914400" lvl="1" indent="-365760">
              <a:spcBef>
                <a:spcPts val="600"/>
              </a:spcBef>
              <a:buClr>
                <a:schemeClr val="accent4"/>
              </a:buClr>
              <a:buFont typeface="Wingdings" panose="05000000000000000000" pitchFamily="2" charset="2"/>
              <a:buChar char="Ø"/>
            </a:pPr>
            <a:r>
              <a:rPr lang="en-US" sz="1600" dirty="0"/>
              <a:t>Create a three-tier strategy balancing immediate needs, income, and long-term growth while addressing shifted risk tolerance</a:t>
            </a:r>
          </a:p>
          <a:p>
            <a:pPr marL="91440">
              <a:spcBef>
                <a:spcPts val="600"/>
              </a:spcBef>
              <a:buClr>
                <a:schemeClr val="accent4"/>
              </a:buClr>
            </a:pPr>
            <a:r>
              <a:rPr lang="en-US" b="1" dirty="0"/>
              <a:t>Retirement Account Navigation</a:t>
            </a:r>
          </a:p>
          <a:p>
            <a:pPr marL="914400" lvl="1" indent="-365760">
              <a:spcBef>
                <a:spcPts val="600"/>
              </a:spcBef>
              <a:buClr>
                <a:schemeClr val="accent4"/>
              </a:buClr>
              <a:buFont typeface="Wingdings" panose="05000000000000000000" pitchFamily="2" charset="2"/>
              <a:buChar char="Ø"/>
            </a:pPr>
            <a:r>
              <a:rPr lang="en-US" sz="1600" dirty="0"/>
              <a:t>Review options; leverage unique spousal privileges while avoiding irreversible tax mistakes with inherited accounts</a:t>
            </a:r>
          </a:p>
          <a:p>
            <a:pPr marL="91440">
              <a:spcBef>
                <a:spcPts val="600"/>
              </a:spcBef>
              <a:buClr>
                <a:schemeClr val="accent4"/>
              </a:buClr>
            </a:pPr>
            <a:r>
              <a:rPr lang="en-US" b="1" dirty="0"/>
              <a:t>Social Security Optimization</a:t>
            </a:r>
          </a:p>
          <a:p>
            <a:pPr marL="914400" lvl="1" indent="-365760">
              <a:spcBef>
                <a:spcPts val="600"/>
              </a:spcBef>
              <a:buClr>
                <a:schemeClr val="accent4"/>
              </a:buClr>
              <a:buFont typeface="Wingdings" panose="05000000000000000000" pitchFamily="2" charset="2"/>
              <a:buChar char="Ø"/>
            </a:pPr>
            <a:r>
              <a:rPr lang="en-US" sz="1600" dirty="0"/>
              <a:t>Strategic timing between survivor benefits (age 60+) and personal benefits can yield $100,000+ additional lifetime income</a:t>
            </a:r>
          </a:p>
          <a:p>
            <a:pPr marL="91440">
              <a:spcBef>
                <a:spcPts val="600"/>
              </a:spcBef>
              <a:buClr>
                <a:schemeClr val="accent4"/>
              </a:buClr>
            </a:pPr>
            <a:r>
              <a:rPr lang="en-US" b="1" dirty="0"/>
              <a:t>Healthcare &amp; Insurance Coverage</a:t>
            </a:r>
          </a:p>
          <a:p>
            <a:pPr marL="914400" lvl="1" indent="-365760">
              <a:spcBef>
                <a:spcPts val="600"/>
              </a:spcBef>
              <a:buClr>
                <a:schemeClr val="accent4"/>
              </a:buClr>
              <a:buFont typeface="Wingdings" panose="05000000000000000000" pitchFamily="2" charset="2"/>
              <a:buChar char="Ø"/>
            </a:pPr>
            <a:r>
              <a:rPr lang="en-US" sz="1600" dirty="0"/>
              <a:t>Develop appropriate bridge strategies for pre-Medicare widows and review long-term care planning</a:t>
            </a:r>
          </a:p>
          <a:p>
            <a:pPr marL="91440">
              <a:spcBef>
                <a:spcPts val="600"/>
              </a:spcBef>
              <a:buClr>
                <a:schemeClr val="accent4"/>
              </a:buClr>
            </a:pPr>
            <a:r>
              <a:rPr lang="en-US" b="1" dirty="0"/>
              <a:t>Estate Planning Updates</a:t>
            </a:r>
          </a:p>
          <a:p>
            <a:pPr marL="914400" lvl="1" indent="-365760">
              <a:spcBef>
                <a:spcPts val="600"/>
              </a:spcBef>
              <a:buClr>
                <a:schemeClr val="accent4"/>
              </a:buClr>
              <a:buFont typeface="Wingdings" panose="05000000000000000000" pitchFamily="2" charset="2"/>
              <a:buChar char="Ø"/>
            </a:pPr>
            <a:r>
              <a:rPr lang="en-US" sz="1600" dirty="0"/>
              <a:t>Review and update all beneficiary designations, powers of attorney, and digital asset access</a:t>
            </a:r>
          </a:p>
          <a:p>
            <a:pPr marL="91440">
              <a:spcBef>
                <a:spcPts val="600"/>
              </a:spcBef>
              <a:buClr>
                <a:schemeClr val="accent4"/>
              </a:buClr>
            </a:pPr>
            <a:r>
              <a:rPr lang="en-US" b="1" dirty="0"/>
              <a:t>Tax Planning Transitions</a:t>
            </a:r>
          </a:p>
          <a:p>
            <a:pPr marL="914400" lvl="1" indent="-365760">
              <a:spcBef>
                <a:spcPts val="600"/>
              </a:spcBef>
              <a:buClr>
                <a:schemeClr val="accent4"/>
              </a:buClr>
              <a:buFont typeface="Wingdings" panose="05000000000000000000" pitchFamily="2" charset="2"/>
              <a:buChar char="Ø"/>
            </a:pPr>
            <a:r>
              <a:rPr lang="en-US" sz="1600" dirty="0"/>
              <a:t>Capitalize on filing status, step-up opportunities, and home sale exclusion</a:t>
            </a:r>
          </a:p>
        </p:txBody>
      </p:sp>
      <p:pic>
        <p:nvPicPr>
          <p:cNvPr id="8" name="Picture 7" descr="An old person wearing glasses and a pearl necklace&#10;&#10;AI-generated content may be incorrect.">
            <a:extLst>
              <a:ext uri="{FF2B5EF4-FFF2-40B4-BE49-F238E27FC236}">
                <a16:creationId xmlns:a16="http://schemas.microsoft.com/office/drawing/2014/main" id="{E2F022C5-226A-C4AA-9A21-DB411D1C8E96}"/>
              </a:ext>
            </a:extLst>
          </p:cNvPr>
          <p:cNvPicPr>
            <a:picLocks noChangeAspect="1"/>
          </p:cNvPicPr>
          <p:nvPr/>
        </p:nvPicPr>
        <p:blipFill>
          <a:blip r:embed="rId4"/>
          <a:srcRect r="30375"/>
          <a:stretch/>
        </p:blipFill>
        <p:spPr>
          <a:xfrm flipH="1">
            <a:off x="8922619" y="1509602"/>
            <a:ext cx="3103053" cy="2845192"/>
          </a:xfrm>
          <a:prstGeom prst="ellipse">
            <a:avLst/>
          </a:prstGeom>
          <a:ln w="63500" cap="rnd">
            <a:solidFill>
              <a:schemeClr val="accent3">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4752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par>
                          <p:cTn id="23" fill="hold">
                            <p:stCondLst>
                              <p:cond delay="1500"/>
                            </p:stCondLst>
                            <p:childTnLst>
                              <p:par>
                                <p:cTn id="24" presetID="10" presetClass="entr" presetSubtype="0" fill="hold" nodeType="afterEffect">
                                  <p:stCondLst>
                                    <p:cond delay="300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par>
                          <p:cTn id="27" fill="hold">
                            <p:stCondLst>
                              <p:cond delay="5000"/>
                            </p:stCondLst>
                            <p:childTnLst>
                              <p:par>
                                <p:cTn id="28" presetID="10" presetClass="entr" presetSubtype="0" fill="hold" nodeType="afterEffect">
                                  <p:stCondLst>
                                    <p:cond delay="25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500"/>
                                        <p:tgtEl>
                                          <p:spTgt spid="6">
                                            <p:txEl>
                                              <p:pRg st="3" end="3"/>
                                            </p:txEl>
                                          </p:spTgt>
                                        </p:tgtEl>
                                      </p:cBhvr>
                                    </p:animEffect>
                                  </p:childTnLst>
                                </p:cTn>
                              </p:par>
                            </p:childTnLst>
                          </p:cTn>
                        </p:par>
                        <p:par>
                          <p:cTn id="31" fill="hold">
                            <p:stCondLst>
                              <p:cond delay="5750"/>
                            </p:stCondLst>
                            <p:childTnLst>
                              <p:par>
                                <p:cTn id="32" presetID="10" presetClass="entr" presetSubtype="0" fill="hold" nodeType="afterEffect">
                                  <p:stCondLst>
                                    <p:cond delay="300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500"/>
                                        <p:tgtEl>
                                          <p:spTgt spid="6">
                                            <p:txEl>
                                              <p:pRg st="4" end="4"/>
                                            </p:txEl>
                                          </p:spTgt>
                                        </p:tgtEl>
                                      </p:cBhvr>
                                    </p:animEffect>
                                  </p:childTnLst>
                                </p:cTn>
                              </p:par>
                            </p:childTnLst>
                          </p:cTn>
                        </p:par>
                        <p:par>
                          <p:cTn id="35" fill="hold">
                            <p:stCondLst>
                              <p:cond delay="9250"/>
                            </p:stCondLst>
                            <p:childTnLst>
                              <p:par>
                                <p:cTn id="36" presetID="10" presetClass="entr" presetSubtype="0" fill="hold" nodeType="afterEffect">
                                  <p:stCondLst>
                                    <p:cond delay="25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500"/>
                                        <p:tgtEl>
                                          <p:spTgt spid="6">
                                            <p:txEl>
                                              <p:pRg st="5" end="5"/>
                                            </p:txEl>
                                          </p:spTgt>
                                        </p:tgtEl>
                                      </p:cBhvr>
                                    </p:animEffect>
                                  </p:childTnLst>
                                </p:cTn>
                              </p:par>
                            </p:childTnLst>
                          </p:cTn>
                        </p:par>
                        <p:par>
                          <p:cTn id="39" fill="hold">
                            <p:stCondLst>
                              <p:cond delay="10000"/>
                            </p:stCondLst>
                            <p:childTnLst>
                              <p:par>
                                <p:cTn id="40" presetID="10" presetClass="entr" presetSubtype="0" fill="hold" nodeType="afterEffect">
                                  <p:stCondLst>
                                    <p:cond delay="300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par>
                          <p:cTn id="43" fill="hold">
                            <p:stCondLst>
                              <p:cond delay="13500"/>
                            </p:stCondLst>
                            <p:childTnLst>
                              <p:par>
                                <p:cTn id="44" presetID="10" presetClass="entr" presetSubtype="0" fill="hold" nodeType="afterEffect">
                                  <p:stCondLst>
                                    <p:cond delay="25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500"/>
                                        <p:tgtEl>
                                          <p:spTgt spid="6">
                                            <p:txEl>
                                              <p:pRg st="7" end="7"/>
                                            </p:txEl>
                                          </p:spTgt>
                                        </p:tgtEl>
                                      </p:cBhvr>
                                    </p:animEffect>
                                  </p:childTnLst>
                                </p:cTn>
                              </p:par>
                            </p:childTnLst>
                          </p:cTn>
                        </p:par>
                        <p:par>
                          <p:cTn id="47" fill="hold">
                            <p:stCondLst>
                              <p:cond delay="14250"/>
                            </p:stCondLst>
                            <p:childTnLst>
                              <p:par>
                                <p:cTn id="48" presetID="10" presetClass="entr" presetSubtype="0" fill="hold" nodeType="afterEffect">
                                  <p:stCondLst>
                                    <p:cond delay="3000"/>
                                  </p:stCondLst>
                                  <p:childTnLst>
                                    <p:set>
                                      <p:cBhvr>
                                        <p:cTn id="49" dur="1" fill="hold">
                                          <p:stCondLst>
                                            <p:cond delay="0"/>
                                          </p:stCondLst>
                                        </p:cTn>
                                        <p:tgtEl>
                                          <p:spTgt spid="6">
                                            <p:txEl>
                                              <p:pRg st="8" end="8"/>
                                            </p:txEl>
                                          </p:spTgt>
                                        </p:tgtEl>
                                        <p:attrNameLst>
                                          <p:attrName>style.visibility</p:attrName>
                                        </p:attrNameLst>
                                      </p:cBhvr>
                                      <p:to>
                                        <p:strVal val="visible"/>
                                      </p:to>
                                    </p:set>
                                    <p:animEffect transition="in" filter="fade">
                                      <p:cBhvr>
                                        <p:cTn id="50" dur="500"/>
                                        <p:tgtEl>
                                          <p:spTgt spid="6">
                                            <p:txEl>
                                              <p:pRg st="8" end="8"/>
                                            </p:txEl>
                                          </p:spTgt>
                                        </p:tgtEl>
                                      </p:cBhvr>
                                    </p:animEffect>
                                  </p:childTnLst>
                                </p:cTn>
                              </p:par>
                            </p:childTnLst>
                          </p:cTn>
                        </p:par>
                        <p:par>
                          <p:cTn id="51" fill="hold">
                            <p:stCondLst>
                              <p:cond delay="17750"/>
                            </p:stCondLst>
                            <p:childTnLst>
                              <p:par>
                                <p:cTn id="52" presetID="10" presetClass="entr" presetSubtype="0" fill="hold" nodeType="afterEffect">
                                  <p:stCondLst>
                                    <p:cond delay="250"/>
                                  </p:stCondLst>
                                  <p:childTnLst>
                                    <p:set>
                                      <p:cBhvr>
                                        <p:cTn id="53" dur="1" fill="hold">
                                          <p:stCondLst>
                                            <p:cond delay="0"/>
                                          </p:stCondLst>
                                        </p:cTn>
                                        <p:tgtEl>
                                          <p:spTgt spid="6">
                                            <p:txEl>
                                              <p:pRg st="9" end="9"/>
                                            </p:txEl>
                                          </p:spTgt>
                                        </p:tgtEl>
                                        <p:attrNameLst>
                                          <p:attrName>style.visibility</p:attrName>
                                        </p:attrNameLst>
                                      </p:cBhvr>
                                      <p:to>
                                        <p:strVal val="visible"/>
                                      </p:to>
                                    </p:set>
                                    <p:animEffect transition="in" filter="fade">
                                      <p:cBhvr>
                                        <p:cTn id="54" dur="500"/>
                                        <p:tgtEl>
                                          <p:spTgt spid="6">
                                            <p:txEl>
                                              <p:pRg st="9" end="9"/>
                                            </p:txEl>
                                          </p:spTgt>
                                        </p:tgtEl>
                                      </p:cBhvr>
                                    </p:animEffect>
                                  </p:childTnLst>
                                </p:cTn>
                              </p:par>
                            </p:childTnLst>
                          </p:cTn>
                        </p:par>
                        <p:par>
                          <p:cTn id="55" fill="hold">
                            <p:stCondLst>
                              <p:cond delay="18500"/>
                            </p:stCondLst>
                            <p:childTnLst>
                              <p:par>
                                <p:cTn id="56" presetID="10" presetClass="entr" presetSubtype="0" fill="hold" nodeType="afterEffect">
                                  <p:stCondLst>
                                    <p:cond delay="3000"/>
                                  </p:stCondLst>
                                  <p:childTnLst>
                                    <p:set>
                                      <p:cBhvr>
                                        <p:cTn id="57" dur="1" fill="hold">
                                          <p:stCondLst>
                                            <p:cond delay="0"/>
                                          </p:stCondLst>
                                        </p:cTn>
                                        <p:tgtEl>
                                          <p:spTgt spid="6">
                                            <p:txEl>
                                              <p:pRg st="10" end="10"/>
                                            </p:txEl>
                                          </p:spTgt>
                                        </p:tgtEl>
                                        <p:attrNameLst>
                                          <p:attrName>style.visibility</p:attrName>
                                        </p:attrNameLst>
                                      </p:cBhvr>
                                      <p:to>
                                        <p:strVal val="visible"/>
                                      </p:to>
                                    </p:set>
                                    <p:animEffect transition="in" filter="fade">
                                      <p:cBhvr>
                                        <p:cTn id="58" dur="500"/>
                                        <p:tgtEl>
                                          <p:spTgt spid="6">
                                            <p:txEl>
                                              <p:pRg st="10" end="10"/>
                                            </p:txEl>
                                          </p:spTgt>
                                        </p:tgtEl>
                                      </p:cBhvr>
                                    </p:animEffect>
                                  </p:childTnLst>
                                </p:cTn>
                              </p:par>
                            </p:childTnLst>
                          </p:cTn>
                        </p:par>
                        <p:par>
                          <p:cTn id="59" fill="hold">
                            <p:stCondLst>
                              <p:cond delay="22000"/>
                            </p:stCondLst>
                            <p:childTnLst>
                              <p:par>
                                <p:cTn id="60" presetID="10" presetClass="entr" presetSubtype="0" fill="hold" nodeType="afterEffect">
                                  <p:stCondLst>
                                    <p:cond delay="25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fade">
                                      <p:cBhvr>
                                        <p:cTn id="62"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6FA1D8-664A-2CD2-DAA9-C0A9E948608E}"/>
            </a:ext>
          </a:extLst>
        </p:cNvPr>
        <p:cNvGrpSpPr/>
        <p:nvPr/>
      </p:nvGrpSpPr>
      <p:grpSpPr>
        <a:xfrm>
          <a:off x="0" y="0"/>
          <a:ext cx="0" cy="0"/>
          <a:chOff x="0" y="0"/>
          <a:chExt cx="0" cy="0"/>
        </a:xfrm>
      </p:grpSpPr>
      <p:pic>
        <p:nvPicPr>
          <p:cNvPr id="2" name="Picture 1" descr="A blue and black sign with white text&#10;&#10;AI-generated content may be incorrect.">
            <a:extLst>
              <a:ext uri="{FF2B5EF4-FFF2-40B4-BE49-F238E27FC236}">
                <a16:creationId xmlns:a16="http://schemas.microsoft.com/office/drawing/2014/main" id="{07AADAAE-921F-00CE-7361-6A1BE6AE4F25}"/>
              </a:ext>
            </a:extLst>
          </p:cNvPr>
          <p:cNvPicPr>
            <a:picLocks noChangeAspect="1"/>
          </p:cNvPicPr>
          <p:nvPr/>
        </p:nvPicPr>
        <p:blipFill>
          <a:blip r:embed="rId3"/>
          <a:srcRect b="37537"/>
          <a:stretch/>
        </p:blipFill>
        <p:spPr>
          <a:xfrm>
            <a:off x="9523325" y="6264337"/>
            <a:ext cx="2589591" cy="545347"/>
          </a:xfrm>
          <a:prstGeom prst="rect">
            <a:avLst/>
          </a:prstGeom>
        </p:spPr>
      </p:pic>
      <p:sp>
        <p:nvSpPr>
          <p:cNvPr id="3" name="TextBox 2">
            <a:extLst>
              <a:ext uri="{FF2B5EF4-FFF2-40B4-BE49-F238E27FC236}">
                <a16:creationId xmlns:a16="http://schemas.microsoft.com/office/drawing/2014/main" id="{5ACC254E-6ED8-95D8-8F99-8EE5191DD63B}"/>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Key Tax Strategies for Widowed Clients</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4" name="Straight Connector 3">
            <a:extLst>
              <a:ext uri="{FF2B5EF4-FFF2-40B4-BE49-F238E27FC236}">
                <a16:creationId xmlns:a16="http://schemas.microsoft.com/office/drawing/2014/main" id="{0DBB7A07-25EA-2C86-7002-FD52FC8444A7}"/>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
        <p:nvSpPr>
          <p:cNvPr id="6" name="TextBox 5">
            <a:extLst>
              <a:ext uri="{FF2B5EF4-FFF2-40B4-BE49-F238E27FC236}">
                <a16:creationId xmlns:a16="http://schemas.microsoft.com/office/drawing/2014/main" id="{8F64717D-A304-A7CC-39A5-D9CB86DAC587}"/>
              </a:ext>
            </a:extLst>
          </p:cNvPr>
          <p:cNvSpPr txBox="1"/>
          <p:nvPr/>
        </p:nvSpPr>
        <p:spPr>
          <a:xfrm>
            <a:off x="615812" y="1614377"/>
            <a:ext cx="5689737" cy="4632037"/>
          </a:xfrm>
          <a:prstGeom prst="rect">
            <a:avLst/>
          </a:prstGeom>
          <a:noFill/>
        </p:spPr>
        <p:txBody>
          <a:bodyPr wrap="square">
            <a:spAutoFit/>
          </a:bodyPr>
          <a:lstStyle/>
          <a:p>
            <a:pPr marL="457200" indent="-365760">
              <a:spcBef>
                <a:spcPts val="600"/>
              </a:spcBef>
              <a:buNone/>
            </a:pPr>
            <a:r>
              <a:rPr lang="en-US" sz="2000" b="1" dirty="0"/>
              <a:t>Roth Conversion Opportunity</a:t>
            </a:r>
          </a:p>
          <a:p>
            <a:pPr marL="457200" indent="-365760">
              <a:spcBef>
                <a:spcPts val="600"/>
              </a:spcBef>
              <a:buClr>
                <a:schemeClr val="accent4"/>
              </a:buClr>
              <a:buFont typeface="Wingdings" panose="05000000000000000000" pitchFamily="2" charset="2"/>
              <a:buChar char="Ø"/>
            </a:pPr>
            <a:r>
              <a:rPr lang="en-US" dirty="0"/>
              <a:t>Use joint filing status in the year of death to convert traditional IRAs at lower tax rates</a:t>
            </a:r>
          </a:p>
          <a:p>
            <a:pPr marL="91440">
              <a:spcBef>
                <a:spcPts val="600"/>
              </a:spcBef>
              <a:buClr>
                <a:schemeClr val="accent4"/>
              </a:buClr>
            </a:pPr>
            <a:r>
              <a:rPr lang="en-US" sz="2000" b="1" dirty="0"/>
              <a:t>Strategic Asset Disclaimer</a:t>
            </a:r>
          </a:p>
          <a:p>
            <a:pPr marL="457200" indent="-365760">
              <a:spcBef>
                <a:spcPts val="600"/>
              </a:spcBef>
              <a:buClr>
                <a:schemeClr val="accent4"/>
              </a:buClr>
              <a:buFont typeface="Wingdings" panose="05000000000000000000" pitchFamily="2" charset="2"/>
              <a:buChar char="Ø"/>
            </a:pPr>
            <a:r>
              <a:rPr lang="en-US" dirty="0"/>
              <a:t>Consider disclaiming inherited IRA assets to contingent beneficiaries in appropriate situations</a:t>
            </a:r>
          </a:p>
          <a:p>
            <a:pPr marL="91440">
              <a:spcBef>
                <a:spcPts val="600"/>
              </a:spcBef>
              <a:buClr>
                <a:schemeClr val="accent4"/>
              </a:buClr>
            </a:pPr>
            <a:r>
              <a:rPr lang="en-US" sz="2000" b="1" dirty="0"/>
              <a:t>Step-up in Basis Benefits</a:t>
            </a:r>
          </a:p>
          <a:p>
            <a:pPr marL="457200" indent="-365760">
              <a:spcBef>
                <a:spcPts val="600"/>
              </a:spcBef>
              <a:buClr>
                <a:schemeClr val="accent4"/>
              </a:buClr>
              <a:buFont typeface="Wingdings" panose="05000000000000000000" pitchFamily="2" charset="2"/>
              <a:buChar char="Ø"/>
            </a:pPr>
            <a:r>
              <a:rPr lang="en-US" dirty="0"/>
              <a:t>Leverage tax-free sales of appreciated assets to generate cash or rebalance investments</a:t>
            </a:r>
          </a:p>
          <a:p>
            <a:pPr marL="91440">
              <a:spcBef>
                <a:spcPts val="600"/>
              </a:spcBef>
              <a:buClr>
                <a:schemeClr val="accent4"/>
              </a:buClr>
            </a:pPr>
            <a:r>
              <a:rPr lang="en-US" sz="2000" b="1" dirty="0"/>
              <a:t>Home Sale Planning</a:t>
            </a:r>
          </a:p>
          <a:p>
            <a:pPr marL="457200" indent="-365760">
              <a:spcBef>
                <a:spcPts val="600"/>
              </a:spcBef>
              <a:buClr>
                <a:schemeClr val="accent4"/>
              </a:buClr>
              <a:buFont typeface="Wingdings" panose="05000000000000000000" pitchFamily="2" charset="2"/>
              <a:buChar char="Ø"/>
            </a:pPr>
            <a:r>
              <a:rPr lang="en-US" dirty="0"/>
              <a:t>Take advantage of the $500,000 capital gains exclusion window within two years of the spouse's death</a:t>
            </a:r>
          </a:p>
        </p:txBody>
      </p:sp>
      <p:pic>
        <p:nvPicPr>
          <p:cNvPr id="7" name="Picture 6" descr="A person in an orange shirt and glasses looking at a tablet&#10;&#10;AI-generated content may be incorrect.">
            <a:extLst>
              <a:ext uri="{FF2B5EF4-FFF2-40B4-BE49-F238E27FC236}">
                <a16:creationId xmlns:a16="http://schemas.microsoft.com/office/drawing/2014/main" id="{CBF8DBED-3FB3-CF0D-2E8C-B750665360C9}"/>
              </a:ext>
            </a:extLst>
          </p:cNvPr>
          <p:cNvPicPr>
            <a:picLocks noChangeAspect="1"/>
          </p:cNvPicPr>
          <p:nvPr/>
        </p:nvPicPr>
        <p:blipFill>
          <a:blip r:embed="rId4"/>
          <a:stretch>
            <a:fillRect/>
          </a:stretch>
        </p:blipFill>
        <p:spPr>
          <a:xfrm>
            <a:off x="6849193" y="2025395"/>
            <a:ext cx="2540000"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4465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500"/>
                            </p:stCondLst>
                            <p:childTnLst>
                              <p:par>
                                <p:cTn id="16" presetID="10" presetClass="entr" presetSubtype="0" fill="hold" nodeType="afterEffect">
                                  <p:stCondLst>
                                    <p:cond delay="25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par>
                          <p:cTn id="19" fill="hold">
                            <p:stCondLst>
                              <p:cond delay="1250"/>
                            </p:stCondLst>
                            <p:childTnLst>
                              <p:par>
                                <p:cTn id="20" presetID="10" presetClass="entr" presetSubtype="0" fill="hold" nodeType="afterEffect">
                                  <p:stCondLst>
                                    <p:cond delay="25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par>
                          <p:cTn id="23" fill="hold">
                            <p:stCondLst>
                              <p:cond delay="2000"/>
                            </p:stCondLst>
                            <p:childTnLst>
                              <p:par>
                                <p:cTn id="24" presetID="10" presetClass="entr" presetSubtype="0" fill="hold" nodeType="afterEffect">
                                  <p:stCondLst>
                                    <p:cond delay="300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par>
                          <p:cTn id="27" fill="hold">
                            <p:stCondLst>
                              <p:cond delay="5500"/>
                            </p:stCondLst>
                            <p:childTnLst>
                              <p:par>
                                <p:cTn id="28" presetID="10" presetClass="entr" presetSubtype="0" fill="hold" nodeType="afterEffect">
                                  <p:stCondLst>
                                    <p:cond delay="25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500"/>
                                        <p:tgtEl>
                                          <p:spTgt spid="6">
                                            <p:txEl>
                                              <p:pRg st="3" end="3"/>
                                            </p:txEl>
                                          </p:spTgt>
                                        </p:tgtEl>
                                      </p:cBhvr>
                                    </p:animEffect>
                                  </p:childTnLst>
                                </p:cTn>
                              </p:par>
                            </p:childTnLst>
                          </p:cTn>
                        </p:par>
                        <p:par>
                          <p:cTn id="31" fill="hold">
                            <p:stCondLst>
                              <p:cond delay="6250"/>
                            </p:stCondLst>
                            <p:childTnLst>
                              <p:par>
                                <p:cTn id="32" presetID="10" presetClass="entr" presetSubtype="0" fill="hold" nodeType="afterEffect">
                                  <p:stCondLst>
                                    <p:cond delay="300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500"/>
                                        <p:tgtEl>
                                          <p:spTgt spid="6">
                                            <p:txEl>
                                              <p:pRg st="4" end="4"/>
                                            </p:txEl>
                                          </p:spTgt>
                                        </p:tgtEl>
                                      </p:cBhvr>
                                    </p:animEffect>
                                  </p:childTnLst>
                                </p:cTn>
                              </p:par>
                            </p:childTnLst>
                          </p:cTn>
                        </p:par>
                        <p:par>
                          <p:cTn id="35" fill="hold">
                            <p:stCondLst>
                              <p:cond delay="9750"/>
                            </p:stCondLst>
                            <p:childTnLst>
                              <p:par>
                                <p:cTn id="36" presetID="10" presetClass="entr" presetSubtype="0" fill="hold" nodeType="afterEffect">
                                  <p:stCondLst>
                                    <p:cond delay="25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500"/>
                                        <p:tgtEl>
                                          <p:spTgt spid="6">
                                            <p:txEl>
                                              <p:pRg st="5" end="5"/>
                                            </p:txEl>
                                          </p:spTgt>
                                        </p:tgtEl>
                                      </p:cBhvr>
                                    </p:animEffect>
                                  </p:childTnLst>
                                </p:cTn>
                              </p:par>
                            </p:childTnLst>
                          </p:cTn>
                        </p:par>
                        <p:par>
                          <p:cTn id="39" fill="hold">
                            <p:stCondLst>
                              <p:cond delay="10500"/>
                            </p:stCondLst>
                            <p:childTnLst>
                              <p:par>
                                <p:cTn id="40" presetID="10" presetClass="entr" presetSubtype="0" fill="hold" nodeType="afterEffect">
                                  <p:stCondLst>
                                    <p:cond delay="300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par>
                          <p:cTn id="43" fill="hold">
                            <p:stCondLst>
                              <p:cond delay="14000"/>
                            </p:stCondLst>
                            <p:childTnLst>
                              <p:par>
                                <p:cTn id="44" presetID="10" presetClass="entr" presetSubtype="0" fill="hold" nodeType="afterEffect">
                                  <p:stCondLst>
                                    <p:cond delay="25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erson and person smiling for a selfie&#10;&#10;Description automatically generated">
            <a:extLst>
              <a:ext uri="{FF2B5EF4-FFF2-40B4-BE49-F238E27FC236}">
                <a16:creationId xmlns:a16="http://schemas.microsoft.com/office/drawing/2014/main" id="{7242C72E-CFDC-88AD-F7D2-B0D429C3D3B8}"/>
              </a:ext>
            </a:extLst>
          </p:cNvPr>
          <p:cNvPicPr>
            <a:picLocks noChangeAspect="1"/>
          </p:cNvPicPr>
          <p:nvPr/>
        </p:nvPicPr>
        <p:blipFill>
          <a:blip r:embed="rId3"/>
          <a:stretch>
            <a:fillRect/>
          </a:stretch>
        </p:blipFill>
        <p:spPr>
          <a:xfrm>
            <a:off x="6622480" y="1544029"/>
            <a:ext cx="2581840" cy="247821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F2DBCA8F-9AE9-5122-EE15-64F304CC4F64}"/>
              </a:ext>
            </a:extLst>
          </p:cNvPr>
          <p:cNvSpPr txBox="1"/>
          <p:nvPr/>
        </p:nvSpPr>
        <p:spPr>
          <a:xfrm>
            <a:off x="1657543" y="4761558"/>
            <a:ext cx="705678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a:cs typeface="Calibri"/>
              </a:rPr>
              <a:t>I couldn’t have done it without Don.  Selling the property was such a hard decision, but he really helped me to see what I needed to do. The equestrian property was the dream for John and me.  Now my new dream is to be financially stable.</a:t>
            </a:r>
            <a:endParaRPr lang="en-US" sz="2000" dirty="0"/>
          </a:p>
        </p:txBody>
      </p:sp>
      <p:pic>
        <p:nvPicPr>
          <p:cNvPr id="2" name="Picture 3" descr="Two men standing together in front of a red plant&#10;&#10;Description automatically generated">
            <a:extLst>
              <a:ext uri="{FF2B5EF4-FFF2-40B4-BE49-F238E27FC236}">
                <a16:creationId xmlns:a16="http://schemas.microsoft.com/office/drawing/2014/main" id="{EA6CF0ED-5305-3FBC-47D3-946DDD453164}"/>
              </a:ext>
            </a:extLst>
          </p:cNvPr>
          <p:cNvPicPr>
            <a:picLocks noChangeAspect="1"/>
          </p:cNvPicPr>
          <p:nvPr/>
        </p:nvPicPr>
        <p:blipFill rotWithShape="1">
          <a:blip r:embed="rId4"/>
          <a:srcRect b="12319"/>
          <a:stretch/>
        </p:blipFill>
        <p:spPr>
          <a:xfrm>
            <a:off x="3901976" y="1544029"/>
            <a:ext cx="2594810" cy="2478217"/>
          </a:xfrm>
          <a:prstGeom prst="rect">
            <a:avLst/>
          </a:prstGeom>
          <a:ln>
            <a:noFill/>
          </a:ln>
          <a:effectLst>
            <a:outerShdw blurRad="292100" dist="139700" dir="2700000" algn="tl" rotWithShape="0">
              <a:srgbClr val="333333">
                <a:alpha val="65000"/>
              </a:srgbClr>
            </a:outerShdw>
          </a:effectLst>
        </p:spPr>
      </p:pic>
      <p:pic>
        <p:nvPicPr>
          <p:cNvPr id="4" name="Picture 8" descr="A person and person posing for a picture&#10;&#10;Description automatically generated">
            <a:extLst>
              <a:ext uri="{FF2B5EF4-FFF2-40B4-BE49-F238E27FC236}">
                <a16:creationId xmlns:a16="http://schemas.microsoft.com/office/drawing/2014/main" id="{917EC7DC-628B-82B0-C3E8-4919B98ECC35}"/>
              </a:ext>
            </a:extLst>
          </p:cNvPr>
          <p:cNvPicPr>
            <a:picLocks noChangeAspect="1"/>
          </p:cNvPicPr>
          <p:nvPr/>
        </p:nvPicPr>
        <p:blipFill rotWithShape="1">
          <a:blip r:embed="rId5"/>
          <a:srcRect b="11108"/>
          <a:stretch/>
        </p:blipFill>
        <p:spPr>
          <a:xfrm>
            <a:off x="1181473" y="1544029"/>
            <a:ext cx="2594809" cy="2478217"/>
          </a:xfrm>
          <a:prstGeom prst="rect">
            <a:avLst/>
          </a:prstGeom>
          <a:ln>
            <a:noFill/>
          </a:ln>
          <a:effectLst>
            <a:outerShdw blurRad="292100" dist="139700" dir="2700000" algn="tl" rotWithShape="0">
              <a:srgbClr val="333333">
                <a:alpha val="65000"/>
              </a:srgbClr>
            </a:outerShdw>
          </a:effectLst>
        </p:spPr>
      </p:pic>
      <p:pic>
        <p:nvPicPr>
          <p:cNvPr id="5" name="Picture 4" descr="A blue and black sign with white text&#10;&#10;AI-generated content may be incorrect.">
            <a:extLst>
              <a:ext uri="{FF2B5EF4-FFF2-40B4-BE49-F238E27FC236}">
                <a16:creationId xmlns:a16="http://schemas.microsoft.com/office/drawing/2014/main" id="{EDB166FF-1008-4554-B4D6-A0B81A4B4BE9}"/>
              </a:ext>
            </a:extLst>
          </p:cNvPr>
          <p:cNvPicPr>
            <a:picLocks noChangeAspect="1"/>
          </p:cNvPicPr>
          <p:nvPr/>
        </p:nvPicPr>
        <p:blipFill>
          <a:blip r:embed="rId6"/>
          <a:srcRect b="37537"/>
          <a:stretch/>
        </p:blipFill>
        <p:spPr>
          <a:xfrm>
            <a:off x="9523325" y="6264337"/>
            <a:ext cx="2589591" cy="545347"/>
          </a:xfrm>
          <a:prstGeom prst="rect">
            <a:avLst/>
          </a:prstGeom>
        </p:spPr>
      </p:pic>
      <p:pic>
        <p:nvPicPr>
          <p:cNvPr id="11" name="Graphic 4" descr="Open quotation mark with solid fill">
            <a:extLst>
              <a:ext uri="{FF2B5EF4-FFF2-40B4-BE49-F238E27FC236}">
                <a16:creationId xmlns:a16="http://schemas.microsoft.com/office/drawing/2014/main" id="{6B833C2D-4D46-3BB3-4F0B-D1CEA07BFD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2159" y="4402891"/>
            <a:ext cx="914400" cy="914400"/>
          </a:xfrm>
          <a:prstGeom prst="rect">
            <a:avLst/>
          </a:prstGeom>
        </p:spPr>
      </p:pic>
      <p:pic>
        <p:nvPicPr>
          <p:cNvPr id="12" name="Graphic 4" descr="Open quotation mark with solid fill">
            <a:extLst>
              <a:ext uri="{FF2B5EF4-FFF2-40B4-BE49-F238E27FC236}">
                <a16:creationId xmlns:a16="http://schemas.microsoft.com/office/drawing/2014/main" id="{AE9681D6-FE79-D162-53D4-F6D5633E93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5927410" y="5548314"/>
            <a:ext cx="914400" cy="895350"/>
          </a:xfrm>
          <a:prstGeom prst="rect">
            <a:avLst/>
          </a:prstGeom>
        </p:spPr>
      </p:pic>
      <p:sp>
        <p:nvSpPr>
          <p:cNvPr id="13" name="TextBox 12">
            <a:extLst>
              <a:ext uri="{FF2B5EF4-FFF2-40B4-BE49-F238E27FC236}">
                <a16:creationId xmlns:a16="http://schemas.microsoft.com/office/drawing/2014/main" id="{53E649E2-AE1F-EB60-8AA4-71784BC27E48}"/>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Maria’s Story</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14" name="Straight Connector 13">
            <a:extLst>
              <a:ext uri="{FF2B5EF4-FFF2-40B4-BE49-F238E27FC236}">
                <a16:creationId xmlns:a16="http://schemas.microsoft.com/office/drawing/2014/main" id="{13F14E7A-7C36-912C-A3C9-F80EB82E6CA6}"/>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37389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10" presetClass="entr" presetSubtype="0" fill="hold" nodeType="withEffect">
                                  <p:stCondLst>
                                    <p:cond delay="25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25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B34EB2-5BA3-578C-23D6-F6060FF23CE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1189EF-F54C-B080-9E92-107FB6C0703E}"/>
              </a:ext>
            </a:extLst>
          </p:cNvPr>
          <p:cNvPicPr>
            <a:picLocks noChangeAspect="1"/>
          </p:cNvPicPr>
          <p:nvPr/>
        </p:nvPicPr>
        <p:blipFill rotWithShape="1">
          <a:blip r:embed="rId3"/>
          <a:srcRect l="42825" r="42923" b="5320"/>
          <a:stretch/>
        </p:blipFill>
        <p:spPr>
          <a:xfrm>
            <a:off x="996253" y="1619250"/>
            <a:ext cx="3856817" cy="497704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8440938-789F-7629-3362-48755A5A6C85}"/>
              </a:ext>
            </a:extLst>
          </p:cNvPr>
          <p:cNvSpPr txBox="1"/>
          <p:nvPr/>
        </p:nvSpPr>
        <p:spPr>
          <a:xfrm>
            <a:off x="6429375" y="5354784"/>
            <a:ext cx="2142348" cy="369332"/>
          </a:xfrm>
          <a:prstGeom prst="rect">
            <a:avLst/>
          </a:prstGeom>
          <a:noFill/>
        </p:spPr>
        <p:txBody>
          <a:bodyPr wrap="square" lIns="91440" tIns="45720" rIns="91440" bIns="45720" rtlCol="0" anchor="t">
            <a:spAutoFit/>
          </a:bodyPr>
          <a:lstStyle/>
          <a:p>
            <a:pPr algn="ctr"/>
            <a:r>
              <a:rPr lang="en-US" b="1" dirty="0"/>
              <a:t>SCAN THIS CODE</a:t>
            </a:r>
          </a:p>
        </p:txBody>
      </p:sp>
      <p:pic>
        <p:nvPicPr>
          <p:cNvPr id="3" name="Picture 2" descr="A qr code on a white background&#10;&#10;Description automatically generated">
            <a:extLst>
              <a:ext uri="{FF2B5EF4-FFF2-40B4-BE49-F238E27FC236}">
                <a16:creationId xmlns:a16="http://schemas.microsoft.com/office/drawing/2014/main" id="{69981F52-8BCE-9DFB-C904-56BE97C56779}"/>
              </a:ext>
            </a:extLst>
          </p:cNvPr>
          <p:cNvPicPr>
            <a:picLocks noChangeAspect="1"/>
          </p:cNvPicPr>
          <p:nvPr/>
        </p:nvPicPr>
        <p:blipFill rotWithShape="1">
          <a:blip r:embed="rId4"/>
          <a:srcRect b="10606"/>
          <a:stretch/>
        </p:blipFill>
        <p:spPr>
          <a:xfrm>
            <a:off x="6096000" y="2762250"/>
            <a:ext cx="2857500" cy="2554434"/>
          </a:xfrm>
          <a:prstGeom prst="rect">
            <a:avLst/>
          </a:prstGeom>
        </p:spPr>
      </p:pic>
      <p:pic>
        <p:nvPicPr>
          <p:cNvPr id="2" name="Picture 1" descr="A blue and black sign with white text&#10;&#10;AI-generated content may be incorrect.">
            <a:extLst>
              <a:ext uri="{FF2B5EF4-FFF2-40B4-BE49-F238E27FC236}">
                <a16:creationId xmlns:a16="http://schemas.microsoft.com/office/drawing/2014/main" id="{6848504C-2697-FE3B-BAA3-9EF0D5EBE2E0}"/>
              </a:ext>
            </a:extLst>
          </p:cNvPr>
          <p:cNvPicPr>
            <a:picLocks noChangeAspect="1"/>
          </p:cNvPicPr>
          <p:nvPr/>
        </p:nvPicPr>
        <p:blipFill>
          <a:blip r:embed="rId5"/>
          <a:srcRect b="37537"/>
          <a:stretch/>
        </p:blipFill>
        <p:spPr>
          <a:xfrm>
            <a:off x="9523325" y="6264337"/>
            <a:ext cx="2589591" cy="545347"/>
          </a:xfrm>
          <a:prstGeom prst="rect">
            <a:avLst/>
          </a:prstGeom>
        </p:spPr>
      </p:pic>
      <p:sp>
        <p:nvSpPr>
          <p:cNvPr id="7" name="TextBox 6">
            <a:extLst>
              <a:ext uri="{FF2B5EF4-FFF2-40B4-BE49-F238E27FC236}">
                <a16:creationId xmlns:a16="http://schemas.microsoft.com/office/drawing/2014/main" id="{5CC43E18-CB37-2CF1-1AFD-77D2A81EC330}"/>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Resources: Download My Free e-Book</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9" name="Straight Connector 8">
            <a:extLst>
              <a:ext uri="{FF2B5EF4-FFF2-40B4-BE49-F238E27FC236}">
                <a16:creationId xmlns:a16="http://schemas.microsoft.com/office/drawing/2014/main" id="{42566EDA-55E5-CCE7-F783-51593147CFAF}"/>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
        <p:nvSpPr>
          <p:cNvPr id="10" name="Arrow: Right 9">
            <a:extLst>
              <a:ext uri="{FF2B5EF4-FFF2-40B4-BE49-F238E27FC236}">
                <a16:creationId xmlns:a16="http://schemas.microsoft.com/office/drawing/2014/main" id="{12A8AC01-6D0F-6D47-12C5-31FA9E523BC2}"/>
              </a:ext>
            </a:extLst>
          </p:cNvPr>
          <p:cNvSpPr/>
          <p:nvPr/>
        </p:nvSpPr>
        <p:spPr>
          <a:xfrm rot="5400000">
            <a:off x="7037676" y="2082178"/>
            <a:ext cx="1088448" cy="6286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39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1500"/>
                            </p:stCondLst>
                            <p:childTnLst>
                              <p:par>
                                <p:cTn id="24" presetID="3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C901A1-8B4E-7065-9B94-46B6D8C9FCB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C496AFA-4070-0AC0-2CD0-CF32AE81AC4B}"/>
              </a:ext>
            </a:extLst>
          </p:cNvPr>
          <p:cNvPicPr>
            <a:picLocks noChangeAspect="1"/>
          </p:cNvPicPr>
          <p:nvPr/>
        </p:nvPicPr>
        <p:blipFill>
          <a:blip r:embed="rId3"/>
          <a:srcRect l="25376" t="15310" r="21644" b="11774"/>
          <a:stretch/>
        </p:blipFill>
        <p:spPr>
          <a:xfrm>
            <a:off x="-209551" y="1226801"/>
            <a:ext cx="5629663" cy="529716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329189C-AC63-D58E-15E3-156A18D99FB5}"/>
              </a:ext>
            </a:extLst>
          </p:cNvPr>
          <p:cNvSpPr txBox="1"/>
          <p:nvPr/>
        </p:nvSpPr>
        <p:spPr>
          <a:xfrm>
            <a:off x="6438900" y="5389299"/>
            <a:ext cx="2142348" cy="369332"/>
          </a:xfrm>
          <a:prstGeom prst="rect">
            <a:avLst/>
          </a:prstGeom>
          <a:noFill/>
        </p:spPr>
        <p:txBody>
          <a:bodyPr wrap="square" lIns="91440" tIns="45720" rIns="91440" bIns="45720" rtlCol="0" anchor="t">
            <a:spAutoFit/>
          </a:bodyPr>
          <a:lstStyle/>
          <a:p>
            <a:pPr algn="ctr"/>
            <a:r>
              <a:rPr lang="en-US" b="1" dirty="0"/>
              <a:t>SCAN THIS CODE</a:t>
            </a:r>
          </a:p>
        </p:txBody>
      </p:sp>
      <p:pic>
        <p:nvPicPr>
          <p:cNvPr id="2" name="Picture 1" descr="A blue and black sign with white text&#10;&#10;AI-generated content may be incorrect.">
            <a:extLst>
              <a:ext uri="{FF2B5EF4-FFF2-40B4-BE49-F238E27FC236}">
                <a16:creationId xmlns:a16="http://schemas.microsoft.com/office/drawing/2014/main" id="{5784DC76-042E-6116-16FA-351B71F58C82}"/>
              </a:ext>
            </a:extLst>
          </p:cNvPr>
          <p:cNvPicPr>
            <a:picLocks noChangeAspect="1"/>
          </p:cNvPicPr>
          <p:nvPr/>
        </p:nvPicPr>
        <p:blipFill>
          <a:blip r:embed="rId4"/>
          <a:srcRect b="37537"/>
          <a:stretch/>
        </p:blipFill>
        <p:spPr>
          <a:xfrm>
            <a:off x="9523325" y="6264337"/>
            <a:ext cx="2589591" cy="545347"/>
          </a:xfrm>
          <a:prstGeom prst="rect">
            <a:avLst/>
          </a:prstGeom>
        </p:spPr>
      </p:pic>
      <p:sp>
        <p:nvSpPr>
          <p:cNvPr id="7" name="TextBox 6">
            <a:extLst>
              <a:ext uri="{FF2B5EF4-FFF2-40B4-BE49-F238E27FC236}">
                <a16:creationId xmlns:a16="http://schemas.microsoft.com/office/drawing/2014/main" id="{F48FEC2C-A4E5-135E-E632-9EF6BDFE75DC}"/>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Resources: Purchase the Guidebook</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9" name="Straight Connector 8">
            <a:extLst>
              <a:ext uri="{FF2B5EF4-FFF2-40B4-BE49-F238E27FC236}">
                <a16:creationId xmlns:a16="http://schemas.microsoft.com/office/drawing/2014/main" id="{A0284E36-B1B5-980E-3597-53AF72AB850F}"/>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
        <p:nvSpPr>
          <p:cNvPr id="10" name="Arrow: Right 9">
            <a:extLst>
              <a:ext uri="{FF2B5EF4-FFF2-40B4-BE49-F238E27FC236}">
                <a16:creationId xmlns:a16="http://schemas.microsoft.com/office/drawing/2014/main" id="{862C4196-E52B-480E-446C-0BBD07ABACA3}"/>
              </a:ext>
            </a:extLst>
          </p:cNvPr>
          <p:cNvSpPr/>
          <p:nvPr/>
        </p:nvSpPr>
        <p:spPr>
          <a:xfrm rot="5400000">
            <a:off x="7037676" y="2082178"/>
            <a:ext cx="1088448" cy="6286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qr code with a white background&#10;&#10;AI-generated content may be incorrect.">
            <a:extLst>
              <a:ext uri="{FF2B5EF4-FFF2-40B4-BE49-F238E27FC236}">
                <a16:creationId xmlns:a16="http://schemas.microsoft.com/office/drawing/2014/main" id="{BF161C5D-2663-2540-6992-0339AFACBB1A}"/>
              </a:ext>
            </a:extLst>
          </p:cNvPr>
          <p:cNvPicPr>
            <a:picLocks noChangeAspect="1"/>
          </p:cNvPicPr>
          <p:nvPr/>
        </p:nvPicPr>
        <p:blipFill>
          <a:blip r:embed="rId5"/>
          <a:srcRect l="9302" t="7667" r="7309" b="8333"/>
          <a:stretch/>
        </p:blipFill>
        <p:spPr>
          <a:xfrm>
            <a:off x="6324211" y="2990850"/>
            <a:ext cx="2390775" cy="2400300"/>
          </a:xfrm>
          <a:prstGeom prst="rect">
            <a:avLst/>
          </a:prstGeom>
        </p:spPr>
      </p:pic>
      <p:pic>
        <p:nvPicPr>
          <p:cNvPr id="2052" name="Picture 4" descr="Amazon Logo PNG Image - PurePNG | Free transparent CC0 PNG Image Library">
            <a:extLst>
              <a:ext uri="{FF2B5EF4-FFF2-40B4-BE49-F238E27FC236}">
                <a16:creationId xmlns:a16="http://schemas.microsoft.com/office/drawing/2014/main" id="{DBEC950A-F87C-CDB4-E057-3E3808FC7E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028" t="34180" r="17769" b="29256"/>
          <a:stretch/>
        </p:blipFill>
        <p:spPr bwMode="auto">
          <a:xfrm>
            <a:off x="3055514" y="5497765"/>
            <a:ext cx="2667390" cy="1088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654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1250"/>
                            </p:stCondLst>
                            <p:childTnLst>
                              <p:par>
                                <p:cTn id="17" presetID="10" presetClass="entr" presetSubtype="0"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par>
                          <p:cTn id="20" fill="hold">
                            <p:stCondLst>
                              <p:cond delay="175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25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2750"/>
                            </p:stCondLst>
                            <p:childTnLst>
                              <p:par>
                                <p:cTn id="29" presetID="31"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7D9433-4483-7E4F-D0F6-BFAA8227067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118779C-2800-C2F6-AE75-938F7301AE6B}"/>
              </a:ext>
            </a:extLst>
          </p:cNvPr>
          <p:cNvSpPr txBox="1"/>
          <p:nvPr/>
        </p:nvSpPr>
        <p:spPr>
          <a:xfrm>
            <a:off x="7380977" y="5322624"/>
            <a:ext cx="2142348" cy="369332"/>
          </a:xfrm>
          <a:prstGeom prst="rect">
            <a:avLst/>
          </a:prstGeom>
          <a:noFill/>
        </p:spPr>
        <p:txBody>
          <a:bodyPr wrap="square" lIns="91440" tIns="45720" rIns="91440" bIns="45720" rtlCol="0" anchor="t">
            <a:spAutoFit/>
          </a:bodyPr>
          <a:lstStyle/>
          <a:p>
            <a:pPr algn="ctr"/>
            <a:r>
              <a:rPr lang="en-US" b="1" dirty="0"/>
              <a:t>SCAN THIS CODE</a:t>
            </a:r>
          </a:p>
        </p:txBody>
      </p:sp>
      <p:pic>
        <p:nvPicPr>
          <p:cNvPr id="2" name="Picture 1" descr="A blue and black sign with white text&#10;&#10;AI-generated content may be incorrect.">
            <a:extLst>
              <a:ext uri="{FF2B5EF4-FFF2-40B4-BE49-F238E27FC236}">
                <a16:creationId xmlns:a16="http://schemas.microsoft.com/office/drawing/2014/main" id="{99215FB8-951A-5EB0-DA2E-51BB3F284829}"/>
              </a:ext>
            </a:extLst>
          </p:cNvPr>
          <p:cNvPicPr>
            <a:picLocks noChangeAspect="1"/>
          </p:cNvPicPr>
          <p:nvPr/>
        </p:nvPicPr>
        <p:blipFill>
          <a:blip r:embed="rId3"/>
          <a:srcRect b="37537"/>
          <a:stretch/>
        </p:blipFill>
        <p:spPr>
          <a:xfrm>
            <a:off x="9523325" y="6264337"/>
            <a:ext cx="2589591" cy="545347"/>
          </a:xfrm>
          <a:prstGeom prst="rect">
            <a:avLst/>
          </a:prstGeom>
        </p:spPr>
      </p:pic>
      <p:sp>
        <p:nvSpPr>
          <p:cNvPr id="7" name="TextBox 6">
            <a:extLst>
              <a:ext uri="{FF2B5EF4-FFF2-40B4-BE49-F238E27FC236}">
                <a16:creationId xmlns:a16="http://schemas.microsoft.com/office/drawing/2014/main" id="{D9F9F091-2DAA-9338-50B6-F58DD1A24360}"/>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Resources: WidowWise University</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9" name="Straight Connector 8">
            <a:extLst>
              <a:ext uri="{FF2B5EF4-FFF2-40B4-BE49-F238E27FC236}">
                <a16:creationId xmlns:a16="http://schemas.microsoft.com/office/drawing/2014/main" id="{BC24194D-7D14-B4B7-B378-1FF02104F2BB}"/>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pic>
        <p:nvPicPr>
          <p:cNvPr id="8" name="Picture 7">
            <a:extLst>
              <a:ext uri="{FF2B5EF4-FFF2-40B4-BE49-F238E27FC236}">
                <a16:creationId xmlns:a16="http://schemas.microsoft.com/office/drawing/2014/main" id="{01D65A41-2B2C-E47E-898A-352C3C186D04}"/>
              </a:ext>
            </a:extLst>
          </p:cNvPr>
          <p:cNvPicPr>
            <a:picLocks noChangeAspect="1"/>
          </p:cNvPicPr>
          <p:nvPr/>
        </p:nvPicPr>
        <p:blipFill>
          <a:blip r:embed="rId4"/>
          <a:srcRect l="4145" t="5676" r="6601" b="5832"/>
          <a:stretch/>
        </p:blipFill>
        <p:spPr>
          <a:xfrm>
            <a:off x="7217659" y="2964114"/>
            <a:ext cx="2468984" cy="2447926"/>
          </a:xfrm>
          <a:prstGeom prst="rect">
            <a:avLst/>
          </a:prstGeom>
        </p:spPr>
      </p:pic>
      <p:pic>
        <p:nvPicPr>
          <p:cNvPr id="5" name="Picture 4">
            <a:extLst>
              <a:ext uri="{FF2B5EF4-FFF2-40B4-BE49-F238E27FC236}">
                <a16:creationId xmlns:a16="http://schemas.microsoft.com/office/drawing/2014/main" id="{FA9F736A-DA22-ED98-BE22-2F93A32D1501}"/>
              </a:ext>
            </a:extLst>
          </p:cNvPr>
          <p:cNvPicPr>
            <a:picLocks noChangeAspect="1"/>
          </p:cNvPicPr>
          <p:nvPr/>
        </p:nvPicPr>
        <p:blipFill>
          <a:blip r:embed="rId5"/>
          <a:stretch>
            <a:fillRect/>
          </a:stretch>
        </p:blipFill>
        <p:spPr>
          <a:xfrm>
            <a:off x="614535" y="1614287"/>
            <a:ext cx="6063483" cy="3714951"/>
          </a:xfrm>
          <a:prstGeom prst="rect">
            <a:avLst/>
          </a:prstGeom>
        </p:spPr>
      </p:pic>
      <p:sp>
        <p:nvSpPr>
          <p:cNvPr id="14" name="Arrow: Right 13">
            <a:extLst>
              <a:ext uri="{FF2B5EF4-FFF2-40B4-BE49-F238E27FC236}">
                <a16:creationId xmlns:a16="http://schemas.microsoft.com/office/drawing/2014/main" id="{E7F7562C-E70C-09B4-47E0-642225C53586}"/>
              </a:ext>
            </a:extLst>
          </p:cNvPr>
          <p:cNvSpPr/>
          <p:nvPr/>
        </p:nvSpPr>
        <p:spPr>
          <a:xfrm rot="5400000">
            <a:off x="7907927" y="1958353"/>
            <a:ext cx="1088448" cy="6286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355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034095-9B15-631B-19FB-0D593A4B404A}"/>
            </a:ext>
          </a:extLst>
        </p:cNvPr>
        <p:cNvGrpSpPr/>
        <p:nvPr/>
      </p:nvGrpSpPr>
      <p:grpSpPr>
        <a:xfrm>
          <a:off x="0" y="0"/>
          <a:ext cx="0" cy="0"/>
          <a:chOff x="0" y="0"/>
          <a:chExt cx="0" cy="0"/>
        </a:xfrm>
      </p:grpSpPr>
      <p:pic>
        <p:nvPicPr>
          <p:cNvPr id="2" name="Picture 1" descr="A blue and black sign with white text&#10;&#10;AI-generated content may be incorrect.">
            <a:extLst>
              <a:ext uri="{FF2B5EF4-FFF2-40B4-BE49-F238E27FC236}">
                <a16:creationId xmlns:a16="http://schemas.microsoft.com/office/drawing/2014/main" id="{D4481002-E725-9625-E012-CBAA703F91D6}"/>
              </a:ext>
            </a:extLst>
          </p:cNvPr>
          <p:cNvPicPr>
            <a:picLocks noChangeAspect="1"/>
          </p:cNvPicPr>
          <p:nvPr/>
        </p:nvPicPr>
        <p:blipFill>
          <a:blip r:embed="rId3"/>
          <a:srcRect b="37537"/>
          <a:stretch/>
        </p:blipFill>
        <p:spPr>
          <a:xfrm>
            <a:off x="9523325" y="6264337"/>
            <a:ext cx="2589591" cy="545347"/>
          </a:xfrm>
          <a:prstGeom prst="rect">
            <a:avLst/>
          </a:prstGeom>
        </p:spPr>
      </p:pic>
      <p:sp>
        <p:nvSpPr>
          <p:cNvPr id="7" name="TextBox 6">
            <a:extLst>
              <a:ext uri="{FF2B5EF4-FFF2-40B4-BE49-F238E27FC236}">
                <a16:creationId xmlns:a16="http://schemas.microsoft.com/office/drawing/2014/main" id="{3F64EDEF-904F-9FA0-474D-173D5E1EFE49}"/>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Pro Bono Financial Planning for Widows</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9" name="Straight Connector 8">
            <a:extLst>
              <a:ext uri="{FF2B5EF4-FFF2-40B4-BE49-F238E27FC236}">
                <a16:creationId xmlns:a16="http://schemas.microsoft.com/office/drawing/2014/main" id="{1114C573-1659-AF32-66B0-C94D2B93E6C1}"/>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pic>
        <p:nvPicPr>
          <p:cNvPr id="12" name="Picture 11">
            <a:extLst>
              <a:ext uri="{FF2B5EF4-FFF2-40B4-BE49-F238E27FC236}">
                <a16:creationId xmlns:a16="http://schemas.microsoft.com/office/drawing/2014/main" id="{0E4BBE18-44D0-ED25-E20B-F7BED5D38021}"/>
              </a:ext>
            </a:extLst>
          </p:cNvPr>
          <p:cNvPicPr>
            <a:picLocks noChangeAspect="1"/>
          </p:cNvPicPr>
          <p:nvPr/>
        </p:nvPicPr>
        <p:blipFill>
          <a:blip r:embed="rId4"/>
          <a:stretch>
            <a:fillRect/>
          </a:stretch>
        </p:blipFill>
        <p:spPr>
          <a:xfrm>
            <a:off x="1004401" y="1608308"/>
            <a:ext cx="6768000" cy="5041376"/>
          </a:xfrm>
          <a:prstGeom prst="rect">
            <a:avLst/>
          </a:prstGeom>
        </p:spPr>
      </p:pic>
    </p:spTree>
    <p:extLst>
      <p:ext uri="{BB962C8B-B14F-4D97-AF65-F5344CB8AC3E}">
        <p14:creationId xmlns:p14="http://schemas.microsoft.com/office/powerpoint/2010/main" val="2869185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480493-3399-45B4-0C23-A97C6835594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9D5556-DAD9-4577-BB92-9EA216D24D76}"/>
              </a:ext>
            </a:extLst>
          </p:cNvPr>
          <p:cNvSpPr txBox="1"/>
          <p:nvPr/>
        </p:nvSpPr>
        <p:spPr>
          <a:xfrm>
            <a:off x="7380977" y="5322624"/>
            <a:ext cx="2142348" cy="369332"/>
          </a:xfrm>
          <a:prstGeom prst="rect">
            <a:avLst/>
          </a:prstGeom>
          <a:noFill/>
        </p:spPr>
        <p:txBody>
          <a:bodyPr wrap="square" lIns="91440" tIns="45720" rIns="91440" bIns="45720" rtlCol="0" anchor="t">
            <a:spAutoFit/>
          </a:bodyPr>
          <a:lstStyle/>
          <a:p>
            <a:pPr algn="ctr"/>
            <a:r>
              <a:rPr lang="en-US" b="1" dirty="0"/>
              <a:t>SCAN THIS CODE</a:t>
            </a:r>
          </a:p>
        </p:txBody>
      </p:sp>
      <p:pic>
        <p:nvPicPr>
          <p:cNvPr id="2" name="Picture 1" descr="A blue and black sign with white text&#10;&#10;AI-generated content may be incorrect.">
            <a:extLst>
              <a:ext uri="{FF2B5EF4-FFF2-40B4-BE49-F238E27FC236}">
                <a16:creationId xmlns:a16="http://schemas.microsoft.com/office/drawing/2014/main" id="{87DFA459-9976-0350-81AC-0E419F973E34}"/>
              </a:ext>
            </a:extLst>
          </p:cNvPr>
          <p:cNvPicPr>
            <a:picLocks noChangeAspect="1"/>
          </p:cNvPicPr>
          <p:nvPr/>
        </p:nvPicPr>
        <p:blipFill>
          <a:blip r:embed="rId3"/>
          <a:srcRect b="37537"/>
          <a:stretch/>
        </p:blipFill>
        <p:spPr>
          <a:xfrm>
            <a:off x="9523325" y="6264337"/>
            <a:ext cx="2589591" cy="545347"/>
          </a:xfrm>
          <a:prstGeom prst="rect">
            <a:avLst/>
          </a:prstGeom>
        </p:spPr>
      </p:pic>
      <p:sp>
        <p:nvSpPr>
          <p:cNvPr id="7" name="TextBox 6">
            <a:extLst>
              <a:ext uri="{FF2B5EF4-FFF2-40B4-BE49-F238E27FC236}">
                <a16:creationId xmlns:a16="http://schemas.microsoft.com/office/drawing/2014/main" id="{AE2D410D-E939-3B9E-A02F-B593D756B221}"/>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Resources: Become a Volunteer Coach</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9" name="Straight Connector 8">
            <a:extLst>
              <a:ext uri="{FF2B5EF4-FFF2-40B4-BE49-F238E27FC236}">
                <a16:creationId xmlns:a16="http://schemas.microsoft.com/office/drawing/2014/main" id="{108E67B2-D39D-3ED5-A414-0D68FA2DFFBD}"/>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pic>
        <p:nvPicPr>
          <p:cNvPr id="5" name="Picture 4">
            <a:extLst>
              <a:ext uri="{FF2B5EF4-FFF2-40B4-BE49-F238E27FC236}">
                <a16:creationId xmlns:a16="http://schemas.microsoft.com/office/drawing/2014/main" id="{E559E67F-83EE-5D4A-E1D0-B33372A1F7B2}"/>
              </a:ext>
            </a:extLst>
          </p:cNvPr>
          <p:cNvPicPr>
            <a:picLocks noChangeAspect="1"/>
          </p:cNvPicPr>
          <p:nvPr/>
        </p:nvPicPr>
        <p:blipFill>
          <a:blip r:embed="rId4"/>
          <a:srcRect/>
          <a:stretch/>
        </p:blipFill>
        <p:spPr>
          <a:xfrm>
            <a:off x="2168187" y="4332546"/>
            <a:ext cx="3214720" cy="2137789"/>
          </a:xfrm>
          <a:prstGeom prst="rect">
            <a:avLst/>
          </a:prstGeom>
          <a:ln>
            <a:noFill/>
          </a:ln>
          <a:effectLst>
            <a:outerShdw blurRad="292100" dist="139700" dir="2700000" algn="tl" rotWithShape="0">
              <a:srgbClr val="333333">
                <a:alpha val="65000"/>
              </a:srgbClr>
            </a:outerShdw>
          </a:effectLst>
        </p:spPr>
      </p:pic>
      <p:sp>
        <p:nvSpPr>
          <p:cNvPr id="14" name="Arrow: Right 13">
            <a:extLst>
              <a:ext uri="{FF2B5EF4-FFF2-40B4-BE49-F238E27FC236}">
                <a16:creationId xmlns:a16="http://schemas.microsoft.com/office/drawing/2014/main" id="{B901BF79-359C-8B6E-60E9-6D4855DE7C5D}"/>
              </a:ext>
            </a:extLst>
          </p:cNvPr>
          <p:cNvSpPr/>
          <p:nvPr/>
        </p:nvSpPr>
        <p:spPr>
          <a:xfrm rot="5400000">
            <a:off x="7907927" y="1958353"/>
            <a:ext cx="1088448" cy="6286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qr code on a white background&#10;&#10;Description automatically generated">
            <a:extLst>
              <a:ext uri="{FF2B5EF4-FFF2-40B4-BE49-F238E27FC236}">
                <a16:creationId xmlns:a16="http://schemas.microsoft.com/office/drawing/2014/main" id="{FAD8C843-30D5-0B29-6317-3A3CEEE70510}"/>
              </a:ext>
            </a:extLst>
          </p:cNvPr>
          <p:cNvPicPr>
            <a:picLocks noChangeAspect="1"/>
          </p:cNvPicPr>
          <p:nvPr/>
        </p:nvPicPr>
        <p:blipFill rotWithShape="1">
          <a:blip r:embed="rId5"/>
          <a:srcRect l="5665" t="7411" r="7411" b="7256"/>
          <a:stretch/>
        </p:blipFill>
        <p:spPr>
          <a:xfrm>
            <a:off x="7181850" y="2884223"/>
            <a:ext cx="2431142" cy="2386667"/>
          </a:xfrm>
          <a:prstGeom prst="rect">
            <a:avLst/>
          </a:prstGeom>
        </p:spPr>
      </p:pic>
      <p:sp>
        <p:nvSpPr>
          <p:cNvPr id="4" name="TextBox 3">
            <a:extLst>
              <a:ext uri="{FF2B5EF4-FFF2-40B4-BE49-F238E27FC236}">
                <a16:creationId xmlns:a16="http://schemas.microsoft.com/office/drawing/2014/main" id="{4E8AC341-095F-0151-4F35-0B477379799B}"/>
              </a:ext>
            </a:extLst>
          </p:cNvPr>
          <p:cNvSpPr txBox="1"/>
          <p:nvPr/>
        </p:nvSpPr>
        <p:spPr>
          <a:xfrm>
            <a:off x="612494" y="1598454"/>
            <a:ext cx="6159782" cy="2800767"/>
          </a:xfrm>
          <a:prstGeom prst="rect">
            <a:avLst/>
          </a:prstGeom>
          <a:noFill/>
        </p:spPr>
        <p:txBody>
          <a:bodyPr wrap="square" lIns="91440" tIns="45720" rIns="91440" bIns="45720" rtlCol="0" anchor="t">
            <a:spAutoFit/>
          </a:bodyPr>
          <a:lstStyle/>
          <a:p>
            <a:pPr marL="457200" indent="-365760" defTabSz="465887">
              <a:spcBef>
                <a:spcPts val="600"/>
              </a:spcBef>
              <a:buClr>
                <a:schemeClr val="accent4"/>
              </a:buClr>
              <a:buSzPct val="100000"/>
              <a:buFont typeface="Wingdings" panose="05000000000000000000" pitchFamily="2" charset="2"/>
              <a:buChar char="Ø"/>
              <a:defRPr/>
            </a:pPr>
            <a:r>
              <a:rPr lang="en-US" altLang="en-US" dirty="0">
                <a:latin typeface="Arial" panose="020B0604020202020204" pitchFamily="34" charset="0"/>
              </a:rPr>
              <a:t>Make a meaningful difference in widows' lives using your financial expertise </a:t>
            </a:r>
          </a:p>
          <a:p>
            <a:pPr marL="457200" indent="-365760" defTabSz="465887">
              <a:spcBef>
                <a:spcPts val="600"/>
              </a:spcBef>
              <a:buClr>
                <a:schemeClr val="accent4"/>
              </a:buClr>
              <a:buSzPct val="100000"/>
              <a:buFont typeface="Wingdings" panose="05000000000000000000" pitchFamily="2" charset="2"/>
              <a:buChar char="Ø"/>
              <a:defRPr/>
            </a:pPr>
            <a:r>
              <a:rPr lang="en-US" altLang="en-US" dirty="0">
                <a:latin typeface="Arial" panose="020B0604020202020204" pitchFamily="34" charset="0"/>
              </a:rPr>
              <a:t>Receive specialized training plus </a:t>
            </a:r>
            <a:r>
              <a:rPr lang="en-US" altLang="en-US" b="1" dirty="0">
                <a:latin typeface="Arial" panose="020B0604020202020204" pitchFamily="34" charset="0"/>
              </a:rPr>
              <a:t>four hours of Continuing Education credit</a:t>
            </a:r>
            <a:r>
              <a:rPr lang="en-US" altLang="en-US" dirty="0">
                <a:latin typeface="Arial" panose="020B0604020202020204" pitchFamily="34" charset="0"/>
              </a:rPr>
              <a:t> </a:t>
            </a:r>
          </a:p>
          <a:p>
            <a:pPr marL="457200" indent="-365760" defTabSz="465887">
              <a:spcBef>
                <a:spcPts val="600"/>
              </a:spcBef>
              <a:buClr>
                <a:schemeClr val="accent4"/>
              </a:buClr>
              <a:buSzPct val="100000"/>
              <a:buFont typeface="Wingdings" panose="05000000000000000000" pitchFamily="2" charset="2"/>
              <a:buChar char="Ø"/>
              <a:defRPr/>
            </a:pPr>
            <a:r>
              <a:rPr lang="en-US" altLang="en-US" dirty="0">
                <a:latin typeface="Arial" panose="020B0604020202020204" pitchFamily="34" charset="0"/>
              </a:rPr>
              <a:t>Gain exclusive access to WidowWise University and all proprietary coaching materials </a:t>
            </a:r>
          </a:p>
          <a:p>
            <a:pPr marL="457200" indent="-365760" defTabSz="465887">
              <a:spcBef>
                <a:spcPts val="600"/>
              </a:spcBef>
              <a:buClr>
                <a:schemeClr val="accent4"/>
              </a:buClr>
              <a:buSzPct val="100000"/>
              <a:buFont typeface="Wingdings" panose="05000000000000000000" pitchFamily="2" charset="2"/>
              <a:buChar char="Ø"/>
              <a:defRPr/>
            </a:pPr>
            <a:r>
              <a:rPr lang="en-US" altLang="en-US" dirty="0">
                <a:latin typeface="Arial" panose="020B0604020202020204" pitchFamily="34" charset="0"/>
              </a:rPr>
              <a:t>Join our growing network of over 100 dedicated CFP</a:t>
            </a:r>
            <a:r>
              <a:rPr lang="en-US" dirty="0"/>
              <a:t>®</a:t>
            </a:r>
            <a:r>
              <a:rPr lang="en-US" altLang="en-US" dirty="0">
                <a:latin typeface="Arial" panose="020B0604020202020204" pitchFamily="34" charset="0"/>
              </a:rPr>
              <a:t> coaches </a:t>
            </a:r>
          </a:p>
          <a:p>
            <a:pPr marL="457200" indent="-365760" defTabSz="465887">
              <a:spcBef>
                <a:spcPts val="600"/>
              </a:spcBef>
              <a:buClr>
                <a:schemeClr val="accent4"/>
              </a:buClr>
              <a:buSzPct val="100000"/>
              <a:buFont typeface="Wingdings" panose="05000000000000000000" pitchFamily="2" charset="2"/>
              <a:buChar char="Ø"/>
              <a:defRPr/>
            </a:pPr>
            <a:endParaRPr lang="en-US" baseline="30000" dirty="0">
              <a:ea typeface="Cambria"/>
              <a:cs typeface="Calibri"/>
            </a:endParaRPr>
          </a:p>
        </p:txBody>
      </p:sp>
    </p:spTree>
    <p:extLst>
      <p:ext uri="{BB962C8B-B14F-4D97-AF65-F5344CB8AC3E}">
        <p14:creationId xmlns:p14="http://schemas.microsoft.com/office/powerpoint/2010/main" val="1445832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ntr" presetSubtype="0" fill="hold" nodeType="afterEffect">
                                  <p:stCondLst>
                                    <p:cond delay="10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100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par>
                          <p:cTn id="20" fill="hold">
                            <p:stCondLst>
                              <p:cond delay="3500"/>
                            </p:stCondLst>
                            <p:childTnLst>
                              <p:par>
                                <p:cTn id="21" presetID="10" presetClass="entr" presetSubtype="0" fill="hold" nodeType="afterEffect">
                                  <p:stCondLst>
                                    <p:cond delay="100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par>
                          <p:cTn id="24" fill="hold">
                            <p:stCondLst>
                              <p:cond delay="5000"/>
                            </p:stCondLst>
                            <p:childTnLst>
                              <p:par>
                                <p:cTn id="25" presetID="10" presetClass="entr" presetSubtype="0" fill="hold" nodeType="afterEffect">
                                  <p:stCondLst>
                                    <p:cond delay="100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par>
                                <p:cTn id="28" presetID="42" presetClass="entr" presetSubtype="0" fill="hold" nodeType="withEffect">
                                  <p:stCondLst>
                                    <p:cond delay="10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700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par>
                          <p:cTn id="37" fill="hold">
                            <p:stCondLst>
                              <p:cond delay="75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par>
                          <p:cTn id="41" fill="hold">
                            <p:stCondLst>
                              <p:cond delay="8000"/>
                            </p:stCondLst>
                            <p:childTnLst>
                              <p:par>
                                <p:cTn id="42" presetID="31"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B9243-3825-78D4-BC64-7FAC30DF70C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478981-4034-60B8-D57C-698D1C1EFC4F}"/>
              </a:ext>
            </a:extLst>
          </p:cNvPr>
          <p:cNvSpPr/>
          <p:nvPr/>
        </p:nvSpPr>
        <p:spPr>
          <a:xfrm>
            <a:off x="1651885" y="1974383"/>
            <a:ext cx="6835135" cy="2985433"/>
          </a:xfrm>
          <a:prstGeom prst="rect">
            <a:avLst/>
          </a:prstGeom>
        </p:spPr>
        <p:txBody>
          <a:bodyPr wrap="square">
            <a:spAutoFit/>
          </a:bodyPr>
          <a:lstStyle/>
          <a:p>
            <a:pPr algn="ctr"/>
            <a:r>
              <a:rPr lang="en-US" sz="2800" dirty="0">
                <a:solidFill>
                  <a:srgbClr val="060644"/>
                </a:solidFill>
              </a:rPr>
              <a:t>THE PURPOSE OF</a:t>
            </a:r>
          </a:p>
          <a:p>
            <a:pPr algn="ctr"/>
            <a:r>
              <a:rPr lang="en-US" sz="2800" dirty="0">
                <a:solidFill>
                  <a:srgbClr val="060644"/>
                </a:solidFill>
              </a:rPr>
              <a:t>HUMAN LIFE IS TO</a:t>
            </a:r>
          </a:p>
          <a:p>
            <a:pPr algn="ctr"/>
            <a:r>
              <a:rPr lang="en-US" sz="2800" dirty="0">
                <a:solidFill>
                  <a:srgbClr val="060644"/>
                </a:solidFill>
              </a:rPr>
              <a:t>SERVE AND TO SHOW</a:t>
            </a:r>
          </a:p>
          <a:p>
            <a:pPr algn="ctr"/>
            <a:r>
              <a:rPr lang="en-US" sz="2800" dirty="0">
                <a:solidFill>
                  <a:srgbClr val="060644"/>
                </a:solidFill>
              </a:rPr>
              <a:t>COMPASSION AND THE</a:t>
            </a:r>
          </a:p>
          <a:p>
            <a:pPr algn="ctr"/>
            <a:r>
              <a:rPr lang="en-US" sz="2800" dirty="0">
                <a:solidFill>
                  <a:srgbClr val="060644"/>
                </a:solidFill>
              </a:rPr>
              <a:t>WILL TO HELP OTHERS.</a:t>
            </a:r>
          </a:p>
          <a:p>
            <a:pPr algn="ctr"/>
            <a:endParaRPr lang="en-US" sz="2800" dirty="0">
              <a:solidFill>
                <a:srgbClr val="060644"/>
              </a:solidFill>
            </a:endParaRPr>
          </a:p>
          <a:p>
            <a:pPr algn="ctr"/>
            <a:r>
              <a:rPr lang="pt-BR" sz="2000" dirty="0">
                <a:solidFill>
                  <a:srgbClr val="060644"/>
                </a:solidFill>
              </a:rPr>
              <a:t>– A l b e r t   S c h w e i t z e r</a:t>
            </a:r>
            <a:endParaRPr lang="en-US" sz="2000" dirty="0"/>
          </a:p>
        </p:txBody>
      </p:sp>
      <p:pic>
        <p:nvPicPr>
          <p:cNvPr id="8" name="Picture 7" descr="A blue and black sign with white text&#10;&#10;AI-generated content may be incorrect.">
            <a:extLst>
              <a:ext uri="{FF2B5EF4-FFF2-40B4-BE49-F238E27FC236}">
                <a16:creationId xmlns:a16="http://schemas.microsoft.com/office/drawing/2014/main" id="{1377C6A0-0F7E-2EE9-CAB5-B60D6BA7C9F7}"/>
              </a:ext>
            </a:extLst>
          </p:cNvPr>
          <p:cNvPicPr>
            <a:picLocks noChangeAspect="1"/>
          </p:cNvPicPr>
          <p:nvPr/>
        </p:nvPicPr>
        <p:blipFill>
          <a:blip r:embed="rId3"/>
          <a:srcRect b="37537"/>
          <a:stretch/>
        </p:blipFill>
        <p:spPr>
          <a:xfrm>
            <a:off x="9523325" y="6264337"/>
            <a:ext cx="2589591" cy="545347"/>
          </a:xfrm>
          <a:prstGeom prst="rect">
            <a:avLst/>
          </a:prstGeom>
        </p:spPr>
      </p:pic>
      <p:sp>
        <p:nvSpPr>
          <p:cNvPr id="4" name="TextBox 3">
            <a:extLst>
              <a:ext uri="{FF2B5EF4-FFF2-40B4-BE49-F238E27FC236}">
                <a16:creationId xmlns:a16="http://schemas.microsoft.com/office/drawing/2014/main" id="{04CD1BEC-8611-5CC5-FAE8-67F21E45C4CE}"/>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Questions</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9" name="Straight Connector 8">
            <a:extLst>
              <a:ext uri="{FF2B5EF4-FFF2-40B4-BE49-F238E27FC236}">
                <a16:creationId xmlns:a16="http://schemas.microsoft.com/office/drawing/2014/main" id="{865660B5-BFF1-AC79-6A44-119B2EA64610}"/>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
        <p:nvSpPr>
          <p:cNvPr id="10" name="TextBox 9">
            <a:extLst>
              <a:ext uri="{FF2B5EF4-FFF2-40B4-BE49-F238E27FC236}">
                <a16:creationId xmlns:a16="http://schemas.microsoft.com/office/drawing/2014/main" id="{858AE036-3B06-8CA8-02FA-11F258A5BDE4}"/>
              </a:ext>
            </a:extLst>
          </p:cNvPr>
          <p:cNvSpPr txBox="1"/>
          <p:nvPr/>
        </p:nvSpPr>
        <p:spPr>
          <a:xfrm>
            <a:off x="1754752" y="5553073"/>
            <a:ext cx="6629400" cy="1015663"/>
          </a:xfrm>
          <a:prstGeom prst="rect">
            <a:avLst/>
          </a:prstGeom>
          <a:noFill/>
        </p:spPr>
        <p:txBody>
          <a:bodyPr wrap="square" rtlCol="0">
            <a:spAutoFit/>
          </a:bodyPr>
          <a:lstStyle/>
          <a:p>
            <a:pPr algn="ctr"/>
            <a:r>
              <a:rPr lang="en-US" sz="2400" dirty="0"/>
              <a:t>Thank You</a:t>
            </a:r>
          </a:p>
          <a:p>
            <a:pPr algn="ctr"/>
            <a:r>
              <a:rPr lang="en-US" dirty="0">
                <a:hlinkClick r:id="rId4"/>
              </a:rPr>
              <a:t>www.wingsforwidows.org</a:t>
            </a:r>
            <a:endParaRPr lang="en-US" dirty="0"/>
          </a:p>
          <a:p>
            <a:pPr algn="ctr"/>
            <a:r>
              <a:rPr lang="en-US" dirty="0"/>
              <a:t> </a:t>
            </a:r>
          </a:p>
        </p:txBody>
      </p:sp>
    </p:spTree>
    <p:extLst>
      <p:ext uri="{BB962C8B-B14F-4D97-AF65-F5344CB8AC3E}">
        <p14:creationId xmlns:p14="http://schemas.microsoft.com/office/powerpoint/2010/main" val="2582780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23DB36-186B-8C8A-9019-9C9642436261}"/>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EE5D1795-287F-B68A-2343-60142B775493}"/>
              </a:ext>
            </a:extLst>
          </p:cNvPr>
          <p:cNvSpPr txBox="1"/>
          <p:nvPr/>
        </p:nvSpPr>
        <p:spPr>
          <a:xfrm>
            <a:off x="0" y="879536"/>
            <a:ext cx="12191999" cy="567520"/>
          </a:xfrm>
          <a:prstGeom prst="rect">
            <a:avLst/>
          </a:prstGeom>
        </p:spPr>
        <p:txBody>
          <a:bodyPr vert="horz" lIns="91440" tIns="45720" rIns="91440" bIns="45720" rtlCol="0" anchor="t">
            <a:normAutofit fontScale="92500" lnSpcReduction="20000"/>
          </a:bodyPr>
          <a:lstStyle/>
          <a:p>
            <a:pPr algn="ctr">
              <a:lnSpc>
                <a:spcPct val="90000"/>
              </a:lnSpc>
              <a:spcBef>
                <a:spcPct val="0"/>
              </a:spcBef>
              <a:spcAft>
                <a:spcPts val="600"/>
              </a:spcAft>
              <a:buClr>
                <a:srgbClr val="009999"/>
              </a:buClr>
            </a:pPr>
            <a:endParaRPr lang="en-US" sz="3900" b="1">
              <a:latin typeface="+mj-lt"/>
              <a:ea typeface="+mj-ea"/>
              <a:cs typeface="+mj-cs"/>
            </a:endParaRPr>
          </a:p>
          <a:p>
            <a:pPr algn="ctr">
              <a:lnSpc>
                <a:spcPct val="90000"/>
              </a:lnSpc>
              <a:spcBef>
                <a:spcPct val="0"/>
              </a:spcBef>
              <a:spcAft>
                <a:spcPts val="600"/>
              </a:spcAft>
            </a:pPr>
            <a:endParaRPr lang="en-US" sz="2800" b="1">
              <a:solidFill>
                <a:schemeClr val="accent1"/>
              </a:solidFill>
              <a:latin typeface="+mj-lt"/>
              <a:ea typeface="+mj-ea"/>
              <a:cs typeface="+mj-cs"/>
            </a:endParaRPr>
          </a:p>
        </p:txBody>
      </p:sp>
      <p:sp>
        <p:nvSpPr>
          <p:cNvPr id="11" name="TextBox 10">
            <a:extLst>
              <a:ext uri="{FF2B5EF4-FFF2-40B4-BE49-F238E27FC236}">
                <a16:creationId xmlns:a16="http://schemas.microsoft.com/office/drawing/2014/main" id="{05035558-566D-90F6-59D1-C0D8DBE699FC}"/>
              </a:ext>
            </a:extLst>
          </p:cNvPr>
          <p:cNvSpPr txBox="1"/>
          <p:nvPr/>
        </p:nvSpPr>
        <p:spPr>
          <a:xfrm>
            <a:off x="457200" y="1611699"/>
            <a:ext cx="9066125" cy="3821495"/>
          </a:xfrm>
          <a:prstGeom prst="rect">
            <a:avLst/>
          </a:prstGeom>
          <a:noFill/>
        </p:spPr>
        <p:txBody>
          <a:bodyPr wrap="square" lIns="91440" tIns="45720" rIns="91440" bIns="45720" rtlCol="0" anchor="t">
            <a:spAutoFit/>
          </a:bodyPr>
          <a:lstStyle/>
          <a:p>
            <a:pPr>
              <a:lnSpc>
                <a:spcPct val="150000"/>
              </a:lnSpc>
            </a:pPr>
            <a:r>
              <a:rPr lang="en-US" sz="2400" b="1" dirty="0"/>
              <a:t>Ethical Failure</a:t>
            </a:r>
            <a:endParaRPr lang="en-US" sz="2400" dirty="0"/>
          </a:p>
          <a:p>
            <a:pPr marL="914400" lvl="1" indent="-365760">
              <a:lnSpc>
                <a:spcPct val="150000"/>
              </a:lnSpc>
              <a:buFont typeface="Arial" panose="020B0604020202020204" pitchFamily="34" charset="0"/>
              <a:buChar char="•"/>
            </a:pPr>
            <a:r>
              <a:rPr lang="en-US" sz="2000" dirty="0"/>
              <a:t>Abandonment during a critical life transition and emotional vulnerability</a:t>
            </a:r>
          </a:p>
          <a:p>
            <a:pPr marL="914400" lvl="1" indent="-365760">
              <a:lnSpc>
                <a:spcPct val="150000"/>
              </a:lnSpc>
              <a:buFont typeface="Arial" panose="020B0604020202020204" pitchFamily="34" charset="0"/>
              <a:buChar char="•"/>
            </a:pPr>
            <a:r>
              <a:rPr lang="en-US" sz="2000" dirty="0"/>
              <a:t>Failure to establish trust with </a:t>
            </a:r>
            <a:r>
              <a:rPr lang="en-US" sz="2000" i="1" dirty="0"/>
              <a:t>both</a:t>
            </a:r>
            <a:r>
              <a:rPr lang="en-US" sz="2000" dirty="0"/>
              <a:t> spouses during the relationship</a:t>
            </a:r>
          </a:p>
          <a:p>
            <a:pPr marL="914400" lvl="1" indent="-365760">
              <a:lnSpc>
                <a:spcPct val="150000"/>
              </a:lnSpc>
              <a:buFont typeface="Arial" panose="020B0604020202020204" pitchFamily="34" charset="0"/>
              <a:buChar char="•"/>
            </a:pPr>
            <a:r>
              <a:rPr lang="en-US" sz="2000" dirty="0"/>
              <a:t>Inadequate preparation and protocols for supporting clients </a:t>
            </a:r>
            <a:br>
              <a:rPr lang="en-US" sz="2000" dirty="0"/>
            </a:br>
            <a:r>
              <a:rPr lang="en-US" sz="2000" dirty="0"/>
              <a:t>through grief</a:t>
            </a:r>
          </a:p>
          <a:p>
            <a:pPr marL="914400" lvl="1" indent="-365760">
              <a:lnSpc>
                <a:spcPct val="150000"/>
              </a:lnSpc>
              <a:buFont typeface="Arial" panose="020B0604020202020204" pitchFamily="34" charset="0"/>
              <a:buChar char="•"/>
            </a:pPr>
            <a:r>
              <a:rPr lang="en-US" sz="2000" dirty="0"/>
              <a:t>Lack of specialized training to address widows' unique emotional and practical needs</a:t>
            </a:r>
            <a:endParaRPr lang="en-US" sz="2000" dirty="0">
              <a:solidFill>
                <a:srgbClr val="0D0D0D"/>
              </a:solidFill>
              <a:ea typeface="+mn-lt"/>
              <a:cs typeface="+mn-lt"/>
            </a:endParaRPr>
          </a:p>
        </p:txBody>
      </p:sp>
      <p:pic>
        <p:nvPicPr>
          <p:cNvPr id="2" name="Picture 1" descr="A blue and black sign with white text&#10;&#10;AI-generated content may be incorrect.">
            <a:extLst>
              <a:ext uri="{FF2B5EF4-FFF2-40B4-BE49-F238E27FC236}">
                <a16:creationId xmlns:a16="http://schemas.microsoft.com/office/drawing/2014/main" id="{71BAAA06-1BFD-68DD-21F3-257CFDBB73FC}"/>
              </a:ext>
            </a:extLst>
          </p:cNvPr>
          <p:cNvPicPr>
            <a:picLocks noChangeAspect="1"/>
          </p:cNvPicPr>
          <p:nvPr/>
        </p:nvPicPr>
        <p:blipFill>
          <a:blip r:embed="rId3"/>
          <a:srcRect b="37537"/>
          <a:stretch/>
        </p:blipFill>
        <p:spPr>
          <a:xfrm>
            <a:off x="9523325" y="6264337"/>
            <a:ext cx="2589591" cy="545347"/>
          </a:xfrm>
          <a:prstGeom prst="rect">
            <a:avLst/>
          </a:prstGeom>
        </p:spPr>
      </p:pic>
      <p:sp>
        <p:nvSpPr>
          <p:cNvPr id="3" name="TextBox 2">
            <a:extLst>
              <a:ext uri="{FF2B5EF4-FFF2-40B4-BE49-F238E27FC236}">
                <a16:creationId xmlns:a16="http://schemas.microsoft.com/office/drawing/2014/main" id="{387F118E-5385-2EBB-E5F1-A8F0EBCFD0C8}"/>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PROBLEM: The Dual Failure</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5" name="Straight Connector 4">
            <a:extLst>
              <a:ext uri="{FF2B5EF4-FFF2-40B4-BE49-F238E27FC236}">
                <a16:creationId xmlns:a16="http://schemas.microsoft.com/office/drawing/2014/main" id="{937DA86C-62EA-5C0F-7298-C8DC61F81EB0}"/>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870067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500"/>
                                        <p:tgtEl>
                                          <p:spTgt spid="11">
                                            <p:txEl>
                                              <p:pRg st="1" end="1"/>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500"/>
                                        <p:tgtEl>
                                          <p:spTgt spid="11">
                                            <p:txEl>
                                              <p:pRg st="3" end="3"/>
                                            </p:txEl>
                                          </p:spTgt>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3AC252-1D4F-9B04-5E08-C531D2B4F7A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69DCD4-5B3D-D685-E3E3-9DC7D32A6723}"/>
              </a:ext>
            </a:extLst>
          </p:cNvPr>
          <p:cNvPicPr>
            <a:picLocks noChangeAspect="1"/>
          </p:cNvPicPr>
          <p:nvPr/>
        </p:nvPicPr>
        <p:blipFill rotWithShape="1">
          <a:blip r:embed="rId3"/>
          <a:srcRect l="42825" r="42923" b="5320"/>
          <a:stretch/>
        </p:blipFill>
        <p:spPr>
          <a:xfrm>
            <a:off x="779095" y="1615328"/>
            <a:ext cx="1479265" cy="190892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07FF7E4-2757-F6B6-47DF-607B3DD0FE19}"/>
              </a:ext>
            </a:extLst>
          </p:cNvPr>
          <p:cNvSpPr txBox="1"/>
          <p:nvPr/>
        </p:nvSpPr>
        <p:spPr>
          <a:xfrm>
            <a:off x="441366" y="6079671"/>
            <a:ext cx="2142348" cy="369332"/>
          </a:xfrm>
          <a:prstGeom prst="rect">
            <a:avLst/>
          </a:prstGeom>
          <a:noFill/>
        </p:spPr>
        <p:txBody>
          <a:bodyPr wrap="square" lIns="91440" tIns="45720" rIns="91440" bIns="45720" rtlCol="0" anchor="t">
            <a:spAutoFit/>
          </a:bodyPr>
          <a:lstStyle/>
          <a:p>
            <a:pPr algn="ctr"/>
            <a:r>
              <a:rPr lang="en-US" b="1" dirty="0"/>
              <a:t>SCAN THIS CODE</a:t>
            </a:r>
          </a:p>
        </p:txBody>
      </p:sp>
      <p:pic>
        <p:nvPicPr>
          <p:cNvPr id="3" name="Picture 2" descr="A qr code on a white background&#10;&#10;Description automatically generated">
            <a:extLst>
              <a:ext uri="{FF2B5EF4-FFF2-40B4-BE49-F238E27FC236}">
                <a16:creationId xmlns:a16="http://schemas.microsoft.com/office/drawing/2014/main" id="{18ADE7C6-93DB-60E7-7CFB-013A4028B4DD}"/>
              </a:ext>
            </a:extLst>
          </p:cNvPr>
          <p:cNvPicPr>
            <a:picLocks noChangeAspect="1"/>
          </p:cNvPicPr>
          <p:nvPr/>
        </p:nvPicPr>
        <p:blipFill rotWithShape="1">
          <a:blip r:embed="rId4"/>
          <a:srcRect l="8401" t="7333" r="9599" b="10606"/>
          <a:stretch/>
        </p:blipFill>
        <p:spPr>
          <a:xfrm>
            <a:off x="333375" y="3617658"/>
            <a:ext cx="2343150" cy="2344884"/>
          </a:xfrm>
          <a:prstGeom prst="rect">
            <a:avLst/>
          </a:prstGeom>
        </p:spPr>
      </p:pic>
      <p:pic>
        <p:nvPicPr>
          <p:cNvPr id="2" name="Picture 1" descr="A blue and black sign with white text&#10;&#10;AI-generated content may be incorrect.">
            <a:extLst>
              <a:ext uri="{FF2B5EF4-FFF2-40B4-BE49-F238E27FC236}">
                <a16:creationId xmlns:a16="http://schemas.microsoft.com/office/drawing/2014/main" id="{19D1D1D3-B110-304F-94B9-AC86C789E224}"/>
              </a:ext>
            </a:extLst>
          </p:cNvPr>
          <p:cNvPicPr>
            <a:picLocks noChangeAspect="1"/>
          </p:cNvPicPr>
          <p:nvPr/>
        </p:nvPicPr>
        <p:blipFill>
          <a:blip r:embed="rId5"/>
          <a:srcRect b="37537"/>
          <a:stretch/>
        </p:blipFill>
        <p:spPr>
          <a:xfrm>
            <a:off x="9523325" y="6264337"/>
            <a:ext cx="2589591" cy="545347"/>
          </a:xfrm>
          <a:prstGeom prst="rect">
            <a:avLst/>
          </a:prstGeom>
        </p:spPr>
      </p:pic>
      <p:sp>
        <p:nvSpPr>
          <p:cNvPr id="7" name="TextBox 6">
            <a:extLst>
              <a:ext uri="{FF2B5EF4-FFF2-40B4-BE49-F238E27FC236}">
                <a16:creationId xmlns:a16="http://schemas.microsoft.com/office/drawing/2014/main" id="{467DD792-6A3B-0AF6-A872-B0C3C40D45CE}"/>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Resources</a:t>
            </a:r>
            <a:endParaRPr lang="en-US" sz="2800" b="1" dirty="0">
              <a:solidFill>
                <a:schemeClr val="accent1"/>
              </a:solidFill>
              <a:latin typeface="+mj-lt"/>
              <a:ea typeface="+mj-ea"/>
              <a:cs typeface="+mj-cs"/>
            </a:endParaRPr>
          </a:p>
        </p:txBody>
      </p:sp>
      <p:cxnSp>
        <p:nvCxnSpPr>
          <p:cNvPr id="9" name="Straight Connector 8">
            <a:extLst>
              <a:ext uri="{FF2B5EF4-FFF2-40B4-BE49-F238E27FC236}">
                <a16:creationId xmlns:a16="http://schemas.microsoft.com/office/drawing/2014/main" id="{C81CA340-2AF1-D8AE-B2F8-A5BDF7476C53}"/>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pic>
        <p:nvPicPr>
          <p:cNvPr id="5" name="Picture 4">
            <a:extLst>
              <a:ext uri="{FF2B5EF4-FFF2-40B4-BE49-F238E27FC236}">
                <a16:creationId xmlns:a16="http://schemas.microsoft.com/office/drawing/2014/main" id="{BF6493CA-E945-FA1D-00BC-03D0265EA91D}"/>
              </a:ext>
            </a:extLst>
          </p:cNvPr>
          <p:cNvPicPr>
            <a:picLocks noChangeAspect="1"/>
          </p:cNvPicPr>
          <p:nvPr/>
        </p:nvPicPr>
        <p:blipFill>
          <a:blip r:embed="rId6"/>
          <a:srcRect l="25376" t="15310" r="21644" b="11774"/>
          <a:stretch/>
        </p:blipFill>
        <p:spPr>
          <a:xfrm>
            <a:off x="3057524" y="1464926"/>
            <a:ext cx="2505077" cy="2357121"/>
          </a:xfrm>
          <a:prstGeom prst="rect">
            <a:avLst/>
          </a:prstGeom>
          <a:ln>
            <a:noFill/>
          </a:ln>
          <a:effectLst>
            <a:outerShdw blurRad="292100" dist="139700" dir="2700000" algn="tl" rotWithShape="0">
              <a:srgbClr val="333333">
                <a:alpha val="65000"/>
              </a:srgbClr>
            </a:outerShdw>
          </a:effectLst>
        </p:spPr>
      </p:pic>
      <p:pic>
        <p:nvPicPr>
          <p:cNvPr id="8" name="Picture 7" descr="A qr code with a white background&#10;&#10;AI-generated content may be incorrect.">
            <a:extLst>
              <a:ext uri="{FF2B5EF4-FFF2-40B4-BE49-F238E27FC236}">
                <a16:creationId xmlns:a16="http://schemas.microsoft.com/office/drawing/2014/main" id="{A50ED8C6-0551-E94B-057A-3188045FB3DD}"/>
              </a:ext>
            </a:extLst>
          </p:cNvPr>
          <p:cNvPicPr>
            <a:picLocks noChangeAspect="1"/>
          </p:cNvPicPr>
          <p:nvPr/>
        </p:nvPicPr>
        <p:blipFill>
          <a:blip r:embed="rId7"/>
          <a:srcRect l="9302" t="7667" r="7309" b="8333"/>
          <a:stretch/>
        </p:blipFill>
        <p:spPr>
          <a:xfrm>
            <a:off x="2867024" y="3655558"/>
            <a:ext cx="2390775" cy="2400300"/>
          </a:xfrm>
          <a:prstGeom prst="rect">
            <a:avLst/>
          </a:prstGeom>
        </p:spPr>
      </p:pic>
      <p:sp>
        <p:nvSpPr>
          <p:cNvPr id="11" name="TextBox 10">
            <a:extLst>
              <a:ext uri="{FF2B5EF4-FFF2-40B4-BE49-F238E27FC236}">
                <a16:creationId xmlns:a16="http://schemas.microsoft.com/office/drawing/2014/main" id="{42E63424-00D5-8E17-1677-AB1B9D175E7F}"/>
              </a:ext>
            </a:extLst>
          </p:cNvPr>
          <p:cNvSpPr txBox="1"/>
          <p:nvPr/>
        </p:nvSpPr>
        <p:spPr>
          <a:xfrm>
            <a:off x="2964713" y="6069568"/>
            <a:ext cx="2142348" cy="369332"/>
          </a:xfrm>
          <a:prstGeom prst="rect">
            <a:avLst/>
          </a:prstGeom>
          <a:noFill/>
        </p:spPr>
        <p:txBody>
          <a:bodyPr wrap="square" lIns="91440" tIns="45720" rIns="91440" bIns="45720" rtlCol="0" anchor="t">
            <a:spAutoFit/>
          </a:bodyPr>
          <a:lstStyle/>
          <a:p>
            <a:pPr algn="ctr"/>
            <a:r>
              <a:rPr lang="en-US" b="1" dirty="0"/>
              <a:t>SCAN THIS CODE</a:t>
            </a:r>
          </a:p>
        </p:txBody>
      </p:sp>
      <p:pic>
        <p:nvPicPr>
          <p:cNvPr id="12" name="Picture 11">
            <a:extLst>
              <a:ext uri="{FF2B5EF4-FFF2-40B4-BE49-F238E27FC236}">
                <a16:creationId xmlns:a16="http://schemas.microsoft.com/office/drawing/2014/main" id="{6E7D5CAA-85CD-640D-134F-3FB3E2577491}"/>
              </a:ext>
            </a:extLst>
          </p:cNvPr>
          <p:cNvPicPr>
            <a:picLocks noChangeAspect="1"/>
          </p:cNvPicPr>
          <p:nvPr/>
        </p:nvPicPr>
        <p:blipFill>
          <a:blip r:embed="rId8"/>
          <a:srcRect l="21620" r="14284"/>
          <a:stretch/>
        </p:blipFill>
        <p:spPr>
          <a:xfrm>
            <a:off x="5548313" y="1636226"/>
            <a:ext cx="1985961" cy="1898318"/>
          </a:xfrm>
          <a:prstGeom prst="rect">
            <a:avLst/>
          </a:prstGeom>
        </p:spPr>
      </p:pic>
      <p:pic>
        <p:nvPicPr>
          <p:cNvPr id="13" name="Picture 12">
            <a:extLst>
              <a:ext uri="{FF2B5EF4-FFF2-40B4-BE49-F238E27FC236}">
                <a16:creationId xmlns:a16="http://schemas.microsoft.com/office/drawing/2014/main" id="{AC7DFF66-AEE1-8409-6FB6-7FF901D9C105}"/>
              </a:ext>
            </a:extLst>
          </p:cNvPr>
          <p:cNvPicPr>
            <a:picLocks noChangeAspect="1"/>
          </p:cNvPicPr>
          <p:nvPr/>
        </p:nvPicPr>
        <p:blipFill>
          <a:blip r:embed="rId9"/>
          <a:srcRect l="4145" t="5676" r="6601" b="5832"/>
          <a:stretch/>
        </p:blipFill>
        <p:spPr>
          <a:xfrm>
            <a:off x="5278858" y="3655558"/>
            <a:ext cx="2468984" cy="2447926"/>
          </a:xfrm>
          <a:prstGeom prst="rect">
            <a:avLst/>
          </a:prstGeom>
        </p:spPr>
      </p:pic>
      <p:pic>
        <p:nvPicPr>
          <p:cNvPr id="14" name="Picture 13" descr="A qr code on a white background&#10;&#10;Description automatically generated">
            <a:extLst>
              <a:ext uri="{FF2B5EF4-FFF2-40B4-BE49-F238E27FC236}">
                <a16:creationId xmlns:a16="http://schemas.microsoft.com/office/drawing/2014/main" id="{F3C58E11-B079-0F20-7AEC-B365EF72D2EA}"/>
              </a:ext>
            </a:extLst>
          </p:cNvPr>
          <p:cNvPicPr>
            <a:picLocks noChangeAspect="1"/>
          </p:cNvPicPr>
          <p:nvPr/>
        </p:nvPicPr>
        <p:blipFill rotWithShape="1">
          <a:blip r:embed="rId10"/>
          <a:srcRect l="5665" t="7411" r="7411" b="7256"/>
          <a:stretch/>
        </p:blipFill>
        <p:spPr>
          <a:xfrm>
            <a:off x="7747842" y="3716818"/>
            <a:ext cx="2406885" cy="2362854"/>
          </a:xfrm>
          <a:prstGeom prst="rect">
            <a:avLst/>
          </a:prstGeom>
        </p:spPr>
      </p:pic>
      <p:sp>
        <p:nvSpPr>
          <p:cNvPr id="15" name="TextBox 14">
            <a:extLst>
              <a:ext uri="{FF2B5EF4-FFF2-40B4-BE49-F238E27FC236}">
                <a16:creationId xmlns:a16="http://schemas.microsoft.com/office/drawing/2014/main" id="{235DE8ED-21FF-B9FB-3C01-09689CF46301}"/>
              </a:ext>
            </a:extLst>
          </p:cNvPr>
          <p:cNvSpPr txBox="1"/>
          <p:nvPr/>
        </p:nvSpPr>
        <p:spPr>
          <a:xfrm>
            <a:off x="5468466" y="6068244"/>
            <a:ext cx="2142348" cy="369332"/>
          </a:xfrm>
          <a:prstGeom prst="rect">
            <a:avLst/>
          </a:prstGeom>
          <a:noFill/>
        </p:spPr>
        <p:txBody>
          <a:bodyPr wrap="square" lIns="91440" tIns="45720" rIns="91440" bIns="45720" rtlCol="0" anchor="t">
            <a:spAutoFit/>
          </a:bodyPr>
          <a:lstStyle/>
          <a:p>
            <a:pPr algn="ctr"/>
            <a:r>
              <a:rPr lang="en-US" b="1" dirty="0"/>
              <a:t>SCAN THIS CODE</a:t>
            </a:r>
          </a:p>
        </p:txBody>
      </p:sp>
      <p:sp>
        <p:nvSpPr>
          <p:cNvPr id="16" name="TextBox 15">
            <a:extLst>
              <a:ext uri="{FF2B5EF4-FFF2-40B4-BE49-F238E27FC236}">
                <a16:creationId xmlns:a16="http://schemas.microsoft.com/office/drawing/2014/main" id="{C7AE35C8-6B3A-91B6-6279-195A94B49A86}"/>
              </a:ext>
            </a:extLst>
          </p:cNvPr>
          <p:cNvSpPr txBox="1"/>
          <p:nvPr/>
        </p:nvSpPr>
        <p:spPr>
          <a:xfrm>
            <a:off x="7945858" y="6068407"/>
            <a:ext cx="2142348" cy="369332"/>
          </a:xfrm>
          <a:prstGeom prst="rect">
            <a:avLst/>
          </a:prstGeom>
          <a:noFill/>
        </p:spPr>
        <p:txBody>
          <a:bodyPr wrap="square" lIns="91440" tIns="45720" rIns="91440" bIns="45720" rtlCol="0" anchor="t">
            <a:spAutoFit/>
          </a:bodyPr>
          <a:lstStyle/>
          <a:p>
            <a:pPr algn="ctr"/>
            <a:r>
              <a:rPr lang="en-US" b="1" dirty="0"/>
              <a:t>SCAN THIS CODE</a:t>
            </a:r>
          </a:p>
        </p:txBody>
      </p:sp>
      <p:pic>
        <p:nvPicPr>
          <p:cNvPr id="17" name="Picture 16">
            <a:extLst>
              <a:ext uri="{FF2B5EF4-FFF2-40B4-BE49-F238E27FC236}">
                <a16:creationId xmlns:a16="http://schemas.microsoft.com/office/drawing/2014/main" id="{DE0C808A-06D0-6C93-3A4B-39062B3F2122}"/>
              </a:ext>
            </a:extLst>
          </p:cNvPr>
          <p:cNvPicPr>
            <a:picLocks noChangeAspect="1"/>
          </p:cNvPicPr>
          <p:nvPr/>
        </p:nvPicPr>
        <p:blipFill>
          <a:blip r:embed="rId11"/>
          <a:srcRect l="13146" r="16040"/>
          <a:stretch/>
        </p:blipFill>
        <p:spPr>
          <a:xfrm>
            <a:off x="7916507" y="1655230"/>
            <a:ext cx="1985962" cy="1864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0174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91CA77-0B12-F698-6DBD-258C3377D66E}"/>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D62D2EA5-3871-C532-1ADF-83FF75E90297}"/>
              </a:ext>
            </a:extLst>
          </p:cNvPr>
          <p:cNvSpPr txBox="1"/>
          <p:nvPr/>
        </p:nvSpPr>
        <p:spPr>
          <a:xfrm>
            <a:off x="0" y="879536"/>
            <a:ext cx="12191999" cy="567520"/>
          </a:xfrm>
          <a:prstGeom prst="rect">
            <a:avLst/>
          </a:prstGeom>
        </p:spPr>
        <p:txBody>
          <a:bodyPr vert="horz" lIns="91440" tIns="45720" rIns="91440" bIns="45720" rtlCol="0" anchor="t">
            <a:normAutofit fontScale="92500" lnSpcReduction="20000"/>
          </a:bodyPr>
          <a:lstStyle/>
          <a:p>
            <a:pPr algn="ctr">
              <a:lnSpc>
                <a:spcPct val="90000"/>
              </a:lnSpc>
              <a:spcBef>
                <a:spcPct val="0"/>
              </a:spcBef>
              <a:spcAft>
                <a:spcPts val="600"/>
              </a:spcAft>
              <a:buClr>
                <a:srgbClr val="009999"/>
              </a:buClr>
            </a:pPr>
            <a:endParaRPr lang="en-US" sz="3900" b="1">
              <a:latin typeface="+mj-lt"/>
              <a:ea typeface="+mj-ea"/>
              <a:cs typeface="+mj-cs"/>
            </a:endParaRPr>
          </a:p>
          <a:p>
            <a:pPr algn="ctr">
              <a:lnSpc>
                <a:spcPct val="90000"/>
              </a:lnSpc>
              <a:spcBef>
                <a:spcPct val="0"/>
              </a:spcBef>
              <a:spcAft>
                <a:spcPts val="600"/>
              </a:spcAft>
            </a:pPr>
            <a:endParaRPr lang="en-US" sz="2800" b="1">
              <a:solidFill>
                <a:schemeClr val="accent1"/>
              </a:solidFill>
              <a:latin typeface="+mj-lt"/>
              <a:ea typeface="+mj-ea"/>
              <a:cs typeface="+mj-cs"/>
            </a:endParaRPr>
          </a:p>
        </p:txBody>
      </p:sp>
      <p:sp>
        <p:nvSpPr>
          <p:cNvPr id="11" name="TextBox 10">
            <a:extLst>
              <a:ext uri="{FF2B5EF4-FFF2-40B4-BE49-F238E27FC236}">
                <a16:creationId xmlns:a16="http://schemas.microsoft.com/office/drawing/2014/main" id="{F33E22C4-6253-71B3-A706-86821F196D31}"/>
              </a:ext>
            </a:extLst>
          </p:cNvPr>
          <p:cNvSpPr txBox="1"/>
          <p:nvPr/>
        </p:nvSpPr>
        <p:spPr>
          <a:xfrm>
            <a:off x="600076" y="1506924"/>
            <a:ext cx="8877300" cy="5232202"/>
          </a:xfrm>
          <a:prstGeom prst="rect">
            <a:avLst/>
          </a:prstGeom>
          <a:noFill/>
        </p:spPr>
        <p:txBody>
          <a:bodyPr wrap="square" lIns="91440" tIns="45720" rIns="91440" bIns="45720" rtlCol="0" anchor="t">
            <a:spAutoFit/>
          </a:bodyPr>
          <a:lstStyle/>
          <a:p>
            <a:pPr>
              <a:lnSpc>
                <a:spcPct val="150000"/>
              </a:lnSpc>
            </a:pPr>
            <a:r>
              <a:rPr lang="en-US" sz="2400" b="1" dirty="0"/>
              <a:t>The Business Case: Retention vs. Acquisition</a:t>
            </a:r>
          </a:p>
          <a:p>
            <a:pPr marL="457200" indent="-365760">
              <a:spcBef>
                <a:spcPts val="600"/>
              </a:spcBef>
              <a:buNone/>
            </a:pPr>
            <a:r>
              <a:rPr lang="en-US" sz="2400" dirty="0"/>
              <a:t>Cost of Losing Widowed Clients:</a:t>
            </a:r>
          </a:p>
          <a:p>
            <a:pPr lvl="2" indent="-365760">
              <a:spcBef>
                <a:spcPts val="600"/>
              </a:spcBef>
              <a:buFont typeface="Arial" panose="020B0604020202020204" pitchFamily="34" charset="0"/>
              <a:buChar char="•"/>
            </a:pPr>
            <a:r>
              <a:rPr lang="en-US" sz="2000" dirty="0"/>
              <a:t>$3,119 in acquisition costs already spent per lost client</a:t>
            </a:r>
          </a:p>
          <a:p>
            <a:pPr lvl="2" indent="-365760">
              <a:spcBef>
                <a:spcPts val="600"/>
              </a:spcBef>
              <a:buFont typeface="Arial" panose="020B0604020202020204" pitchFamily="34" charset="0"/>
              <a:buChar char="•"/>
            </a:pPr>
            <a:r>
              <a:rPr lang="en-US" sz="2000" dirty="0"/>
              <a:t>$5,000 annual revenue from average $500,000 AUM client (1% fee)</a:t>
            </a:r>
          </a:p>
          <a:p>
            <a:pPr lvl="2" indent="-365760">
              <a:spcBef>
                <a:spcPts val="600"/>
              </a:spcBef>
              <a:buFont typeface="Arial" panose="020B0604020202020204" pitchFamily="34" charset="0"/>
              <a:buChar char="•"/>
            </a:pPr>
            <a:r>
              <a:rPr lang="en-US" sz="2000" dirty="0"/>
              <a:t>$75,000 lost revenue over a 15-year relationship period</a:t>
            </a:r>
          </a:p>
          <a:p>
            <a:pPr lvl="2" indent="-365760">
              <a:spcBef>
                <a:spcPts val="600"/>
              </a:spcBef>
              <a:buFont typeface="Arial" panose="020B0604020202020204" pitchFamily="34" charset="0"/>
              <a:buChar char="•"/>
            </a:pPr>
            <a:r>
              <a:rPr lang="en-US" sz="2000" dirty="0"/>
              <a:t>Nearly $80,000 total cost per lost client </a:t>
            </a:r>
          </a:p>
          <a:p>
            <a:pPr marL="457200" indent="-365760">
              <a:spcBef>
                <a:spcPts val="600"/>
              </a:spcBef>
              <a:buNone/>
            </a:pPr>
            <a:r>
              <a:rPr lang="en-US" sz="2400" dirty="0"/>
              <a:t>Benefits of Retention:</a:t>
            </a:r>
          </a:p>
          <a:p>
            <a:pPr lvl="2" indent="-365760">
              <a:spcBef>
                <a:spcPts val="600"/>
              </a:spcBef>
              <a:buFont typeface="Arial" panose="020B0604020202020204" pitchFamily="34" charset="0"/>
              <a:buChar char="•"/>
            </a:pPr>
            <a:r>
              <a:rPr lang="en-US" sz="2000" dirty="0"/>
              <a:t>Redirect some of the 20% of time spent pursuing new clients</a:t>
            </a:r>
          </a:p>
          <a:p>
            <a:pPr lvl="2" indent="-365760">
              <a:spcBef>
                <a:spcPts val="600"/>
              </a:spcBef>
              <a:buFont typeface="Arial" panose="020B0604020202020204" pitchFamily="34" charset="0"/>
              <a:buChar char="•"/>
            </a:pPr>
            <a:r>
              <a:rPr lang="en-US" sz="2000" dirty="0"/>
              <a:t>Just 2-3 additional hours in the first year can dramatically improve retention</a:t>
            </a:r>
          </a:p>
          <a:p>
            <a:pPr lvl="2" indent="-365760">
              <a:spcBef>
                <a:spcPts val="600"/>
              </a:spcBef>
              <a:buFont typeface="Arial" panose="020B0604020202020204" pitchFamily="34" charset="0"/>
              <a:buChar char="•"/>
            </a:pPr>
            <a:r>
              <a:rPr lang="en-US" sz="2000" dirty="0"/>
              <a:t>Improving retention from 30% to 80% yields a 167% increase in lifetime value</a:t>
            </a:r>
          </a:p>
          <a:p>
            <a:pPr lvl="2" indent="-365760">
              <a:spcBef>
                <a:spcPts val="600"/>
              </a:spcBef>
              <a:buFont typeface="Arial" panose="020B0604020202020204" pitchFamily="34" charset="0"/>
              <a:buChar char="•"/>
            </a:pPr>
            <a:r>
              <a:rPr lang="en-US" sz="2000" dirty="0"/>
              <a:t>Additional referral potential from well-served widowed clients</a:t>
            </a:r>
          </a:p>
        </p:txBody>
      </p:sp>
      <p:pic>
        <p:nvPicPr>
          <p:cNvPr id="2" name="Picture 1" descr="A blue and black sign with white text&#10;&#10;AI-generated content may be incorrect.">
            <a:extLst>
              <a:ext uri="{FF2B5EF4-FFF2-40B4-BE49-F238E27FC236}">
                <a16:creationId xmlns:a16="http://schemas.microsoft.com/office/drawing/2014/main" id="{0394D88A-60D9-A2B2-B04B-59893EB60ADA}"/>
              </a:ext>
            </a:extLst>
          </p:cNvPr>
          <p:cNvPicPr>
            <a:picLocks noChangeAspect="1"/>
          </p:cNvPicPr>
          <p:nvPr/>
        </p:nvPicPr>
        <p:blipFill>
          <a:blip r:embed="rId3"/>
          <a:srcRect b="37537"/>
          <a:stretch/>
        </p:blipFill>
        <p:spPr>
          <a:xfrm>
            <a:off x="9523325" y="6264337"/>
            <a:ext cx="2589591" cy="545347"/>
          </a:xfrm>
          <a:prstGeom prst="rect">
            <a:avLst/>
          </a:prstGeom>
        </p:spPr>
      </p:pic>
      <p:sp>
        <p:nvSpPr>
          <p:cNvPr id="3" name="TextBox 2">
            <a:extLst>
              <a:ext uri="{FF2B5EF4-FFF2-40B4-BE49-F238E27FC236}">
                <a16:creationId xmlns:a16="http://schemas.microsoft.com/office/drawing/2014/main" id="{EC4DEA7D-819D-46B2-4C5A-96AB2A8B474D}"/>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PROBLEM: The Financial Impact</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5" name="Straight Connector 4">
            <a:extLst>
              <a:ext uri="{FF2B5EF4-FFF2-40B4-BE49-F238E27FC236}">
                <a16:creationId xmlns:a16="http://schemas.microsoft.com/office/drawing/2014/main" id="{589CED38-6EC2-B939-5198-9FB945DDE54C}"/>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148949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500"/>
                                        <p:tgtEl>
                                          <p:spTgt spid="11">
                                            <p:txEl>
                                              <p:pRg st="1" end="1"/>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500"/>
                                        <p:tgtEl>
                                          <p:spTgt spid="11">
                                            <p:txEl>
                                              <p:pRg st="3" end="3"/>
                                            </p:txEl>
                                          </p:spTgt>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500"/>
                                        <p:tgtEl>
                                          <p:spTgt spid="11">
                                            <p:txEl>
                                              <p:pRg st="4" end="4"/>
                                            </p:txEl>
                                          </p:spTgt>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Effect transition="in" filter="fade">
                                      <p:cBhvr>
                                        <p:cTn id="35" dur="500"/>
                                        <p:tgtEl>
                                          <p:spTgt spid="1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xEl>
                                              <p:pRg st="6" end="6"/>
                                            </p:txEl>
                                          </p:spTgt>
                                        </p:tgtEl>
                                        <p:attrNameLst>
                                          <p:attrName>style.visibility</p:attrName>
                                        </p:attrNameLst>
                                      </p:cBhvr>
                                      <p:to>
                                        <p:strVal val="visible"/>
                                      </p:to>
                                    </p:set>
                                    <p:animEffect transition="in" filter="fade">
                                      <p:cBhvr>
                                        <p:cTn id="40" dur="500"/>
                                        <p:tgtEl>
                                          <p:spTgt spid="11">
                                            <p:txEl>
                                              <p:pRg st="6" end="6"/>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1">
                                            <p:txEl>
                                              <p:pRg st="7" end="7"/>
                                            </p:txEl>
                                          </p:spTgt>
                                        </p:tgtEl>
                                        <p:attrNameLst>
                                          <p:attrName>style.visibility</p:attrName>
                                        </p:attrNameLst>
                                      </p:cBhvr>
                                      <p:to>
                                        <p:strVal val="visible"/>
                                      </p:to>
                                    </p:set>
                                    <p:animEffect transition="in" filter="fade">
                                      <p:cBhvr>
                                        <p:cTn id="44" dur="500"/>
                                        <p:tgtEl>
                                          <p:spTgt spid="11">
                                            <p:txEl>
                                              <p:pRg st="7" end="7"/>
                                            </p:txEl>
                                          </p:spTgt>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1">
                                            <p:txEl>
                                              <p:pRg st="8" end="8"/>
                                            </p:txEl>
                                          </p:spTgt>
                                        </p:tgtEl>
                                        <p:attrNameLst>
                                          <p:attrName>style.visibility</p:attrName>
                                        </p:attrNameLst>
                                      </p:cBhvr>
                                      <p:to>
                                        <p:strVal val="visible"/>
                                      </p:to>
                                    </p:set>
                                    <p:animEffect transition="in" filter="fade">
                                      <p:cBhvr>
                                        <p:cTn id="48" dur="500"/>
                                        <p:tgtEl>
                                          <p:spTgt spid="11">
                                            <p:txEl>
                                              <p:pRg st="8" end="8"/>
                                            </p:txEl>
                                          </p:spTgt>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1">
                                            <p:txEl>
                                              <p:pRg st="9" end="9"/>
                                            </p:txEl>
                                          </p:spTgt>
                                        </p:tgtEl>
                                        <p:attrNameLst>
                                          <p:attrName>style.visibility</p:attrName>
                                        </p:attrNameLst>
                                      </p:cBhvr>
                                      <p:to>
                                        <p:strVal val="visible"/>
                                      </p:to>
                                    </p:set>
                                    <p:animEffect transition="in" filter="fade">
                                      <p:cBhvr>
                                        <p:cTn id="52" dur="500"/>
                                        <p:tgtEl>
                                          <p:spTgt spid="11">
                                            <p:txEl>
                                              <p:pRg st="9" end="9"/>
                                            </p:txEl>
                                          </p:spTgt>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11">
                                            <p:txEl>
                                              <p:pRg st="10" end="10"/>
                                            </p:txEl>
                                          </p:spTgt>
                                        </p:tgtEl>
                                        <p:attrNameLst>
                                          <p:attrName>style.visibility</p:attrName>
                                        </p:attrNameLst>
                                      </p:cBhvr>
                                      <p:to>
                                        <p:strVal val="visible"/>
                                      </p:to>
                                    </p:set>
                                    <p:animEffect transition="in" filter="fade">
                                      <p:cBhvr>
                                        <p:cTn id="56"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182C44-8334-CAAD-30AF-491D21EE6EE0}"/>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93F874B-31C0-7FF8-9B33-3DC72DA4F31C}"/>
              </a:ext>
            </a:extLst>
          </p:cNvPr>
          <p:cNvSpPr txBox="1"/>
          <p:nvPr/>
        </p:nvSpPr>
        <p:spPr>
          <a:xfrm>
            <a:off x="694480" y="1485900"/>
            <a:ext cx="8449899" cy="3970318"/>
          </a:xfrm>
          <a:prstGeom prst="rect">
            <a:avLst/>
          </a:prstGeom>
          <a:noFill/>
        </p:spPr>
        <p:txBody>
          <a:bodyPr wrap="square" lIns="91440" tIns="45720" rIns="91440" bIns="45720" rtlCol="0" anchor="t">
            <a:spAutoFit/>
          </a:bodyPr>
          <a:lstStyle/>
          <a:p>
            <a:pPr algn="ctr"/>
            <a:r>
              <a:rPr lang="en-US" sz="2800" dirty="0">
                <a:solidFill>
                  <a:srgbClr val="0D0D0D"/>
                </a:solidFill>
                <a:ea typeface="+mn-lt"/>
                <a:cs typeface="+mn-lt"/>
              </a:rPr>
              <a:t>In an industry intrigued with figures and forecasts, we often overlook the profound emotional and </a:t>
            </a:r>
            <a:r>
              <a:rPr lang="en-US" sz="2800" b="0" i="0" dirty="0">
                <a:solidFill>
                  <a:srgbClr val="0D0D0D"/>
                </a:solidFill>
                <a:effectLst/>
                <a:ea typeface="+mn-lt"/>
                <a:cs typeface="+mn-lt"/>
              </a:rPr>
              <a:t>financial </a:t>
            </a:r>
            <a:r>
              <a:rPr lang="en-US" sz="2800" dirty="0">
                <a:solidFill>
                  <a:srgbClr val="0D0D0D"/>
                </a:solidFill>
                <a:ea typeface="+mn-lt"/>
                <a:cs typeface="+mn-lt"/>
              </a:rPr>
              <a:t>turmoil faced by </a:t>
            </a:r>
            <a:r>
              <a:rPr lang="en-US" sz="2800" b="0" i="0" dirty="0">
                <a:solidFill>
                  <a:srgbClr val="0D0D0D"/>
                </a:solidFill>
                <a:effectLst/>
                <a:ea typeface="+mn-lt"/>
                <a:cs typeface="+mn-lt"/>
              </a:rPr>
              <a:t>newly widowed clients</a:t>
            </a:r>
            <a:r>
              <a:rPr lang="en-US" sz="2800" dirty="0">
                <a:solidFill>
                  <a:srgbClr val="0D0D0D"/>
                </a:solidFill>
                <a:ea typeface="+mn-lt"/>
                <a:cs typeface="+mn-lt"/>
              </a:rPr>
              <a:t>. Financial advisors must embrace a transformative approach</a:t>
            </a:r>
            <a:r>
              <a:rPr lang="en-US" sz="2800" b="0" i="0" dirty="0">
                <a:solidFill>
                  <a:srgbClr val="0D0D0D"/>
                </a:solidFill>
                <a:effectLst/>
                <a:ea typeface="+mn-lt"/>
                <a:cs typeface="+mn-lt"/>
              </a:rPr>
              <a:t>, </a:t>
            </a:r>
            <a:r>
              <a:rPr lang="en-US" sz="2800" dirty="0">
                <a:solidFill>
                  <a:srgbClr val="0D0D0D"/>
                </a:solidFill>
                <a:ea typeface="+mn-lt"/>
                <a:cs typeface="+mn-lt"/>
              </a:rPr>
              <a:t>recognizing that true client satisfaction and retention are achieved through empathy </a:t>
            </a:r>
            <a:r>
              <a:rPr lang="en-US" sz="2800" b="0" i="0" dirty="0">
                <a:solidFill>
                  <a:srgbClr val="0D0D0D"/>
                </a:solidFill>
                <a:effectLst/>
                <a:ea typeface="+mn-lt"/>
                <a:cs typeface="+mn-lt"/>
              </a:rPr>
              <a:t>and </a:t>
            </a:r>
            <a:r>
              <a:rPr lang="en-US" sz="2800" dirty="0">
                <a:solidFill>
                  <a:srgbClr val="0D0D0D"/>
                </a:solidFill>
                <a:ea typeface="+mn-lt"/>
                <a:cs typeface="+mn-lt"/>
              </a:rPr>
              <a:t>understanding.</a:t>
            </a:r>
          </a:p>
          <a:p>
            <a:pPr algn="ctr"/>
            <a:endParaRPr lang="en-US" sz="2800" dirty="0">
              <a:solidFill>
                <a:srgbClr val="0D0D0D"/>
              </a:solidFill>
              <a:ea typeface="+mn-lt"/>
              <a:cs typeface="+mn-lt"/>
            </a:endParaRPr>
          </a:p>
          <a:p>
            <a:pPr algn="ctr"/>
            <a:r>
              <a:rPr lang="en-US" sz="2800" dirty="0">
                <a:solidFill>
                  <a:srgbClr val="0D0D0D"/>
                </a:solidFill>
                <a:ea typeface="+mn-lt"/>
                <a:cs typeface="+mn-lt"/>
              </a:rPr>
              <a:t>- Chris Bentley</a:t>
            </a:r>
            <a:endParaRPr lang="en-US" sz="2800" dirty="0"/>
          </a:p>
        </p:txBody>
      </p:sp>
      <p:pic>
        <p:nvPicPr>
          <p:cNvPr id="2" name="Picture 1" descr="A blue and black sign with white text&#10;&#10;AI-generated content may be incorrect.">
            <a:extLst>
              <a:ext uri="{FF2B5EF4-FFF2-40B4-BE49-F238E27FC236}">
                <a16:creationId xmlns:a16="http://schemas.microsoft.com/office/drawing/2014/main" id="{77A4D7A9-75FE-0FD9-F41E-2B807CA992E0}"/>
              </a:ext>
            </a:extLst>
          </p:cNvPr>
          <p:cNvPicPr>
            <a:picLocks noChangeAspect="1"/>
          </p:cNvPicPr>
          <p:nvPr/>
        </p:nvPicPr>
        <p:blipFill>
          <a:blip r:embed="rId3"/>
          <a:srcRect b="37537"/>
          <a:stretch/>
        </p:blipFill>
        <p:spPr>
          <a:xfrm>
            <a:off x="9523325" y="6264337"/>
            <a:ext cx="2589591" cy="545347"/>
          </a:xfrm>
          <a:prstGeom prst="rect">
            <a:avLst/>
          </a:prstGeom>
        </p:spPr>
      </p:pic>
      <p:pic>
        <p:nvPicPr>
          <p:cNvPr id="3" name="Graphic 4" descr="Open quotation mark with solid fill">
            <a:extLst>
              <a:ext uri="{FF2B5EF4-FFF2-40B4-BE49-F238E27FC236}">
                <a16:creationId xmlns:a16="http://schemas.microsoft.com/office/drawing/2014/main" id="{AA6800BC-CE4A-E783-F475-DF02F30945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724" y="944582"/>
            <a:ext cx="914400" cy="914400"/>
          </a:xfrm>
          <a:prstGeom prst="rect">
            <a:avLst/>
          </a:prstGeom>
        </p:spPr>
      </p:pic>
      <p:pic>
        <p:nvPicPr>
          <p:cNvPr id="4" name="Graphic 4" descr="Open quotation mark with solid fill">
            <a:extLst>
              <a:ext uri="{FF2B5EF4-FFF2-40B4-BE49-F238E27FC236}">
                <a16:creationId xmlns:a16="http://schemas.microsoft.com/office/drawing/2014/main" id="{3F9714D5-DA88-58C8-61A2-ACCB1FC8F3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096000" y="3963796"/>
            <a:ext cx="914400" cy="895350"/>
          </a:xfrm>
          <a:prstGeom prst="rect">
            <a:avLst/>
          </a:prstGeom>
        </p:spPr>
      </p:pic>
    </p:spTree>
    <p:extLst>
      <p:ext uri="{BB962C8B-B14F-4D97-AF65-F5344CB8AC3E}">
        <p14:creationId xmlns:p14="http://schemas.microsoft.com/office/powerpoint/2010/main" val="204370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0" presetClass="entr" presetSubtype="0"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2DF8AD-C205-448D-A6B2-B0047BA74E3F}"/>
              </a:ext>
            </a:extLst>
          </p:cNvPr>
          <p:cNvPicPr>
            <a:picLocks noChangeAspect="1"/>
          </p:cNvPicPr>
          <p:nvPr/>
        </p:nvPicPr>
        <p:blipFill>
          <a:blip r:embed="rId3"/>
          <a:srcRect/>
          <a:stretch/>
        </p:blipFill>
        <p:spPr>
          <a:xfrm>
            <a:off x="5552490" y="3808319"/>
            <a:ext cx="3317489" cy="2422280"/>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5FA5B397-F533-4E74-9B1D-4974A418A824}"/>
              </a:ext>
            </a:extLst>
          </p:cNvPr>
          <p:cNvSpPr txBox="1"/>
          <p:nvPr/>
        </p:nvSpPr>
        <p:spPr>
          <a:xfrm>
            <a:off x="606492" y="1623411"/>
            <a:ext cx="6253065" cy="3733201"/>
          </a:xfrm>
          <a:prstGeom prst="rect">
            <a:avLst/>
          </a:prstGeom>
          <a:noFill/>
        </p:spPr>
        <p:txBody>
          <a:bodyPr wrap="square" lIns="91440" tIns="45720" rIns="91440" bIns="45720" rtlCol="0" anchor="t">
            <a:spAutoFit/>
          </a:bodyPr>
          <a:lstStyle/>
          <a:p>
            <a:pPr marL="457200" indent="-365760" defTabSz="465887">
              <a:lnSpc>
                <a:spcPct val="150000"/>
              </a:lnSpc>
              <a:spcBef>
                <a:spcPts val="600"/>
              </a:spcBef>
              <a:buClr>
                <a:schemeClr val="accent4"/>
              </a:buClr>
              <a:buSzPct val="100000"/>
              <a:buFont typeface="Wingdings" panose="05000000000000000000" pitchFamily="2" charset="2"/>
              <a:buChar char="Ø"/>
              <a:defRPr/>
            </a:pPr>
            <a:r>
              <a:rPr lang="en-US" sz="2400" dirty="0">
                <a:ea typeface="Cambria"/>
                <a:cs typeface="Calibri"/>
              </a:rPr>
              <a:t>The Widow Crisis</a:t>
            </a:r>
          </a:p>
          <a:p>
            <a:pPr marL="457200" indent="-365760" defTabSz="465887">
              <a:lnSpc>
                <a:spcPct val="150000"/>
              </a:lnSpc>
              <a:spcBef>
                <a:spcPts val="600"/>
              </a:spcBef>
              <a:buClr>
                <a:schemeClr val="accent4"/>
              </a:buClr>
              <a:buSzPct val="100000"/>
              <a:buFont typeface="Wingdings" panose="05000000000000000000" pitchFamily="2" charset="2"/>
              <a:buChar char="Ø"/>
              <a:defRPr/>
            </a:pPr>
            <a:r>
              <a:rPr lang="en-US" sz="2400" dirty="0">
                <a:ea typeface="Cambria"/>
                <a:cs typeface="Calibri"/>
              </a:rPr>
              <a:t>Widowhood’s Unique Challenges</a:t>
            </a:r>
          </a:p>
          <a:p>
            <a:pPr marL="457200" indent="-365760" defTabSz="465887">
              <a:lnSpc>
                <a:spcPct val="150000"/>
              </a:lnSpc>
              <a:spcBef>
                <a:spcPts val="600"/>
              </a:spcBef>
              <a:buClr>
                <a:schemeClr val="accent4"/>
              </a:buClr>
              <a:buSzPct val="100000"/>
              <a:buFont typeface="Wingdings" panose="05000000000000000000" pitchFamily="2" charset="2"/>
              <a:buChar char="Ø"/>
              <a:defRPr/>
            </a:pPr>
            <a:r>
              <a:rPr lang="en-US" sz="2400" dirty="0">
                <a:ea typeface="Cambria"/>
                <a:cs typeface="Calibri"/>
              </a:rPr>
              <a:t>Financial Impact of Loss</a:t>
            </a:r>
          </a:p>
          <a:p>
            <a:pPr marL="457200" indent="-365760" defTabSz="465887">
              <a:lnSpc>
                <a:spcPct val="150000"/>
              </a:lnSpc>
              <a:spcBef>
                <a:spcPts val="600"/>
              </a:spcBef>
              <a:buClr>
                <a:schemeClr val="accent4"/>
              </a:buClr>
              <a:buSzPct val="100000"/>
              <a:buFont typeface="Wingdings" panose="05000000000000000000" pitchFamily="2" charset="2"/>
              <a:buChar char="Ø"/>
              <a:defRPr/>
            </a:pPr>
            <a:r>
              <a:rPr lang="en-US" sz="2400" dirty="0">
                <a:ea typeface="Cambria"/>
                <a:cs typeface="Calibri"/>
              </a:rPr>
              <a:t>Transforming Your Approach</a:t>
            </a:r>
          </a:p>
          <a:p>
            <a:pPr marL="457200" indent="-365760" defTabSz="465887">
              <a:lnSpc>
                <a:spcPct val="150000"/>
              </a:lnSpc>
              <a:spcBef>
                <a:spcPts val="600"/>
              </a:spcBef>
              <a:buClr>
                <a:schemeClr val="accent4"/>
              </a:buClr>
              <a:buSzPct val="100000"/>
              <a:buFont typeface="Wingdings" panose="05000000000000000000" pitchFamily="2" charset="2"/>
              <a:buChar char="Ø"/>
              <a:defRPr/>
            </a:pPr>
            <a:r>
              <a:rPr lang="en-US" sz="2400" dirty="0">
                <a:ea typeface="Cambria"/>
                <a:cs typeface="Calibri"/>
              </a:rPr>
              <a:t>Essential Advice</a:t>
            </a:r>
            <a:endParaRPr lang="en-US" sz="2400" dirty="0"/>
          </a:p>
          <a:p>
            <a:pPr marL="457200" indent="-365760" defTabSz="465887">
              <a:lnSpc>
                <a:spcPct val="150000"/>
              </a:lnSpc>
              <a:spcBef>
                <a:spcPts val="600"/>
              </a:spcBef>
              <a:buClr>
                <a:schemeClr val="accent4"/>
              </a:buClr>
              <a:buSzPct val="100000"/>
              <a:buFont typeface="Wingdings" panose="05000000000000000000" pitchFamily="2" charset="2"/>
              <a:buChar char="Ø"/>
              <a:defRPr/>
            </a:pPr>
            <a:r>
              <a:rPr lang="en-US" sz="2400" dirty="0">
                <a:ea typeface="Cambria"/>
                <a:cs typeface="Calibri"/>
              </a:rPr>
              <a:t>Resources</a:t>
            </a:r>
          </a:p>
        </p:txBody>
      </p:sp>
      <p:pic>
        <p:nvPicPr>
          <p:cNvPr id="2" name="Picture 1" descr="A blue and black sign with white text&#10;&#10;AI-generated content may be incorrect.">
            <a:extLst>
              <a:ext uri="{FF2B5EF4-FFF2-40B4-BE49-F238E27FC236}">
                <a16:creationId xmlns:a16="http://schemas.microsoft.com/office/drawing/2014/main" id="{72897F4A-4BAD-14C8-3636-D49158FBC349}"/>
              </a:ext>
            </a:extLst>
          </p:cNvPr>
          <p:cNvPicPr>
            <a:picLocks noChangeAspect="1"/>
          </p:cNvPicPr>
          <p:nvPr/>
        </p:nvPicPr>
        <p:blipFill>
          <a:blip r:embed="rId4"/>
          <a:srcRect b="37537"/>
          <a:stretch/>
        </p:blipFill>
        <p:spPr>
          <a:xfrm>
            <a:off x="9523325" y="6264337"/>
            <a:ext cx="2589591" cy="545347"/>
          </a:xfrm>
          <a:prstGeom prst="rect">
            <a:avLst/>
          </a:prstGeom>
        </p:spPr>
      </p:pic>
      <p:sp>
        <p:nvSpPr>
          <p:cNvPr id="5" name="TextBox 4">
            <a:extLst>
              <a:ext uri="{FF2B5EF4-FFF2-40B4-BE49-F238E27FC236}">
                <a16:creationId xmlns:a16="http://schemas.microsoft.com/office/drawing/2014/main" id="{FCBB8B00-14EC-4E71-9584-D691D947F53D}"/>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AGENDA</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7" name="Straight Connector 6">
            <a:extLst>
              <a:ext uri="{FF2B5EF4-FFF2-40B4-BE49-F238E27FC236}">
                <a16:creationId xmlns:a16="http://schemas.microsoft.com/office/drawing/2014/main" id="{F5862277-6223-4BF9-C403-896AFFA9016E}"/>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25625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50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fade">
                                      <p:cBhvr>
                                        <p:cTn id="20" dur="500"/>
                                        <p:tgtEl>
                                          <p:spTgt spid="32">
                                            <p:txEl>
                                              <p:pRg st="0" end="0"/>
                                            </p:txEl>
                                          </p:spTgt>
                                        </p:tgtEl>
                                      </p:cBhvr>
                                    </p:animEffect>
                                  </p:childTnLst>
                                </p:cTn>
                              </p:par>
                            </p:childTnLst>
                          </p:cTn>
                        </p:par>
                        <p:par>
                          <p:cTn id="21" fill="hold">
                            <p:stCondLst>
                              <p:cond delay="2000"/>
                            </p:stCondLst>
                            <p:childTnLst>
                              <p:par>
                                <p:cTn id="22" presetID="10" presetClass="entr" presetSubtype="0" fill="hold" nodeType="afterEffect">
                                  <p:stCondLst>
                                    <p:cond delay="500"/>
                                  </p:stCondLst>
                                  <p:childTnLst>
                                    <p:set>
                                      <p:cBhvr>
                                        <p:cTn id="23" dur="1" fill="hold">
                                          <p:stCondLst>
                                            <p:cond delay="0"/>
                                          </p:stCondLst>
                                        </p:cTn>
                                        <p:tgtEl>
                                          <p:spTgt spid="32">
                                            <p:txEl>
                                              <p:pRg st="1" end="1"/>
                                            </p:txEl>
                                          </p:spTgt>
                                        </p:tgtEl>
                                        <p:attrNameLst>
                                          <p:attrName>style.visibility</p:attrName>
                                        </p:attrNameLst>
                                      </p:cBhvr>
                                      <p:to>
                                        <p:strVal val="visible"/>
                                      </p:to>
                                    </p:set>
                                    <p:animEffect transition="in" filter="fade">
                                      <p:cBhvr>
                                        <p:cTn id="24" dur="500"/>
                                        <p:tgtEl>
                                          <p:spTgt spid="32">
                                            <p:txEl>
                                              <p:pRg st="1" end="1"/>
                                            </p:txEl>
                                          </p:spTgt>
                                        </p:tgtEl>
                                      </p:cBhvr>
                                    </p:animEffect>
                                  </p:childTnLst>
                                </p:cTn>
                              </p:par>
                            </p:childTnLst>
                          </p:cTn>
                        </p:par>
                        <p:par>
                          <p:cTn id="25" fill="hold">
                            <p:stCondLst>
                              <p:cond delay="3000"/>
                            </p:stCondLst>
                            <p:childTnLst>
                              <p:par>
                                <p:cTn id="26" presetID="10" presetClass="entr" presetSubtype="0" fill="hold" nodeType="afterEffect">
                                  <p:stCondLst>
                                    <p:cond delay="500"/>
                                  </p:stCondLst>
                                  <p:childTnLst>
                                    <p:set>
                                      <p:cBhvr>
                                        <p:cTn id="27" dur="1" fill="hold">
                                          <p:stCondLst>
                                            <p:cond delay="0"/>
                                          </p:stCondLst>
                                        </p:cTn>
                                        <p:tgtEl>
                                          <p:spTgt spid="32">
                                            <p:txEl>
                                              <p:pRg st="2" end="2"/>
                                            </p:txEl>
                                          </p:spTgt>
                                        </p:tgtEl>
                                        <p:attrNameLst>
                                          <p:attrName>style.visibility</p:attrName>
                                        </p:attrNameLst>
                                      </p:cBhvr>
                                      <p:to>
                                        <p:strVal val="visible"/>
                                      </p:to>
                                    </p:set>
                                    <p:animEffect transition="in" filter="fade">
                                      <p:cBhvr>
                                        <p:cTn id="28" dur="500"/>
                                        <p:tgtEl>
                                          <p:spTgt spid="32">
                                            <p:txEl>
                                              <p:pRg st="2" end="2"/>
                                            </p:txEl>
                                          </p:spTgt>
                                        </p:tgtEl>
                                      </p:cBhvr>
                                    </p:animEffect>
                                  </p:childTnLst>
                                </p:cTn>
                              </p:par>
                            </p:childTnLst>
                          </p:cTn>
                        </p:par>
                        <p:par>
                          <p:cTn id="29" fill="hold">
                            <p:stCondLst>
                              <p:cond delay="4000"/>
                            </p:stCondLst>
                            <p:childTnLst>
                              <p:par>
                                <p:cTn id="30" presetID="10" presetClass="entr" presetSubtype="0" fill="hold" nodeType="afterEffect">
                                  <p:stCondLst>
                                    <p:cond delay="500"/>
                                  </p:stCondLst>
                                  <p:childTnLst>
                                    <p:set>
                                      <p:cBhvr>
                                        <p:cTn id="31" dur="1" fill="hold">
                                          <p:stCondLst>
                                            <p:cond delay="0"/>
                                          </p:stCondLst>
                                        </p:cTn>
                                        <p:tgtEl>
                                          <p:spTgt spid="32">
                                            <p:txEl>
                                              <p:pRg st="3" end="3"/>
                                            </p:txEl>
                                          </p:spTgt>
                                        </p:tgtEl>
                                        <p:attrNameLst>
                                          <p:attrName>style.visibility</p:attrName>
                                        </p:attrNameLst>
                                      </p:cBhvr>
                                      <p:to>
                                        <p:strVal val="visible"/>
                                      </p:to>
                                    </p:set>
                                    <p:animEffect transition="in" filter="fade">
                                      <p:cBhvr>
                                        <p:cTn id="32" dur="500"/>
                                        <p:tgtEl>
                                          <p:spTgt spid="32">
                                            <p:txEl>
                                              <p:pRg st="3" end="3"/>
                                            </p:txEl>
                                          </p:spTgt>
                                        </p:tgtEl>
                                      </p:cBhvr>
                                    </p:animEffect>
                                  </p:childTnLst>
                                </p:cTn>
                              </p:par>
                            </p:childTnLst>
                          </p:cTn>
                        </p:par>
                        <p:par>
                          <p:cTn id="33" fill="hold">
                            <p:stCondLst>
                              <p:cond delay="5000"/>
                            </p:stCondLst>
                            <p:childTnLst>
                              <p:par>
                                <p:cTn id="34" presetID="10" presetClass="entr" presetSubtype="0" fill="hold" nodeType="afterEffect">
                                  <p:stCondLst>
                                    <p:cond delay="500"/>
                                  </p:stCondLst>
                                  <p:childTnLst>
                                    <p:set>
                                      <p:cBhvr>
                                        <p:cTn id="35" dur="1" fill="hold">
                                          <p:stCondLst>
                                            <p:cond delay="0"/>
                                          </p:stCondLst>
                                        </p:cTn>
                                        <p:tgtEl>
                                          <p:spTgt spid="32">
                                            <p:txEl>
                                              <p:pRg st="4" end="4"/>
                                            </p:txEl>
                                          </p:spTgt>
                                        </p:tgtEl>
                                        <p:attrNameLst>
                                          <p:attrName>style.visibility</p:attrName>
                                        </p:attrNameLst>
                                      </p:cBhvr>
                                      <p:to>
                                        <p:strVal val="visible"/>
                                      </p:to>
                                    </p:set>
                                    <p:animEffect transition="in" filter="fade">
                                      <p:cBhvr>
                                        <p:cTn id="36" dur="500"/>
                                        <p:tgtEl>
                                          <p:spTgt spid="32">
                                            <p:txEl>
                                              <p:pRg st="4" end="4"/>
                                            </p:txEl>
                                          </p:spTgt>
                                        </p:tgtEl>
                                      </p:cBhvr>
                                    </p:animEffect>
                                  </p:childTnLst>
                                </p:cTn>
                              </p:par>
                            </p:childTnLst>
                          </p:cTn>
                        </p:par>
                        <p:par>
                          <p:cTn id="37" fill="hold">
                            <p:stCondLst>
                              <p:cond delay="6000"/>
                            </p:stCondLst>
                            <p:childTnLst>
                              <p:par>
                                <p:cTn id="38" presetID="10" presetClass="entr" presetSubtype="0" fill="hold" nodeType="afterEffect">
                                  <p:stCondLst>
                                    <p:cond delay="500"/>
                                  </p:stCondLst>
                                  <p:childTnLst>
                                    <p:set>
                                      <p:cBhvr>
                                        <p:cTn id="39" dur="1" fill="hold">
                                          <p:stCondLst>
                                            <p:cond delay="0"/>
                                          </p:stCondLst>
                                        </p:cTn>
                                        <p:tgtEl>
                                          <p:spTgt spid="32">
                                            <p:txEl>
                                              <p:pRg st="5" end="5"/>
                                            </p:txEl>
                                          </p:spTgt>
                                        </p:tgtEl>
                                        <p:attrNameLst>
                                          <p:attrName>style.visibility</p:attrName>
                                        </p:attrNameLst>
                                      </p:cBhvr>
                                      <p:to>
                                        <p:strVal val="visible"/>
                                      </p:to>
                                    </p:set>
                                    <p:animEffect transition="in" filter="fade">
                                      <p:cBhvr>
                                        <p:cTn id="40" dur="500"/>
                                        <p:tgtEl>
                                          <p:spTgt spid="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DBCA8F-9AE9-5122-EE15-64F304CC4F64}"/>
              </a:ext>
            </a:extLst>
          </p:cNvPr>
          <p:cNvSpPr txBox="1"/>
          <p:nvPr/>
        </p:nvSpPr>
        <p:spPr>
          <a:xfrm>
            <a:off x="1653761" y="4993032"/>
            <a:ext cx="705678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a:cs typeface="Calibri"/>
              </a:rPr>
              <a:t>I couldn’t have done it without Don.  In the end, I knew what I needed to do, and he really helped me move forward with such a hard decision.  The equestrian property was the dream for John and me.  Now my new dream is to be financially stable.</a:t>
            </a:r>
            <a:endParaRPr lang="en-US" sz="2000" dirty="0"/>
          </a:p>
        </p:txBody>
      </p:sp>
      <p:pic>
        <p:nvPicPr>
          <p:cNvPr id="7" name="Graphic 4" descr="Open quotation mark with solid fill">
            <a:extLst>
              <a:ext uri="{FF2B5EF4-FFF2-40B4-BE49-F238E27FC236}">
                <a16:creationId xmlns:a16="http://schemas.microsoft.com/office/drawing/2014/main" id="{5C926F5D-4B87-F26C-9A10-D8858E51F3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159" y="4655557"/>
            <a:ext cx="914400" cy="914400"/>
          </a:xfrm>
          <a:prstGeom prst="rect">
            <a:avLst/>
          </a:prstGeom>
        </p:spPr>
      </p:pic>
      <p:pic>
        <p:nvPicPr>
          <p:cNvPr id="10" name="Graphic 4" descr="Open quotation mark with solid fill">
            <a:extLst>
              <a:ext uri="{FF2B5EF4-FFF2-40B4-BE49-F238E27FC236}">
                <a16:creationId xmlns:a16="http://schemas.microsoft.com/office/drawing/2014/main" id="{F36F426B-C1EC-294D-4D70-E48F68605A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359168" y="5803476"/>
            <a:ext cx="914400" cy="895350"/>
          </a:xfrm>
          <a:prstGeom prst="rect">
            <a:avLst/>
          </a:prstGeom>
        </p:spPr>
      </p:pic>
      <p:pic>
        <p:nvPicPr>
          <p:cNvPr id="2" name="Picture 1" descr="A collage of men posing for a picture&#10;&#10;Description automatically generated">
            <a:extLst>
              <a:ext uri="{FF2B5EF4-FFF2-40B4-BE49-F238E27FC236}">
                <a16:creationId xmlns:a16="http://schemas.microsoft.com/office/drawing/2014/main" id="{71CA13FA-8462-B1DA-B540-1FAF9EF87224}"/>
              </a:ext>
            </a:extLst>
          </p:cNvPr>
          <p:cNvPicPr>
            <a:picLocks noChangeAspect="1"/>
          </p:cNvPicPr>
          <p:nvPr/>
        </p:nvPicPr>
        <p:blipFill>
          <a:blip r:embed="rId5"/>
          <a:stretch>
            <a:fillRect/>
          </a:stretch>
        </p:blipFill>
        <p:spPr>
          <a:xfrm>
            <a:off x="741873" y="1401390"/>
            <a:ext cx="8882331" cy="3163824"/>
          </a:xfrm>
          <a:prstGeom prst="rect">
            <a:avLst/>
          </a:prstGeom>
        </p:spPr>
      </p:pic>
      <p:pic>
        <p:nvPicPr>
          <p:cNvPr id="4" name="Picture 3" descr="A blue and black sign with white text&#10;&#10;AI-generated content may be incorrect.">
            <a:extLst>
              <a:ext uri="{FF2B5EF4-FFF2-40B4-BE49-F238E27FC236}">
                <a16:creationId xmlns:a16="http://schemas.microsoft.com/office/drawing/2014/main" id="{7E3E46FC-4553-204D-4380-E80F528291B2}"/>
              </a:ext>
            </a:extLst>
          </p:cNvPr>
          <p:cNvPicPr>
            <a:picLocks noChangeAspect="1"/>
          </p:cNvPicPr>
          <p:nvPr/>
        </p:nvPicPr>
        <p:blipFill>
          <a:blip r:embed="rId6"/>
          <a:srcRect b="37537"/>
          <a:stretch/>
        </p:blipFill>
        <p:spPr>
          <a:xfrm>
            <a:off x="9523325" y="6264337"/>
            <a:ext cx="2589591" cy="545347"/>
          </a:xfrm>
          <a:prstGeom prst="rect">
            <a:avLst/>
          </a:prstGeom>
        </p:spPr>
      </p:pic>
      <p:sp>
        <p:nvSpPr>
          <p:cNvPr id="6" name="TextBox 5">
            <a:extLst>
              <a:ext uri="{FF2B5EF4-FFF2-40B4-BE49-F238E27FC236}">
                <a16:creationId xmlns:a16="http://schemas.microsoft.com/office/drawing/2014/main" id="{5930B738-04BE-3EE4-63C9-12E0066FAF81}"/>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Maria’s Story</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9" name="Straight Connector 8">
            <a:extLst>
              <a:ext uri="{FF2B5EF4-FFF2-40B4-BE49-F238E27FC236}">
                <a16:creationId xmlns:a16="http://schemas.microsoft.com/office/drawing/2014/main" id="{8FEA0BE2-6F3E-41B8-3C67-88B4CEC5FA8A}"/>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8049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000"/>
                            </p:stCondLst>
                            <p:childTnLst>
                              <p:par>
                                <p:cTn id="17" presetID="10" presetClass="entr" presetSubtype="0" fill="hold"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C8F9B2-0B69-4CE0-AB3D-B5D01FC2D619}"/>
              </a:ext>
            </a:extLst>
          </p:cNvPr>
          <p:cNvSpPr txBox="1"/>
          <p:nvPr/>
        </p:nvSpPr>
        <p:spPr>
          <a:xfrm>
            <a:off x="603162" y="1611128"/>
            <a:ext cx="8568829" cy="3477875"/>
          </a:xfrm>
          <a:prstGeom prst="rect">
            <a:avLst/>
          </a:prstGeom>
          <a:noFill/>
        </p:spPr>
        <p:txBody>
          <a:bodyPr wrap="square" lIns="91440" tIns="45720" rIns="91440" bIns="45720" rtlCol="0" anchor="t">
            <a:spAutoFit/>
          </a:bodyPr>
          <a:lstStyle/>
          <a:p>
            <a:pPr marL="457200" indent="-365760" defTabSz="465887">
              <a:spcBef>
                <a:spcPts val="600"/>
              </a:spcBef>
              <a:buClr>
                <a:schemeClr val="accent4"/>
              </a:buClr>
              <a:buSzPct val="100000"/>
              <a:buFont typeface="Wingdings" panose="05000000000000000000" pitchFamily="2" charset="2"/>
              <a:buChar char="Ø"/>
              <a:defRPr/>
            </a:pPr>
            <a:r>
              <a:rPr lang="en-US" sz="2000" dirty="0">
                <a:ea typeface="Cambria"/>
                <a:cs typeface="Calibri"/>
              </a:rPr>
              <a:t>Approximately 3,000 women become widowed every day in the U.S.</a:t>
            </a:r>
            <a:r>
              <a:rPr lang="en-US" sz="2000" baseline="30000" dirty="0">
                <a:ea typeface="Cambria"/>
                <a:cs typeface="Calibri"/>
              </a:rPr>
              <a:t>1</a:t>
            </a:r>
          </a:p>
          <a:p>
            <a:pPr marL="457200" indent="-365760" defTabSz="465887">
              <a:spcBef>
                <a:spcPts val="600"/>
              </a:spcBef>
              <a:buClr>
                <a:schemeClr val="accent4"/>
              </a:buClr>
              <a:buSzPct val="100000"/>
              <a:buFont typeface="Wingdings" panose="05000000000000000000" pitchFamily="2" charset="2"/>
              <a:buChar char="Ø"/>
              <a:defRPr/>
            </a:pPr>
            <a:r>
              <a:rPr lang="en-US" sz="2000" dirty="0">
                <a:ea typeface="Cambria"/>
                <a:cs typeface="Calibri"/>
              </a:rPr>
              <a:t>70% of all married women will face widowhood</a:t>
            </a:r>
            <a:r>
              <a:rPr lang="en-US" sz="2000" baseline="30000" dirty="0">
                <a:ea typeface="Cambria"/>
                <a:cs typeface="Calibri"/>
              </a:rPr>
              <a:t>2</a:t>
            </a:r>
          </a:p>
          <a:p>
            <a:pPr marL="457200" indent="-365760" defTabSz="465887">
              <a:spcBef>
                <a:spcPts val="600"/>
              </a:spcBef>
              <a:buClr>
                <a:schemeClr val="accent4"/>
              </a:buClr>
              <a:buSzPct val="100000"/>
              <a:buFont typeface="Wingdings" panose="05000000000000000000" pitchFamily="2" charset="2"/>
              <a:buChar char="Ø"/>
              <a:defRPr/>
            </a:pPr>
            <a:r>
              <a:rPr lang="en-US" sz="2000" dirty="0">
                <a:ea typeface="Cambria"/>
                <a:cs typeface="Calibri"/>
              </a:rPr>
              <a:t>The average age of a widow is 59</a:t>
            </a:r>
            <a:r>
              <a:rPr lang="en-US" sz="2000" baseline="30000" dirty="0">
                <a:ea typeface="Cambria"/>
                <a:cs typeface="Calibri"/>
              </a:rPr>
              <a:t>3</a:t>
            </a:r>
          </a:p>
          <a:p>
            <a:pPr marL="457200" indent="-365760" defTabSz="465887">
              <a:spcBef>
                <a:spcPts val="600"/>
              </a:spcBef>
              <a:buClr>
                <a:schemeClr val="accent4"/>
              </a:buClr>
              <a:buSzPct val="100000"/>
              <a:buFont typeface="Wingdings" panose="05000000000000000000" pitchFamily="2" charset="2"/>
              <a:buChar char="Ø"/>
              <a:defRPr/>
            </a:pPr>
            <a:r>
              <a:rPr lang="en-US" sz="2000" dirty="0">
                <a:ea typeface="Cambria"/>
                <a:cs typeface="Calibri"/>
              </a:rPr>
              <a:t>Widows live 15 years longer than their husbands, on average</a:t>
            </a:r>
            <a:r>
              <a:rPr lang="en-US" sz="2000" baseline="30000" dirty="0">
                <a:ea typeface="Cambria"/>
                <a:cs typeface="Calibri"/>
              </a:rPr>
              <a:t>4</a:t>
            </a:r>
          </a:p>
          <a:p>
            <a:pPr marL="457200" indent="-365760" defTabSz="465887">
              <a:spcBef>
                <a:spcPts val="600"/>
              </a:spcBef>
              <a:buClr>
                <a:schemeClr val="accent4"/>
              </a:buClr>
              <a:buSzPct val="100000"/>
              <a:buFont typeface="Wingdings" panose="05000000000000000000" pitchFamily="2" charset="2"/>
              <a:buChar char="Ø"/>
              <a:defRPr/>
            </a:pPr>
            <a:r>
              <a:rPr lang="en-US" sz="2000" dirty="0">
                <a:ea typeface="Cambria"/>
                <a:cs typeface="Calibri"/>
              </a:rPr>
              <a:t>Widows outnumber widowers 4:1</a:t>
            </a:r>
            <a:r>
              <a:rPr lang="en-US" sz="2000" baseline="30000" dirty="0">
                <a:ea typeface="Cambria"/>
                <a:cs typeface="Calibri"/>
              </a:rPr>
              <a:t>5</a:t>
            </a:r>
          </a:p>
          <a:p>
            <a:pPr marL="457200" indent="-365760" defTabSz="465887">
              <a:spcBef>
                <a:spcPts val="600"/>
              </a:spcBef>
              <a:buClr>
                <a:schemeClr val="accent4"/>
              </a:buClr>
              <a:buSzPct val="100000"/>
              <a:buFont typeface="Wingdings" panose="05000000000000000000" pitchFamily="2" charset="2"/>
              <a:buChar char="Ø"/>
              <a:defRPr/>
            </a:pPr>
            <a:r>
              <a:rPr lang="en-US" sz="2000" dirty="0">
                <a:ea typeface="Cambria"/>
                <a:cs typeface="Calibri"/>
              </a:rPr>
              <a:t>80% of men die married; 80% of women die single</a:t>
            </a:r>
            <a:r>
              <a:rPr lang="en-US" sz="2000" baseline="30000" dirty="0">
                <a:ea typeface="Cambria"/>
                <a:cs typeface="Calibri"/>
              </a:rPr>
              <a:t>6</a:t>
            </a:r>
          </a:p>
          <a:p>
            <a:pPr marL="457200" indent="-365760" defTabSz="465887">
              <a:spcBef>
                <a:spcPts val="600"/>
              </a:spcBef>
              <a:buClr>
                <a:schemeClr val="accent4"/>
              </a:buClr>
              <a:buSzPct val="100000"/>
              <a:buFont typeface="Wingdings" panose="05000000000000000000" pitchFamily="2" charset="2"/>
              <a:buChar char="Ø"/>
              <a:defRPr/>
            </a:pPr>
            <a:r>
              <a:rPr lang="en-US" sz="2000" dirty="0">
                <a:ea typeface="Cambria"/>
                <a:cs typeface="Calibri"/>
              </a:rPr>
              <a:t>Almost half of all widows earn less than $25,000 a year</a:t>
            </a:r>
            <a:r>
              <a:rPr lang="en-US" sz="2000" baseline="30000" dirty="0">
                <a:ea typeface="Cambria"/>
                <a:cs typeface="Calibri"/>
              </a:rPr>
              <a:t>7</a:t>
            </a:r>
          </a:p>
          <a:p>
            <a:pPr marL="457200" indent="-365760" defTabSz="465887">
              <a:spcBef>
                <a:spcPts val="600"/>
              </a:spcBef>
              <a:buClr>
                <a:schemeClr val="accent4"/>
              </a:buClr>
              <a:buSzPct val="100000"/>
              <a:buFont typeface="Wingdings" panose="05000000000000000000" pitchFamily="2" charset="2"/>
              <a:buChar char="Ø"/>
              <a:defRPr/>
            </a:pPr>
            <a:r>
              <a:rPr lang="en-US" sz="2000" dirty="0">
                <a:ea typeface="Cambria"/>
                <a:cs typeface="Calibri"/>
              </a:rPr>
              <a:t>Widowhood is often a ticket to poverty</a:t>
            </a:r>
            <a:r>
              <a:rPr lang="en-US" sz="2000" baseline="30000" dirty="0">
                <a:ea typeface="Cambria"/>
                <a:cs typeface="Calibri"/>
              </a:rPr>
              <a:t>8</a:t>
            </a:r>
          </a:p>
          <a:p>
            <a:pPr marL="457200" indent="-365760" defTabSz="465887">
              <a:spcBef>
                <a:spcPts val="600"/>
              </a:spcBef>
              <a:buClr>
                <a:schemeClr val="accent4"/>
              </a:buClr>
              <a:buSzPct val="100000"/>
              <a:buFont typeface="Wingdings" panose="05000000000000000000" pitchFamily="2" charset="2"/>
              <a:buChar char="Ø"/>
              <a:defRPr/>
            </a:pPr>
            <a:r>
              <a:rPr lang="en-US" sz="2000" dirty="0">
                <a:ea typeface="Cambria"/>
                <a:cs typeface="Calibri"/>
              </a:rPr>
              <a:t>About 60% of elderly poor women are widows</a:t>
            </a:r>
            <a:r>
              <a:rPr lang="en-US" sz="2000" baseline="30000" dirty="0">
                <a:ea typeface="Cambria"/>
                <a:cs typeface="Calibri"/>
              </a:rPr>
              <a:t>9</a:t>
            </a:r>
          </a:p>
        </p:txBody>
      </p:sp>
      <p:sp>
        <p:nvSpPr>
          <p:cNvPr id="11" name="TextBox 10">
            <a:extLst>
              <a:ext uri="{FF2B5EF4-FFF2-40B4-BE49-F238E27FC236}">
                <a16:creationId xmlns:a16="http://schemas.microsoft.com/office/drawing/2014/main" id="{A0FCE887-6969-43F9-BC15-DCE8BC0360A1}"/>
              </a:ext>
            </a:extLst>
          </p:cNvPr>
          <p:cNvSpPr txBox="1"/>
          <p:nvPr/>
        </p:nvSpPr>
        <p:spPr>
          <a:xfrm>
            <a:off x="603162" y="5946885"/>
            <a:ext cx="8316903" cy="830997"/>
          </a:xfrm>
          <a:prstGeom prst="rect">
            <a:avLst/>
          </a:prstGeom>
          <a:noFill/>
        </p:spPr>
        <p:txBody>
          <a:bodyPr wrap="square" rtlCol="0">
            <a:spAutoFit/>
          </a:bodyPr>
          <a:lstStyle/>
          <a:p>
            <a:r>
              <a:rPr lang="en-US" sz="1200" baseline="30000" dirty="0">
                <a:cs typeface="Calibri" panose="020F0502020204030204" pitchFamily="34" charset="0"/>
              </a:rPr>
              <a:t>1</a:t>
            </a:r>
            <a:r>
              <a:rPr lang="en-US" sz="1200" dirty="0"/>
              <a:t>U.S. Census Bureau (2020-2022); </a:t>
            </a:r>
            <a:r>
              <a:rPr lang="en-US" sz="1200" baseline="30000" dirty="0">
                <a:cs typeface="Calibri" panose="020F0502020204030204" pitchFamily="34" charset="0"/>
              </a:rPr>
              <a:t>2</a:t>
            </a:r>
            <a:r>
              <a:rPr lang="en-US" sz="1200" dirty="0"/>
              <a:t>Nadia </a:t>
            </a:r>
            <a:r>
              <a:rPr lang="en-US" sz="1200" dirty="0" err="1"/>
              <a:t>Karamcheva</a:t>
            </a:r>
            <a:r>
              <a:rPr lang="en-US" sz="1200" dirty="0"/>
              <a:t> and Alicia H. Munnell, "Why are widows so poor?" Center for Retirement Research (July 2017); </a:t>
            </a:r>
            <a:r>
              <a:rPr lang="en-US" sz="1200" baseline="30000" dirty="0">
                <a:cs typeface="Calibri" panose="020F0502020204030204" pitchFamily="34" charset="0"/>
              </a:rPr>
              <a:t>3</a:t>
            </a:r>
            <a:r>
              <a:rPr lang="pt-BR" sz="1200" dirty="0">
                <a:cs typeface="Calibri" panose="020F0502020204030204" pitchFamily="34" charset="0"/>
              </a:rPr>
              <a:t>Impact Report. Modern Widows Club. 2020 and </a:t>
            </a:r>
            <a:r>
              <a:rPr lang="en-US" sz="1200" dirty="0"/>
              <a:t>Rethinking65's research on widowhood (2022); </a:t>
            </a:r>
            <a:r>
              <a:rPr lang="en-US" sz="1200" baseline="30000" dirty="0">
                <a:cs typeface="Calibri" panose="020F0502020204030204" pitchFamily="34" charset="0"/>
              </a:rPr>
              <a:t>4</a:t>
            </a:r>
            <a:r>
              <a:rPr lang="en-US" sz="1200" dirty="0">
                <a:hlinkClick r:id="rId3"/>
              </a:rPr>
              <a:t>Kiplinger</a:t>
            </a:r>
            <a:r>
              <a:rPr lang="en-US" sz="1200" dirty="0"/>
              <a:t>; </a:t>
            </a:r>
            <a:r>
              <a:rPr lang="en-US" sz="1200" baseline="30000" dirty="0">
                <a:cs typeface="Calibri" panose="020F0502020204030204" pitchFamily="34" charset="0"/>
              </a:rPr>
              <a:t>5</a:t>
            </a:r>
            <a:r>
              <a:rPr lang="en-US" sz="1200" dirty="0">
                <a:hlinkClick r:id="rId4"/>
              </a:rPr>
              <a:t>Jrank</a:t>
            </a:r>
            <a:r>
              <a:rPr lang="en-US" sz="1200" dirty="0"/>
              <a:t>: </a:t>
            </a:r>
            <a:r>
              <a:rPr lang="en-US" sz="1200" baseline="30000" dirty="0">
                <a:cs typeface="Calibri" panose="020F0502020204030204" pitchFamily="34" charset="0"/>
              </a:rPr>
              <a:t>6</a:t>
            </a:r>
            <a:r>
              <a:rPr lang="en-US" sz="1200" dirty="0">
                <a:hlinkClick r:id="rId3"/>
              </a:rPr>
              <a:t>Kiplinger</a:t>
            </a:r>
            <a:r>
              <a:rPr lang="en-US" sz="1200" dirty="0"/>
              <a:t> and </a:t>
            </a:r>
            <a:r>
              <a:rPr lang="en-US" sz="1200" dirty="0" err="1">
                <a:hlinkClick r:id="rId5"/>
              </a:rPr>
              <a:t>USAFacts</a:t>
            </a:r>
            <a:r>
              <a:rPr lang="en-US" sz="1200" dirty="0"/>
              <a:t> and </a:t>
            </a:r>
            <a:r>
              <a:rPr lang="en-US" sz="1200" dirty="0">
                <a:hlinkClick r:id="rId6"/>
              </a:rPr>
              <a:t>Statista</a:t>
            </a:r>
            <a:r>
              <a:rPr lang="en-US" sz="1200" dirty="0"/>
              <a:t>; </a:t>
            </a:r>
            <a:r>
              <a:rPr lang="en-US" sz="1200" baseline="30000" dirty="0">
                <a:cs typeface="Calibri" panose="020F0502020204030204" pitchFamily="34" charset="0"/>
              </a:rPr>
              <a:t>7</a:t>
            </a:r>
            <a:r>
              <a:rPr lang="en-US" sz="1200" dirty="0">
                <a:hlinkClick r:id="rId7"/>
              </a:rPr>
              <a:t>NCOA</a:t>
            </a:r>
            <a:r>
              <a:rPr lang="en-US" sz="1200" dirty="0"/>
              <a:t>; </a:t>
            </a:r>
            <a:r>
              <a:rPr lang="en-US" sz="1200" baseline="30000" dirty="0">
                <a:cs typeface="Calibri" panose="020F0502020204030204" pitchFamily="34" charset="0"/>
              </a:rPr>
              <a:t>8</a:t>
            </a:r>
            <a:r>
              <a:rPr lang="en-US" sz="1200" dirty="0">
                <a:hlinkClick r:id="rId7"/>
              </a:rPr>
              <a:t>NCOA</a:t>
            </a:r>
            <a:r>
              <a:rPr lang="en-US" sz="1200" dirty="0"/>
              <a:t>; </a:t>
            </a:r>
            <a:r>
              <a:rPr lang="en-US" sz="1200" baseline="30000" dirty="0">
                <a:cs typeface="Calibri" panose="020F0502020204030204" pitchFamily="34" charset="0"/>
              </a:rPr>
              <a:t>9</a:t>
            </a:r>
            <a:r>
              <a:rPr lang="en-US" sz="1200" dirty="0"/>
              <a:t>The Gerontologist journal article on "Economic Consequences of Widowhood" (2001)</a:t>
            </a:r>
            <a:endParaRPr lang="en-US" sz="1200" dirty="0">
              <a:cs typeface="Calibri" panose="020F0502020204030204" pitchFamily="34" charset="0"/>
            </a:endParaRPr>
          </a:p>
        </p:txBody>
      </p:sp>
      <p:pic>
        <p:nvPicPr>
          <p:cNvPr id="2" name="Picture 1" descr="A blue and black sign with white text&#10;&#10;AI-generated content may be incorrect.">
            <a:extLst>
              <a:ext uri="{FF2B5EF4-FFF2-40B4-BE49-F238E27FC236}">
                <a16:creationId xmlns:a16="http://schemas.microsoft.com/office/drawing/2014/main" id="{6AE4FB0F-4310-B666-492C-EB139DF1C006}"/>
              </a:ext>
            </a:extLst>
          </p:cNvPr>
          <p:cNvPicPr>
            <a:picLocks noChangeAspect="1"/>
          </p:cNvPicPr>
          <p:nvPr/>
        </p:nvPicPr>
        <p:blipFill>
          <a:blip r:embed="rId8"/>
          <a:srcRect b="37537"/>
          <a:stretch/>
        </p:blipFill>
        <p:spPr>
          <a:xfrm>
            <a:off x="9523325" y="6264337"/>
            <a:ext cx="2589591" cy="545347"/>
          </a:xfrm>
          <a:prstGeom prst="rect">
            <a:avLst/>
          </a:prstGeom>
        </p:spPr>
      </p:pic>
      <p:sp>
        <p:nvSpPr>
          <p:cNvPr id="3" name="TextBox 2">
            <a:extLst>
              <a:ext uri="{FF2B5EF4-FFF2-40B4-BE49-F238E27FC236}">
                <a16:creationId xmlns:a16="http://schemas.microsoft.com/office/drawing/2014/main" id="{83A120A2-1667-D4BB-E5C9-D8432FBE9A46}"/>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The “Widow Crisis”</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7" name="Straight Connector 6">
            <a:extLst>
              <a:ext uri="{FF2B5EF4-FFF2-40B4-BE49-F238E27FC236}">
                <a16:creationId xmlns:a16="http://schemas.microsoft.com/office/drawing/2014/main" id="{2A31EDAB-863F-0C5D-2A52-8BEF72579752}"/>
              </a:ext>
            </a:extLst>
          </p:cNvPr>
          <p:cNvCxnSpPr>
            <a:cxnSpLocks/>
          </p:cNvCxnSpPr>
          <p:nvPr/>
        </p:nvCxnSpPr>
        <p:spPr>
          <a:xfrm>
            <a:off x="-37316" y="1031482"/>
            <a:ext cx="7044606"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8742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5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200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par>
                          <p:cTn id="20" fill="hold">
                            <p:stCondLst>
                              <p:cond delay="4000"/>
                            </p:stCondLst>
                            <p:childTnLst>
                              <p:par>
                                <p:cTn id="21" presetID="10" presetClass="entr" presetSubtype="0" fill="hold" nodeType="afterEffect">
                                  <p:stCondLst>
                                    <p:cond delay="200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par>
                          <p:cTn id="24" fill="hold">
                            <p:stCondLst>
                              <p:cond delay="6500"/>
                            </p:stCondLst>
                            <p:childTnLst>
                              <p:par>
                                <p:cTn id="25" presetID="10" presetClass="entr" presetSubtype="0" fill="hold" nodeType="afterEffect">
                                  <p:stCondLst>
                                    <p:cond delay="200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par>
                          <p:cTn id="28" fill="hold">
                            <p:stCondLst>
                              <p:cond delay="9000"/>
                            </p:stCondLst>
                            <p:childTnLst>
                              <p:par>
                                <p:cTn id="29" presetID="10" presetClass="entr" presetSubtype="0" fill="hold" nodeType="afterEffect">
                                  <p:stCondLst>
                                    <p:cond delay="200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par>
                          <p:cTn id="32" fill="hold">
                            <p:stCondLst>
                              <p:cond delay="11500"/>
                            </p:stCondLst>
                            <p:childTnLst>
                              <p:par>
                                <p:cTn id="33" presetID="10" presetClass="entr" presetSubtype="0" fill="hold" nodeType="afterEffect">
                                  <p:stCondLst>
                                    <p:cond delay="200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500"/>
                                        <p:tgtEl>
                                          <p:spTgt spid="4">
                                            <p:txEl>
                                              <p:pRg st="5" end="5"/>
                                            </p:txEl>
                                          </p:spTgt>
                                        </p:tgtEl>
                                      </p:cBhvr>
                                    </p:animEffect>
                                  </p:childTnLst>
                                </p:cTn>
                              </p:par>
                            </p:childTnLst>
                          </p:cTn>
                        </p:par>
                        <p:par>
                          <p:cTn id="36" fill="hold">
                            <p:stCondLst>
                              <p:cond delay="14000"/>
                            </p:stCondLst>
                            <p:childTnLst>
                              <p:par>
                                <p:cTn id="37" presetID="10" presetClass="entr" presetSubtype="0" fill="hold" nodeType="afterEffect">
                                  <p:stCondLst>
                                    <p:cond delay="200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500"/>
                                        <p:tgtEl>
                                          <p:spTgt spid="4">
                                            <p:txEl>
                                              <p:pRg st="6" end="6"/>
                                            </p:txEl>
                                          </p:spTgt>
                                        </p:tgtEl>
                                      </p:cBhvr>
                                    </p:animEffect>
                                  </p:childTnLst>
                                </p:cTn>
                              </p:par>
                            </p:childTnLst>
                          </p:cTn>
                        </p:par>
                        <p:par>
                          <p:cTn id="40" fill="hold">
                            <p:stCondLst>
                              <p:cond delay="16500"/>
                            </p:stCondLst>
                            <p:childTnLst>
                              <p:par>
                                <p:cTn id="41" presetID="10" presetClass="entr" presetSubtype="0" fill="hold" nodeType="afterEffect">
                                  <p:stCondLst>
                                    <p:cond delay="200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childTnLst>
                          </p:cTn>
                        </p:par>
                        <p:par>
                          <p:cTn id="44" fill="hold">
                            <p:stCondLst>
                              <p:cond delay="19000"/>
                            </p:stCondLst>
                            <p:childTnLst>
                              <p:par>
                                <p:cTn id="45" presetID="10" presetClass="entr" presetSubtype="0" fill="hold" nodeType="afterEffect">
                                  <p:stCondLst>
                                    <p:cond delay="200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par>
                          <p:cTn id="48" fill="hold">
                            <p:stCondLst>
                              <p:cond delay="215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black sign with white text&#10;&#10;AI-generated content may be incorrect.">
            <a:extLst>
              <a:ext uri="{FF2B5EF4-FFF2-40B4-BE49-F238E27FC236}">
                <a16:creationId xmlns:a16="http://schemas.microsoft.com/office/drawing/2014/main" id="{611D41AD-4991-BDF8-0210-191DA55B0BBE}"/>
              </a:ext>
            </a:extLst>
          </p:cNvPr>
          <p:cNvPicPr>
            <a:picLocks noChangeAspect="1"/>
          </p:cNvPicPr>
          <p:nvPr/>
        </p:nvPicPr>
        <p:blipFill>
          <a:blip r:embed="rId3"/>
          <a:srcRect b="37537"/>
          <a:stretch/>
        </p:blipFill>
        <p:spPr>
          <a:xfrm>
            <a:off x="9523325" y="6264337"/>
            <a:ext cx="2589591" cy="545347"/>
          </a:xfrm>
          <a:prstGeom prst="rect">
            <a:avLst/>
          </a:prstGeom>
        </p:spPr>
      </p:pic>
      <p:grpSp>
        <p:nvGrpSpPr>
          <p:cNvPr id="6" name="Group 5">
            <a:extLst>
              <a:ext uri="{FF2B5EF4-FFF2-40B4-BE49-F238E27FC236}">
                <a16:creationId xmlns:a16="http://schemas.microsoft.com/office/drawing/2014/main" id="{8943AF83-2482-56A0-FEC5-A5196EFEAA2F}"/>
              </a:ext>
            </a:extLst>
          </p:cNvPr>
          <p:cNvGrpSpPr/>
          <p:nvPr/>
        </p:nvGrpSpPr>
        <p:grpSpPr>
          <a:xfrm>
            <a:off x="457200" y="1031482"/>
            <a:ext cx="8149070" cy="5767643"/>
            <a:chOff x="471055" y="638922"/>
            <a:chExt cx="8509842" cy="6040516"/>
          </a:xfrm>
        </p:grpSpPr>
        <p:pic>
          <p:nvPicPr>
            <p:cNvPr id="3" name="Picture 2">
              <a:extLst>
                <a:ext uri="{FF2B5EF4-FFF2-40B4-BE49-F238E27FC236}">
                  <a16:creationId xmlns:a16="http://schemas.microsoft.com/office/drawing/2014/main" id="{09343223-0852-4AB8-BB15-E00A8FC692F6}"/>
                </a:ext>
              </a:extLst>
            </p:cNvPr>
            <p:cNvPicPr>
              <a:picLocks noChangeAspect="1"/>
            </p:cNvPicPr>
            <p:nvPr/>
          </p:nvPicPr>
          <p:blipFill rotWithShape="1">
            <a:blip r:embed="rId4"/>
            <a:srcRect l="29802" t="17018" r="14342" b="11579"/>
            <a:stretch/>
          </p:blipFill>
          <p:spPr>
            <a:xfrm>
              <a:off x="571649" y="638922"/>
              <a:ext cx="8409248" cy="6040516"/>
            </a:xfrm>
            <a:prstGeom prst="rect">
              <a:avLst/>
            </a:prstGeom>
          </p:spPr>
        </p:pic>
        <p:sp>
          <p:nvSpPr>
            <p:cNvPr id="5" name="Rectangle 4">
              <a:extLst>
                <a:ext uri="{FF2B5EF4-FFF2-40B4-BE49-F238E27FC236}">
                  <a16:creationId xmlns:a16="http://schemas.microsoft.com/office/drawing/2014/main" id="{C245499A-BF54-CCDC-2B2F-AD57BEE3F595}"/>
                </a:ext>
              </a:extLst>
            </p:cNvPr>
            <p:cNvSpPr/>
            <p:nvPr/>
          </p:nvSpPr>
          <p:spPr>
            <a:xfrm>
              <a:off x="471055" y="638922"/>
              <a:ext cx="6220690" cy="11621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7" name="TextBox 6">
            <a:extLst>
              <a:ext uri="{FF2B5EF4-FFF2-40B4-BE49-F238E27FC236}">
                <a16:creationId xmlns:a16="http://schemas.microsoft.com/office/drawing/2014/main" id="{8067E69D-5786-0CB5-0015-D9702A386364}"/>
              </a:ext>
            </a:extLst>
          </p:cNvPr>
          <p:cNvSpPr txBox="1"/>
          <p:nvPr/>
        </p:nvSpPr>
        <p:spPr>
          <a:xfrm>
            <a:off x="457200" y="128854"/>
            <a:ext cx="8931993" cy="902628"/>
          </a:xfrm>
          <a:prstGeom prst="rect">
            <a:avLst/>
          </a:prstGeom>
        </p:spPr>
        <p:txBody>
          <a:bodyPr vert="horz" lIns="91440" tIns="45720" rIns="91440" bIns="45720" rtlCol="0" anchor="t">
            <a:normAutofit/>
          </a:bodyPr>
          <a:lstStyle/>
          <a:p>
            <a:pPr>
              <a:lnSpc>
                <a:spcPct val="120000"/>
              </a:lnSpc>
              <a:buClr>
                <a:srgbClr val="009999"/>
              </a:buClr>
            </a:pPr>
            <a:r>
              <a:rPr lang="en-US" sz="3600" b="1" dirty="0">
                <a:solidFill>
                  <a:schemeClr val="accent4"/>
                </a:solidFill>
                <a:latin typeface="+mj-lt"/>
                <a:ea typeface="+mj-ea"/>
                <a:cs typeface="+mj-cs"/>
              </a:rPr>
              <a:t>Widowhood’s Impact</a:t>
            </a:r>
            <a:endParaRPr lang="en-US" sz="3600" dirty="0">
              <a:solidFill>
                <a:schemeClr val="accent4"/>
              </a:solidFill>
              <a:ea typeface="+mj-ea"/>
              <a:cs typeface="+mj-cs"/>
            </a:endParaRPr>
          </a:p>
          <a:p>
            <a:pPr algn="ctr">
              <a:lnSpc>
                <a:spcPct val="90000"/>
              </a:lnSpc>
              <a:spcBef>
                <a:spcPct val="0"/>
              </a:spcBef>
              <a:spcAft>
                <a:spcPts val="600"/>
              </a:spcAft>
            </a:pPr>
            <a:endParaRPr lang="en-US" sz="2800" b="1" dirty="0">
              <a:solidFill>
                <a:schemeClr val="accent1"/>
              </a:solidFill>
              <a:latin typeface="+mj-lt"/>
              <a:ea typeface="+mj-ea"/>
              <a:cs typeface="+mj-cs"/>
            </a:endParaRPr>
          </a:p>
        </p:txBody>
      </p:sp>
      <p:cxnSp>
        <p:nvCxnSpPr>
          <p:cNvPr id="8" name="Straight Connector 7">
            <a:extLst>
              <a:ext uri="{FF2B5EF4-FFF2-40B4-BE49-F238E27FC236}">
                <a16:creationId xmlns:a16="http://schemas.microsoft.com/office/drawing/2014/main" id="{8AB5D632-2A3E-87D7-5394-E1CAA266B9D2}"/>
              </a:ext>
            </a:extLst>
          </p:cNvPr>
          <p:cNvCxnSpPr>
            <a:cxnSpLocks/>
          </p:cNvCxnSpPr>
          <p:nvPr/>
        </p:nvCxnSpPr>
        <p:spPr>
          <a:xfrm>
            <a:off x="-37316" y="1031482"/>
            <a:ext cx="6299571"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20285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Facet">
  <a:themeElements>
    <a:clrScheme name="Wings for Widows 1">
      <a:dk1>
        <a:srgbClr val="000000"/>
      </a:dk1>
      <a:lt1>
        <a:srgbClr val="FFFFFF"/>
      </a:lt1>
      <a:dk2>
        <a:srgbClr val="191B0E"/>
      </a:dk2>
      <a:lt2>
        <a:srgbClr val="FEFFFF"/>
      </a:lt2>
      <a:accent1>
        <a:srgbClr val="FF9200"/>
      </a:accent1>
      <a:accent2>
        <a:srgbClr val="0096FF"/>
      </a:accent2>
      <a:accent3>
        <a:srgbClr val="0096FF"/>
      </a:accent3>
      <a:accent4>
        <a:srgbClr val="FF9300"/>
      </a:accent4>
      <a:accent5>
        <a:srgbClr val="0096FF"/>
      </a:accent5>
      <a:accent6>
        <a:srgbClr val="FF9300"/>
      </a:accent6>
      <a:hlink>
        <a:srgbClr val="000000"/>
      </a:hlink>
      <a:folHlink>
        <a:srgbClr val="0000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4f5cead-06a1-4fac-9019-8551f734a747">
      <UserInfo>
        <DisplayName>Andrea Jarvis</DisplayName>
        <AccountId>31</AccountId>
        <AccountType/>
      </UserInfo>
      <UserInfo>
        <DisplayName>Chris Bentley</DisplayName>
        <AccountId>13</AccountId>
        <AccountType/>
      </UserInfo>
      <UserInfo>
        <DisplayName>Carrie Allerding</DisplayName>
        <AccountId>33</AccountId>
        <AccountType/>
      </UserInfo>
      <UserInfo>
        <DisplayName>Susan Burke</DisplayName>
        <AccountId>27</AccountId>
        <AccountType/>
      </UserInfo>
    </SharedWithUsers>
    <MediaLengthInSeconds xmlns="d5fe9384-ae08-4416-bc35-e57f58ebaace" xsi:nil="true"/>
    <lcf76f155ced4ddcb4097134ff3c332f xmlns="d5fe9384-ae08-4416-bc35-e57f58ebaace">
      <Terms xmlns="http://schemas.microsoft.com/office/infopath/2007/PartnerControls"/>
    </lcf76f155ced4ddcb4097134ff3c332f>
    <TaxCatchAll xmlns="54f5cead-06a1-4fac-9019-8551f734a747" xsi:nil="true"/>
    <IconOverlay xmlns="http://schemas.microsoft.com/sharepoint/v4" xsi:nil="true"/>
    <Image xmlns="d5fe9384-ae08-4416-bc35-e57f58ebaac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2402851B7D9E41B610B4CD76925EE4" ma:contentTypeVersion="20" ma:contentTypeDescription="Create a new document." ma:contentTypeScope="" ma:versionID="136c81fa13c7cdbc02f000e6bb1cb704">
  <xsd:schema xmlns:xsd="http://www.w3.org/2001/XMLSchema" xmlns:xs="http://www.w3.org/2001/XMLSchema" xmlns:p="http://schemas.microsoft.com/office/2006/metadata/properties" xmlns:ns2="d5fe9384-ae08-4416-bc35-e57f58ebaace" xmlns:ns3="54f5cead-06a1-4fac-9019-8551f734a747" xmlns:ns4="http://schemas.microsoft.com/sharepoint/v4" targetNamespace="http://schemas.microsoft.com/office/2006/metadata/properties" ma:root="true" ma:fieldsID="f3d81596a8a31d9d4c2b9fa6e0bb13c8" ns2:_="" ns3:_="" ns4:_="">
    <xsd:import namespace="d5fe9384-ae08-4416-bc35-e57f58ebaace"/>
    <xsd:import namespace="54f5cead-06a1-4fac-9019-8551f734a7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element ref="ns2:MediaServiceLocation" minOccurs="0"/>
                <xsd:element ref="ns2:Image" minOccurs="0"/>
                <xsd:element ref="ns4:IconOverlay"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e9384-ae08-4416-bc35-e57f58ebaa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Image" ma:index="21" nillable="true" ma:displayName="Image" ma:format="Thumbnail" ma:internalName="Imag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45d846b-1aff-426b-9a3d-7e89c5a289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f5cead-06a1-4fac-9019-8551f734a7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4763ff64-ae99-439d-b223-6d3303c22747}" ma:internalName="TaxCatchAll" ma:showField="CatchAllData" ma:web="54f5cead-06a1-4fac-9019-8551f734a7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C8125F-788D-4017-9AB3-D5C28660D889}">
  <ds:schemaRefs>
    <ds:schemaRef ds:uri="http://schemas.microsoft.com/sharepoint/v3/contenttype/forms"/>
  </ds:schemaRefs>
</ds:datastoreItem>
</file>

<file path=customXml/itemProps2.xml><?xml version="1.0" encoding="utf-8"?>
<ds:datastoreItem xmlns:ds="http://schemas.openxmlformats.org/officeDocument/2006/customXml" ds:itemID="{EF0CB828-6F77-4BA5-9728-B212C5D39800}">
  <ds:schemaRefs>
    <ds:schemaRef ds:uri="54f5cead-06a1-4fac-9019-8551f734a747"/>
    <ds:schemaRef ds:uri="d5fe9384-ae08-4416-bc35-e57f58ebaa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E392CAB-B203-419D-8D93-FC3DA40A52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fe9384-ae08-4416-bc35-e57f58ebaace"/>
    <ds:schemaRef ds:uri="54f5cead-06a1-4fac-9019-8551f734a74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3379</TotalTime>
  <Words>8943</Words>
  <Application>Microsoft Office PowerPoint</Application>
  <PresentationFormat>Widescreen</PresentationFormat>
  <Paragraphs>772</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Arial,Sans-Serif</vt:lpstr>
      <vt:lpstr>Calibri</vt:lpstr>
      <vt:lpstr>Cambria</vt:lpstr>
      <vt:lpstr>Google Sans</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Wings for Widows Clearing the path forward</dc:title>
  <dc:creator>Chris Bentley</dc:creator>
  <cp:lastModifiedBy>Chris Bentley</cp:lastModifiedBy>
  <cp:revision>425</cp:revision>
  <cp:lastPrinted>2023-09-26T20:57:40Z</cp:lastPrinted>
  <dcterms:created xsi:type="dcterms:W3CDTF">2019-12-22T19:48:08Z</dcterms:created>
  <dcterms:modified xsi:type="dcterms:W3CDTF">2025-04-23T14:59:18Z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0x0101004B2402851B7D9E41B610B4CD76925EE4</vt:lpwstr>
  </property>
  <property fmtid="{D5CDD505-2E9C-101B-9397-08002B2CF9AE}" pid="3" name="Order">
    <vt:r8>23700</vt:r8>
  </property>
  <property fmtid="{D5CDD505-2E9C-101B-9397-08002B2CF9AE}" pid="4" name="URL">
    <vt:lpwstr/>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MediaServiceImageTags">
    <vt:lpwstr/>
  </property>
</Properties>
</file>